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65" r:id="rId2"/>
    <p:sldId id="402" r:id="rId3"/>
    <p:sldId id="429" r:id="rId4"/>
    <p:sldId id="267" r:id="rId5"/>
    <p:sldId id="404" r:id="rId6"/>
    <p:sldId id="410" r:id="rId7"/>
    <p:sldId id="586" r:id="rId8"/>
    <p:sldId id="444" r:id="rId9"/>
    <p:sldId id="443" r:id="rId10"/>
    <p:sldId id="433" r:id="rId11"/>
    <p:sldId id="438" r:id="rId12"/>
    <p:sldId id="439" r:id="rId13"/>
    <p:sldId id="434" r:id="rId14"/>
    <p:sldId id="412" r:id="rId15"/>
    <p:sldId id="419" r:id="rId16"/>
    <p:sldId id="427" r:id="rId17"/>
    <p:sldId id="589" r:id="rId18"/>
    <p:sldId id="588" r:id="rId19"/>
    <p:sldId id="587" r:id="rId20"/>
    <p:sldId id="441" r:id="rId21"/>
    <p:sldId id="591" r:id="rId22"/>
    <p:sldId id="445" r:id="rId23"/>
    <p:sldId id="590" r:id="rId24"/>
    <p:sldId id="409" r:id="rId25"/>
    <p:sldId id="592" r:id="rId26"/>
    <p:sldId id="593" r:id="rId27"/>
    <p:sldId id="442" r:id="rId28"/>
    <p:sldId id="437" r:id="rId29"/>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1B89A23-A4E9-4B64-B2A4-7AA0887A113D}">
          <p14:sldIdLst>
            <p14:sldId id="265"/>
            <p14:sldId id="402"/>
          </p14:sldIdLst>
        </p14:section>
        <p14:section name="Section sans titre" id="{E314C7DB-590F-44EA-AAFE-E1AF33E77D6F}">
          <p14:sldIdLst>
            <p14:sldId id="429"/>
            <p14:sldId id="267"/>
            <p14:sldId id="404"/>
            <p14:sldId id="410"/>
            <p14:sldId id="586"/>
            <p14:sldId id="444"/>
            <p14:sldId id="443"/>
            <p14:sldId id="433"/>
            <p14:sldId id="438"/>
            <p14:sldId id="439"/>
            <p14:sldId id="434"/>
            <p14:sldId id="412"/>
            <p14:sldId id="419"/>
            <p14:sldId id="427"/>
            <p14:sldId id="589"/>
            <p14:sldId id="588"/>
            <p14:sldId id="587"/>
            <p14:sldId id="441"/>
            <p14:sldId id="591"/>
            <p14:sldId id="445"/>
            <p14:sldId id="590"/>
            <p14:sldId id="409"/>
            <p14:sldId id="592"/>
            <p14:sldId id="593"/>
            <p14:sldId id="442"/>
            <p14:sldId id="43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autoAdjust="0"/>
    <p:restoredTop sz="94660"/>
  </p:normalViewPr>
  <p:slideViewPr>
    <p:cSldViewPr>
      <p:cViewPr varScale="1">
        <p:scale>
          <a:sx n="112" d="100"/>
          <a:sy n="112" d="100"/>
        </p:scale>
        <p:origin x="78" y="84"/>
      </p:cViewPr>
      <p:guideLst>
        <p:guide orient="horz" pos="2160"/>
        <p:guide pos="3840"/>
      </p:guideLst>
    </p:cSldViewPr>
  </p:slideViewPr>
  <p:notesTextViewPr>
    <p:cViewPr>
      <p:scale>
        <a:sx n="1" d="1"/>
        <a:sy n="1" d="1"/>
      </p:scale>
      <p:origin x="0" y="0"/>
    </p:cViewPr>
  </p:notesTextViewPr>
  <p:sorterViewPr>
    <p:cViewPr>
      <p:scale>
        <a:sx n="100" d="100"/>
        <a:sy n="100" d="100"/>
      </p:scale>
      <p:origin x="0" y="10242"/>
    </p:cViewPr>
  </p:sorterViewPr>
  <p:notesViewPr>
    <p:cSldViewPr>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5064A6C-6768-4E36-9D67-ED5C5B91A31D}" type="datetimeFigureOut">
              <a:rPr lang="fr-FR" smtClean="0"/>
              <a:t>21/03/2024</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14885B1-EB2B-4513-8BC0-43CE37214552}" type="slidenum">
              <a:rPr lang="fr-FR" smtClean="0"/>
              <a:t>‹N°›</a:t>
            </a:fld>
            <a:endParaRPr lang="fr-FR"/>
          </a:p>
        </p:txBody>
      </p:sp>
    </p:spTree>
    <p:extLst>
      <p:ext uri="{BB962C8B-B14F-4D97-AF65-F5344CB8AC3E}">
        <p14:creationId xmlns:p14="http://schemas.microsoft.com/office/powerpoint/2010/main" val="4012588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E1A965-F43B-452E-A6FA-66313DDC4AF6}" type="datetimeFigureOut">
              <a:rPr lang="fr-FR" smtClean="0"/>
              <a:t>21/03/2024</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2F28250-A202-4C97-851B-3E3A3F273B12}" type="slidenum">
              <a:rPr lang="fr-FR" smtClean="0"/>
              <a:t>‹N°›</a:t>
            </a:fld>
            <a:endParaRPr lang="fr-FR"/>
          </a:p>
        </p:txBody>
      </p:sp>
    </p:spTree>
    <p:extLst>
      <p:ext uri="{BB962C8B-B14F-4D97-AF65-F5344CB8AC3E}">
        <p14:creationId xmlns:p14="http://schemas.microsoft.com/office/powerpoint/2010/main" val="244476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forhumanity.fr/pdfs/9782111457089_Rapport_Villani_accessibl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forhumanity.fr/pdfs/9782111457089_Rapport_Villani_accessible.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iforhumanity.fr/pdfs/9782111457089_Rapport_Villani_accessibl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https://larevuedesmedias.ina.fr/production-automatique-de-textes-lia-au-service-des-journalistes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https://www.bfmtv.com/culture/pour-couvrir-les-departementales-le-site-du-monde-a-fait-appel-a-des-robots-journalistes-871121.html</a:t>
            </a:r>
          </a:p>
          <a:p>
            <a:endParaRPr lang="fr-FR" dirty="0"/>
          </a:p>
        </p:txBody>
      </p:sp>
      <p:sp>
        <p:nvSpPr>
          <p:cNvPr id="4" name="Espace réservé du numéro de diapositive 3"/>
          <p:cNvSpPr>
            <a:spLocks noGrp="1"/>
          </p:cNvSpPr>
          <p:nvPr>
            <p:ph type="sldNum" sz="quarter" idx="10"/>
          </p:nvPr>
        </p:nvSpPr>
        <p:spPr/>
        <p:txBody>
          <a:bodyPr/>
          <a:lstStyle/>
          <a:p>
            <a:fld id="{B2F28250-A202-4C97-851B-3E3A3F273B12}" type="slidenum">
              <a:rPr lang="fr-FR" smtClean="0"/>
              <a:t>6</a:t>
            </a:fld>
            <a:endParaRPr lang="fr-FR"/>
          </a:p>
        </p:txBody>
      </p:sp>
    </p:spTree>
    <p:extLst>
      <p:ext uri="{BB962C8B-B14F-4D97-AF65-F5344CB8AC3E}">
        <p14:creationId xmlns:p14="http://schemas.microsoft.com/office/powerpoint/2010/main" val="401195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s-ES_tradnl" dirty="0"/>
          </a:p>
        </p:txBody>
      </p:sp>
      <p:sp>
        <p:nvSpPr>
          <p:cNvPr id="4" name="Espace réservé du numéro de diapositive 3"/>
          <p:cNvSpPr>
            <a:spLocks noGrp="1"/>
          </p:cNvSpPr>
          <p:nvPr>
            <p:ph type="sldNum" sz="quarter" idx="10"/>
          </p:nvPr>
        </p:nvSpPr>
        <p:spPr/>
        <p:txBody>
          <a:bodyPr/>
          <a:lstStyle/>
          <a:p>
            <a:fld id="{88838EC5-7090-864B-A43B-35276B882AAC}" type="slidenum">
              <a:rPr lang="es-ES_tradnl" smtClean="0"/>
              <a:t>7</a:t>
            </a:fld>
            <a:endParaRPr lang="es-ES_tradnl"/>
          </a:p>
        </p:txBody>
      </p:sp>
    </p:spTree>
    <p:extLst>
      <p:ext uri="{BB962C8B-B14F-4D97-AF65-F5344CB8AC3E}">
        <p14:creationId xmlns:p14="http://schemas.microsoft.com/office/powerpoint/2010/main" val="735156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D16FA-13B1-D542-63D9-BD87079591E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D229E8-BD1F-1C41-A6D8-4FFB7CA5882C}"/>
              </a:ext>
            </a:extLst>
          </p:cNvPr>
          <p:cNvSpPr>
            <a:spLocks noGrp="1" noRot="1" noChangeAspect="1"/>
          </p:cNvSpPr>
          <p:nvPr>
            <p:ph type="sldImg"/>
          </p:nvPr>
        </p:nvSpPr>
        <p:spPr>
          <a:xfrm>
            <a:off x="90488" y="744538"/>
            <a:ext cx="6616700" cy="3722687"/>
          </a:xfrm>
        </p:spPr>
      </p:sp>
      <p:sp>
        <p:nvSpPr>
          <p:cNvPr id="3" name="Espace réservé des notes 2">
            <a:extLst>
              <a:ext uri="{FF2B5EF4-FFF2-40B4-BE49-F238E27FC236}">
                <a16:creationId xmlns:a16="http://schemas.microsoft.com/office/drawing/2014/main" id="{F178266F-542F-30E1-1636-5DBD73837A5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https://larevuedesmedias.ina.fr/production-automatique-de-textes-lia-au-service-des-journalistes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https://www.bfmtv.com/culture/pour-couvrir-les-departementales-le-site-du-monde-a-fait-appel-a-des-robots-journalistes-871121.html</a:t>
            </a:r>
          </a:p>
          <a:p>
            <a:endParaRPr lang="fr-FR" dirty="0"/>
          </a:p>
        </p:txBody>
      </p:sp>
      <p:sp>
        <p:nvSpPr>
          <p:cNvPr id="4" name="Espace réservé du numéro de diapositive 3">
            <a:extLst>
              <a:ext uri="{FF2B5EF4-FFF2-40B4-BE49-F238E27FC236}">
                <a16:creationId xmlns:a16="http://schemas.microsoft.com/office/drawing/2014/main" id="{F5FAB8BB-F2A1-207B-FBC7-50E0BDDD5B32}"/>
              </a:ext>
            </a:extLst>
          </p:cNvPr>
          <p:cNvSpPr>
            <a:spLocks noGrp="1"/>
          </p:cNvSpPr>
          <p:nvPr>
            <p:ph type="sldNum" sz="quarter" idx="10"/>
          </p:nvPr>
        </p:nvSpPr>
        <p:spPr/>
        <p:txBody>
          <a:bodyPr/>
          <a:lstStyle/>
          <a:p>
            <a:fld id="{B2F28250-A202-4C97-851B-3E3A3F273B12}" type="slidenum">
              <a:rPr lang="fr-FR" smtClean="0"/>
              <a:t>8</a:t>
            </a:fld>
            <a:endParaRPr lang="fr-FR"/>
          </a:p>
        </p:txBody>
      </p:sp>
    </p:spTree>
    <p:extLst>
      <p:ext uri="{BB962C8B-B14F-4D97-AF65-F5344CB8AC3E}">
        <p14:creationId xmlns:p14="http://schemas.microsoft.com/office/powerpoint/2010/main" val="233987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2754-DE9D-89E0-E1A9-4B6FACE80C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46C8B1-C4F5-4488-3D1A-0F5B54602781}"/>
              </a:ext>
            </a:extLst>
          </p:cNvPr>
          <p:cNvSpPr>
            <a:spLocks noGrp="1" noRot="1" noChangeAspect="1"/>
          </p:cNvSpPr>
          <p:nvPr>
            <p:ph type="sldImg"/>
          </p:nvPr>
        </p:nvSpPr>
        <p:spPr>
          <a:xfrm>
            <a:off x="90488" y="744538"/>
            <a:ext cx="6616700" cy="3722687"/>
          </a:xfrm>
        </p:spPr>
      </p:sp>
      <p:sp>
        <p:nvSpPr>
          <p:cNvPr id="3" name="Espace réservé des notes 2">
            <a:extLst>
              <a:ext uri="{FF2B5EF4-FFF2-40B4-BE49-F238E27FC236}">
                <a16:creationId xmlns:a16="http://schemas.microsoft.com/office/drawing/2014/main" id="{A9C0661F-7166-8205-87D3-23669A4D4FC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https://larevuedesmedias.ina.fr/production-automatique-de-textes-lia-au-service-des-journalistes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https://www.bfmtv.com/culture/pour-couvrir-les-departementales-le-site-du-monde-a-fait-appel-a-des-robots-journalistes-871121.html</a:t>
            </a:r>
          </a:p>
          <a:p>
            <a:endParaRPr lang="fr-FR" dirty="0"/>
          </a:p>
        </p:txBody>
      </p:sp>
      <p:sp>
        <p:nvSpPr>
          <p:cNvPr id="4" name="Espace réservé du numéro de diapositive 3">
            <a:extLst>
              <a:ext uri="{FF2B5EF4-FFF2-40B4-BE49-F238E27FC236}">
                <a16:creationId xmlns:a16="http://schemas.microsoft.com/office/drawing/2014/main" id="{D104DBB4-38BE-E6AB-B3BB-3E82E0A4E5E5}"/>
              </a:ext>
            </a:extLst>
          </p:cNvPr>
          <p:cNvSpPr>
            <a:spLocks noGrp="1"/>
          </p:cNvSpPr>
          <p:nvPr>
            <p:ph type="sldNum" sz="quarter" idx="10"/>
          </p:nvPr>
        </p:nvSpPr>
        <p:spPr/>
        <p:txBody>
          <a:bodyPr/>
          <a:lstStyle/>
          <a:p>
            <a:fld id="{B2F28250-A202-4C97-851B-3E3A3F273B12}" type="slidenum">
              <a:rPr lang="fr-FR" smtClean="0"/>
              <a:t>9</a:t>
            </a:fld>
            <a:endParaRPr lang="fr-FR"/>
          </a:p>
        </p:txBody>
      </p:sp>
    </p:spTree>
    <p:extLst>
      <p:ext uri="{BB962C8B-B14F-4D97-AF65-F5344CB8AC3E}">
        <p14:creationId xmlns:p14="http://schemas.microsoft.com/office/powerpoint/2010/main" val="122254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E04E-B827-43E9-3B94-2B01F7DC75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AF293D-1A88-5342-0EF7-DC575A5527A4}"/>
              </a:ext>
            </a:extLst>
          </p:cNvPr>
          <p:cNvSpPr>
            <a:spLocks noGrp="1" noRot="1" noChangeAspect="1"/>
          </p:cNvSpPr>
          <p:nvPr>
            <p:ph type="sldImg"/>
          </p:nvPr>
        </p:nvSpPr>
        <p:spPr>
          <a:xfrm>
            <a:off x="90488" y="744538"/>
            <a:ext cx="6616700" cy="3722687"/>
          </a:xfrm>
        </p:spPr>
      </p:sp>
      <p:sp>
        <p:nvSpPr>
          <p:cNvPr id="3" name="Espace réservé des notes 2">
            <a:extLst>
              <a:ext uri="{FF2B5EF4-FFF2-40B4-BE49-F238E27FC236}">
                <a16:creationId xmlns:a16="http://schemas.microsoft.com/office/drawing/2014/main" id="{C775548A-4EC4-3E05-B513-F1F087928E7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https://www.aiforhumanity.fr/pdfs/9782111457089_Rapport_Villani_accessible.pdf</a:t>
            </a:r>
            <a:endParaRPr lang="fr-FR" dirty="0"/>
          </a:p>
          <a:p>
            <a:endParaRPr lang="fr-FR" dirty="0"/>
          </a:p>
        </p:txBody>
      </p:sp>
      <p:sp>
        <p:nvSpPr>
          <p:cNvPr id="4" name="Espace réservé du numéro de diapositive 3">
            <a:extLst>
              <a:ext uri="{FF2B5EF4-FFF2-40B4-BE49-F238E27FC236}">
                <a16:creationId xmlns:a16="http://schemas.microsoft.com/office/drawing/2014/main" id="{D61AE56E-BB1E-3680-30CA-B63C515C825D}"/>
              </a:ext>
            </a:extLst>
          </p:cNvPr>
          <p:cNvSpPr>
            <a:spLocks noGrp="1"/>
          </p:cNvSpPr>
          <p:nvPr>
            <p:ph type="sldNum" sz="quarter" idx="10"/>
          </p:nvPr>
        </p:nvSpPr>
        <p:spPr/>
        <p:txBody>
          <a:bodyPr/>
          <a:lstStyle/>
          <a:p>
            <a:fld id="{B2F28250-A202-4C97-851B-3E3A3F273B12}" type="slidenum">
              <a:rPr lang="fr-FR" smtClean="0"/>
              <a:t>18</a:t>
            </a:fld>
            <a:endParaRPr lang="fr-FR"/>
          </a:p>
        </p:txBody>
      </p:sp>
    </p:spTree>
    <p:extLst>
      <p:ext uri="{BB962C8B-B14F-4D97-AF65-F5344CB8AC3E}">
        <p14:creationId xmlns:p14="http://schemas.microsoft.com/office/powerpoint/2010/main" val="1407610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2A68-DA3B-5218-9CEE-5BE4D043DB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03425C-CD3C-479A-67CB-B0B8FAEFC6C0}"/>
              </a:ext>
            </a:extLst>
          </p:cNvPr>
          <p:cNvSpPr>
            <a:spLocks noGrp="1" noRot="1" noChangeAspect="1"/>
          </p:cNvSpPr>
          <p:nvPr>
            <p:ph type="sldImg"/>
          </p:nvPr>
        </p:nvSpPr>
        <p:spPr>
          <a:xfrm>
            <a:off x="90488" y="744538"/>
            <a:ext cx="6616700" cy="3722687"/>
          </a:xfrm>
        </p:spPr>
      </p:sp>
      <p:sp>
        <p:nvSpPr>
          <p:cNvPr id="3" name="Espace réservé des notes 2">
            <a:extLst>
              <a:ext uri="{FF2B5EF4-FFF2-40B4-BE49-F238E27FC236}">
                <a16:creationId xmlns:a16="http://schemas.microsoft.com/office/drawing/2014/main" id="{C1BE86D1-0305-2FB4-999A-6CDB9717CD0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https://www.aiforhumanity.fr/pdfs/9782111457089_Rapport_Villani_accessible.pdf</a:t>
            </a:r>
            <a:endParaRPr lang="fr-FR" dirty="0"/>
          </a:p>
          <a:p>
            <a:endParaRPr lang="fr-FR" dirty="0"/>
          </a:p>
        </p:txBody>
      </p:sp>
      <p:sp>
        <p:nvSpPr>
          <p:cNvPr id="4" name="Espace réservé du numéro de diapositive 3">
            <a:extLst>
              <a:ext uri="{FF2B5EF4-FFF2-40B4-BE49-F238E27FC236}">
                <a16:creationId xmlns:a16="http://schemas.microsoft.com/office/drawing/2014/main" id="{3E1829D2-58C7-1FD9-48FA-5E38B7E3AE95}"/>
              </a:ext>
            </a:extLst>
          </p:cNvPr>
          <p:cNvSpPr>
            <a:spLocks noGrp="1"/>
          </p:cNvSpPr>
          <p:nvPr>
            <p:ph type="sldNum" sz="quarter" idx="10"/>
          </p:nvPr>
        </p:nvSpPr>
        <p:spPr/>
        <p:txBody>
          <a:bodyPr/>
          <a:lstStyle/>
          <a:p>
            <a:fld id="{B2F28250-A202-4C97-851B-3E3A3F273B12}" type="slidenum">
              <a:rPr lang="fr-FR" smtClean="0"/>
              <a:t>19</a:t>
            </a:fld>
            <a:endParaRPr lang="fr-FR"/>
          </a:p>
        </p:txBody>
      </p:sp>
    </p:spTree>
    <p:extLst>
      <p:ext uri="{BB962C8B-B14F-4D97-AF65-F5344CB8AC3E}">
        <p14:creationId xmlns:p14="http://schemas.microsoft.com/office/powerpoint/2010/main" val="85457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https://www.aiforhumanity.fr/pdfs/9782111457089_Rapport_Villani_accessible.pdf</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B2F28250-A202-4C97-851B-3E3A3F273B12}" type="slidenum">
              <a:rPr lang="fr-FR" smtClean="0"/>
              <a:t>20</a:t>
            </a:fld>
            <a:endParaRPr lang="fr-FR"/>
          </a:p>
        </p:txBody>
      </p:sp>
    </p:spTree>
    <p:extLst>
      <p:ext uri="{BB962C8B-B14F-4D97-AF65-F5344CB8AC3E}">
        <p14:creationId xmlns:p14="http://schemas.microsoft.com/office/powerpoint/2010/main" val="152142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64C9164-122B-A144-97A5-1DC73DF3599F}" type="datetime1">
              <a:rPr lang="fr-FR" smtClean="0"/>
              <a:t>21/03/2024</a:t>
            </a:fld>
            <a:endParaRPr lang="fr-FR"/>
          </a:p>
        </p:txBody>
      </p:sp>
      <p:sp>
        <p:nvSpPr>
          <p:cNvPr id="5" name="Espace réservé du pied de page 4"/>
          <p:cNvSpPr>
            <a:spLocks noGrp="1"/>
          </p:cNvSpPr>
          <p:nvPr>
            <p:ph type="ftr" sz="quarter" idx="11"/>
          </p:nvPr>
        </p:nvSpPr>
        <p:spPr/>
        <p:txBody>
          <a:bodyPr/>
          <a:lstStyle/>
          <a:p>
            <a:r>
              <a:rPr lang="fr-FR"/>
              <a:t>Rencontres 2024   Divina Frau-Meigs</a:t>
            </a:r>
          </a:p>
        </p:txBody>
      </p:sp>
      <p:sp>
        <p:nvSpPr>
          <p:cNvPr id="6" name="Espace réservé du numéro de diapositive 5"/>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149924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6F2C915-5C90-6C46-B5F5-F3884D87D2BA}" type="datetime1">
              <a:rPr lang="fr-FR" smtClean="0"/>
              <a:t>21/03/2024</a:t>
            </a:fld>
            <a:endParaRPr lang="fr-FR"/>
          </a:p>
        </p:txBody>
      </p:sp>
      <p:sp>
        <p:nvSpPr>
          <p:cNvPr id="5" name="Espace réservé du pied de page 4"/>
          <p:cNvSpPr>
            <a:spLocks noGrp="1"/>
          </p:cNvSpPr>
          <p:nvPr>
            <p:ph type="ftr" sz="quarter" idx="11"/>
          </p:nvPr>
        </p:nvSpPr>
        <p:spPr/>
        <p:txBody>
          <a:bodyPr/>
          <a:lstStyle/>
          <a:p>
            <a:r>
              <a:rPr lang="fr-FR"/>
              <a:t>Rencontres 2024   Divina Frau-Meigs</a:t>
            </a:r>
          </a:p>
        </p:txBody>
      </p:sp>
      <p:sp>
        <p:nvSpPr>
          <p:cNvPr id="6" name="Espace réservé du numéro de diapositive 5"/>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396347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A8E55FD-45AA-6243-926E-1D69B36E5348}" type="datetime1">
              <a:rPr lang="fr-FR" smtClean="0"/>
              <a:t>21/03/2024</a:t>
            </a:fld>
            <a:endParaRPr lang="fr-FR"/>
          </a:p>
        </p:txBody>
      </p:sp>
      <p:sp>
        <p:nvSpPr>
          <p:cNvPr id="5" name="Espace réservé du pied de page 4"/>
          <p:cNvSpPr>
            <a:spLocks noGrp="1"/>
          </p:cNvSpPr>
          <p:nvPr>
            <p:ph type="ftr" sz="quarter" idx="11"/>
          </p:nvPr>
        </p:nvSpPr>
        <p:spPr/>
        <p:txBody>
          <a:bodyPr/>
          <a:lstStyle/>
          <a:p>
            <a:r>
              <a:rPr lang="fr-FR"/>
              <a:t>Rencontres 2024   Divina Frau-Meigs</a:t>
            </a:r>
          </a:p>
        </p:txBody>
      </p:sp>
      <p:sp>
        <p:nvSpPr>
          <p:cNvPr id="6" name="Espace réservé du numéro de diapositive 5"/>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71056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60B5411-093B-8645-99D6-8C7BE17FD422}" type="datetime1">
              <a:rPr lang="fr-FR" smtClean="0"/>
              <a:t>21/03/2024</a:t>
            </a:fld>
            <a:endParaRPr lang="fr-FR"/>
          </a:p>
        </p:txBody>
      </p:sp>
      <p:sp>
        <p:nvSpPr>
          <p:cNvPr id="5" name="Espace réservé du pied de page 4"/>
          <p:cNvSpPr>
            <a:spLocks noGrp="1"/>
          </p:cNvSpPr>
          <p:nvPr>
            <p:ph type="ftr" sz="quarter" idx="11"/>
          </p:nvPr>
        </p:nvSpPr>
        <p:spPr/>
        <p:txBody>
          <a:bodyPr/>
          <a:lstStyle/>
          <a:p>
            <a:r>
              <a:rPr lang="fr-FR"/>
              <a:t>Rencontres 2024   Divina Frau-Meigs</a:t>
            </a:r>
          </a:p>
        </p:txBody>
      </p:sp>
      <p:sp>
        <p:nvSpPr>
          <p:cNvPr id="6" name="Espace réservé du numéro de diapositive 5"/>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159586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B4C7937-2875-2840-A2F8-7D9FAC2A3871}" type="datetime1">
              <a:rPr lang="fr-FR" smtClean="0"/>
              <a:t>21/03/2024</a:t>
            </a:fld>
            <a:endParaRPr lang="fr-FR"/>
          </a:p>
        </p:txBody>
      </p:sp>
      <p:sp>
        <p:nvSpPr>
          <p:cNvPr id="5" name="Espace réservé du pied de page 4"/>
          <p:cNvSpPr>
            <a:spLocks noGrp="1"/>
          </p:cNvSpPr>
          <p:nvPr>
            <p:ph type="ftr" sz="quarter" idx="11"/>
          </p:nvPr>
        </p:nvSpPr>
        <p:spPr/>
        <p:txBody>
          <a:bodyPr/>
          <a:lstStyle/>
          <a:p>
            <a:r>
              <a:rPr lang="fr-FR"/>
              <a:t>Rencontres 2024   Divina Frau-Meigs</a:t>
            </a:r>
          </a:p>
        </p:txBody>
      </p:sp>
      <p:sp>
        <p:nvSpPr>
          <p:cNvPr id="6" name="Espace réservé du numéro de diapositive 5"/>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92346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66266AD-6E84-8849-9101-FB988CFF137B}" type="datetime1">
              <a:rPr lang="fr-FR" smtClean="0"/>
              <a:t>21/03/2024</a:t>
            </a:fld>
            <a:endParaRPr lang="fr-FR"/>
          </a:p>
        </p:txBody>
      </p:sp>
      <p:sp>
        <p:nvSpPr>
          <p:cNvPr id="6" name="Espace réservé du pied de page 5"/>
          <p:cNvSpPr>
            <a:spLocks noGrp="1"/>
          </p:cNvSpPr>
          <p:nvPr>
            <p:ph type="ftr" sz="quarter" idx="11"/>
          </p:nvPr>
        </p:nvSpPr>
        <p:spPr/>
        <p:txBody>
          <a:bodyPr/>
          <a:lstStyle/>
          <a:p>
            <a:r>
              <a:rPr lang="fr-FR"/>
              <a:t>Rencontres 2024   Divina Frau-Meigs</a:t>
            </a:r>
          </a:p>
        </p:txBody>
      </p:sp>
      <p:sp>
        <p:nvSpPr>
          <p:cNvPr id="7" name="Espace réservé du numéro de diapositive 6"/>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161577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2DA78D6-1FB6-C846-AD66-73DBF86AC495}" type="datetime1">
              <a:rPr lang="fr-FR" smtClean="0"/>
              <a:t>21/03/2024</a:t>
            </a:fld>
            <a:endParaRPr lang="fr-FR"/>
          </a:p>
        </p:txBody>
      </p:sp>
      <p:sp>
        <p:nvSpPr>
          <p:cNvPr id="8" name="Espace réservé du pied de page 7"/>
          <p:cNvSpPr>
            <a:spLocks noGrp="1"/>
          </p:cNvSpPr>
          <p:nvPr>
            <p:ph type="ftr" sz="quarter" idx="11"/>
          </p:nvPr>
        </p:nvSpPr>
        <p:spPr/>
        <p:txBody>
          <a:bodyPr/>
          <a:lstStyle/>
          <a:p>
            <a:r>
              <a:rPr lang="fr-FR"/>
              <a:t>Rencontres 2024   Divina Frau-Meigs</a:t>
            </a:r>
          </a:p>
        </p:txBody>
      </p:sp>
      <p:sp>
        <p:nvSpPr>
          <p:cNvPr id="9" name="Espace réservé du numéro de diapositive 8"/>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188851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681F3E9-64B3-C340-AF69-FD1F39C03AEC}" type="datetime1">
              <a:rPr lang="fr-FR" smtClean="0"/>
              <a:t>21/03/2024</a:t>
            </a:fld>
            <a:endParaRPr lang="fr-FR"/>
          </a:p>
        </p:txBody>
      </p:sp>
      <p:sp>
        <p:nvSpPr>
          <p:cNvPr id="4" name="Espace réservé du pied de page 3"/>
          <p:cNvSpPr>
            <a:spLocks noGrp="1"/>
          </p:cNvSpPr>
          <p:nvPr>
            <p:ph type="ftr" sz="quarter" idx="11"/>
          </p:nvPr>
        </p:nvSpPr>
        <p:spPr/>
        <p:txBody>
          <a:bodyPr/>
          <a:lstStyle/>
          <a:p>
            <a:r>
              <a:rPr lang="fr-FR"/>
              <a:t>Rencontres 2024   Divina Frau-Meigs</a:t>
            </a:r>
          </a:p>
        </p:txBody>
      </p:sp>
      <p:sp>
        <p:nvSpPr>
          <p:cNvPr id="5" name="Espace réservé du numéro de diapositive 4"/>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2995941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270DAD-60FA-1F49-A723-1A1055F62D1B}" type="datetime1">
              <a:rPr lang="fr-FR" smtClean="0"/>
              <a:t>21/03/2024</a:t>
            </a:fld>
            <a:endParaRPr lang="fr-FR"/>
          </a:p>
        </p:txBody>
      </p:sp>
      <p:sp>
        <p:nvSpPr>
          <p:cNvPr id="3" name="Espace réservé du pied de page 2"/>
          <p:cNvSpPr>
            <a:spLocks noGrp="1"/>
          </p:cNvSpPr>
          <p:nvPr>
            <p:ph type="ftr" sz="quarter" idx="11"/>
          </p:nvPr>
        </p:nvSpPr>
        <p:spPr/>
        <p:txBody>
          <a:bodyPr/>
          <a:lstStyle/>
          <a:p>
            <a:r>
              <a:rPr lang="fr-FR"/>
              <a:t>Rencontres 2024   Divina Frau-Meigs</a:t>
            </a:r>
          </a:p>
        </p:txBody>
      </p:sp>
      <p:sp>
        <p:nvSpPr>
          <p:cNvPr id="4" name="Espace réservé du numéro de diapositive 3"/>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308405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454933D-C7A4-2C4A-AC96-8D463DC71FD8}" type="datetime1">
              <a:rPr lang="fr-FR" smtClean="0"/>
              <a:t>21/03/2024</a:t>
            </a:fld>
            <a:endParaRPr lang="fr-FR"/>
          </a:p>
        </p:txBody>
      </p:sp>
      <p:sp>
        <p:nvSpPr>
          <p:cNvPr id="6" name="Espace réservé du pied de page 5"/>
          <p:cNvSpPr>
            <a:spLocks noGrp="1"/>
          </p:cNvSpPr>
          <p:nvPr>
            <p:ph type="ftr" sz="quarter" idx="11"/>
          </p:nvPr>
        </p:nvSpPr>
        <p:spPr/>
        <p:txBody>
          <a:bodyPr/>
          <a:lstStyle/>
          <a:p>
            <a:r>
              <a:rPr lang="fr-FR"/>
              <a:t>Rencontres 2024   Divina Frau-Meigs</a:t>
            </a:r>
          </a:p>
        </p:txBody>
      </p:sp>
      <p:sp>
        <p:nvSpPr>
          <p:cNvPr id="7" name="Espace réservé du numéro de diapositive 6"/>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218358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D6F913C-8913-1844-8BFD-97527F800A17}" type="datetime1">
              <a:rPr lang="fr-FR" smtClean="0"/>
              <a:t>21/03/2024</a:t>
            </a:fld>
            <a:endParaRPr lang="fr-FR"/>
          </a:p>
        </p:txBody>
      </p:sp>
      <p:sp>
        <p:nvSpPr>
          <p:cNvPr id="6" name="Espace réservé du pied de page 5"/>
          <p:cNvSpPr>
            <a:spLocks noGrp="1"/>
          </p:cNvSpPr>
          <p:nvPr>
            <p:ph type="ftr" sz="quarter" idx="11"/>
          </p:nvPr>
        </p:nvSpPr>
        <p:spPr/>
        <p:txBody>
          <a:bodyPr/>
          <a:lstStyle/>
          <a:p>
            <a:r>
              <a:rPr lang="fr-FR"/>
              <a:t>Rencontres 2024   Divina Frau-Meigs</a:t>
            </a:r>
          </a:p>
        </p:txBody>
      </p:sp>
      <p:sp>
        <p:nvSpPr>
          <p:cNvPr id="7" name="Espace réservé du numéro de diapositive 6"/>
          <p:cNvSpPr>
            <a:spLocks noGrp="1"/>
          </p:cNvSpPr>
          <p:nvPr>
            <p:ph type="sldNum" sz="quarter" idx="12"/>
          </p:nvPr>
        </p:nvSpPr>
        <p:spPr/>
        <p:txBody>
          <a:bodyPr/>
          <a:lstStyle/>
          <a:p>
            <a:fld id="{25E71762-E2B5-4C64-8AAB-CBBC16800DF8}" type="slidenum">
              <a:rPr lang="fr-FR" smtClean="0"/>
              <a:t>‹N°›</a:t>
            </a:fld>
            <a:endParaRPr lang="fr-FR"/>
          </a:p>
        </p:txBody>
      </p:sp>
    </p:spTree>
    <p:extLst>
      <p:ext uri="{BB962C8B-B14F-4D97-AF65-F5344CB8AC3E}">
        <p14:creationId xmlns:p14="http://schemas.microsoft.com/office/powerpoint/2010/main" val="375529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A167A-99D9-4949-ADA8-BA8FE6822042}" type="datetime1">
              <a:rPr lang="fr-FR" smtClean="0"/>
              <a:t>21/03/2024</a:t>
            </a:fld>
            <a:endParaRPr lang="fr-FR"/>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Rencontres 2024   Divina Frau-Meigs</a:t>
            </a:r>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71762-E2B5-4C64-8AAB-CBBC16800DF8}" type="slidenum">
              <a:rPr lang="fr-FR" smtClean="0"/>
              <a:t>‹N°›</a:t>
            </a:fld>
            <a:endParaRPr lang="fr-FR"/>
          </a:p>
        </p:txBody>
      </p:sp>
      <p:sp>
        <p:nvSpPr>
          <p:cNvPr id="7" name="MSIPCMContentMarking" descr="{&quot;HashCode&quot;:-468733573,&quot;Placement&quot;:&quot;Footer&quot;,&quot;Top&quot;:516.65155,&quot;Left&quot;:416.21347,&quot;SlideWidth&quot;:960,&quot;SlideHeight&quot;:540}">
            <a:extLst>
              <a:ext uri="{FF2B5EF4-FFF2-40B4-BE49-F238E27FC236}">
                <a16:creationId xmlns:a16="http://schemas.microsoft.com/office/drawing/2014/main" id="{5808A598-4DC0-C7F3-1DB3-CD0359F61B7E}"/>
              </a:ext>
            </a:extLst>
          </p:cNvPr>
          <p:cNvSpPr txBox="1"/>
          <p:nvPr userDrawn="1"/>
        </p:nvSpPr>
        <p:spPr>
          <a:xfrm>
            <a:off x="5285911" y="6561475"/>
            <a:ext cx="1620178" cy="296525"/>
          </a:xfrm>
          <a:prstGeom prst="rect">
            <a:avLst/>
          </a:prstGeom>
          <a:noFill/>
        </p:spPr>
        <p:txBody>
          <a:bodyPr vert="horz" wrap="square" lIns="0" tIns="0" rIns="0" bIns="0" rtlCol="0" anchor="ctr" anchorCtr="1">
            <a:spAutoFit/>
          </a:bodyPr>
          <a:lstStyle/>
          <a:p>
            <a:pPr algn="ctr">
              <a:spcBef>
                <a:spcPts val="0"/>
              </a:spcBef>
              <a:spcAft>
                <a:spcPts val="0"/>
              </a:spcAft>
            </a:pPr>
            <a:r>
              <a:rPr lang="fr-FR" sz="1200">
                <a:solidFill>
                  <a:srgbClr val="008000"/>
                </a:solidFill>
                <a:latin typeface="Calibri" panose="020F0502020204030204" pitchFamily="34" charset="0"/>
              </a:rPr>
              <a:t>C1 Données Internes</a:t>
            </a:r>
          </a:p>
        </p:txBody>
      </p:sp>
    </p:spTree>
    <p:extLst>
      <p:ext uri="{BB962C8B-B14F-4D97-AF65-F5344CB8AC3E}">
        <p14:creationId xmlns:p14="http://schemas.microsoft.com/office/powerpoint/2010/main" val="1245560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legalinstruments.oecd.org/en/instruments/OECD-LEGAL-0449"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stechnica.com/information-technology/2022/12/lensa-ai-app-causes-a-stir-with-sexy-magic-avatar-images-no-one-wanted/"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hyperlink" Target="https://legalinstruments.oecd.org/en/instruments/OECD-LEGAL-0449"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egalinstruments.oecd.org/en/instruments/OECD-LEGAL-0449"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legalinstruments.oecd.org/en/instruments/OECD-LEGAL-0449"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3389/frma.2017.00008"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hyperlink" Target="https://mobile.interieur.gouv.fr/Media/Immigration/Images/Logo-Finance-par-l-UE" TargetMode="External"/><Relationship Id="rId2" Type="http://schemas.openxmlformats.org/officeDocument/2006/relationships/hyperlink" Target="https://crossover.social/"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algowatch.eu/" TargetMode="External"/><Relationship Id="rId9"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unesdoc.unesco.org/ark:/48223/pf0000388547_fre" TargetMode="External"/><Relationship Id="rId5" Type="http://schemas.openxmlformats.org/officeDocument/2006/relationships/hyperlink" Target="https://unesdoc.unesco.org/ark:/48223/pf0000385629" TargetMode="External"/><Relationship Id="rId4" Type="http://schemas.openxmlformats.org/officeDocument/2006/relationships/hyperlink" Target="https://unesdoc.unesco.org/ark:/48223/pf000038113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Divina.frau-meigs@sorbonne-nouvelle.fr"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qwant.com/?client=qwant-firefox&amp;t=images&amp;q=turing+test&amp;o=0%3AFC19E950AE5BF067759FAD996063C4F6D8893338"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ainavtool.com/sites/2638.html" TargetMode="External"/><Relationship Id="rId18" Type="http://schemas.openxmlformats.org/officeDocument/2006/relationships/hyperlink" Target="https://ai-finder.net/ai/copilot365" TargetMode="External"/><Relationship Id="rId3" Type="http://schemas.openxmlformats.org/officeDocument/2006/relationships/hyperlink" Target="https://www.google.com/imgres?imgurl=https%3A%2F%2Fupload.wikimedia.org%2Fwikipedia%2Fcommons%2Fthumb%2F4%2F45%2FGemini_language_model_logo.png%2F800px-Gemini_language_model_logo.png&amp;imgrefurl=https%3A%2F%2Ffr.wikipedia.org%2Fwiki%2FGoogle_Gemini&amp;docid=5iJpTCcYFZC85M&amp;tbnid=6m_H5o0onjA_kM&amp;vet=12ahUKEwi3t7D08qqEAxUhRKQEHZZIAe4QM3oECGQQAA..i&amp;w=800&amp;h=295&amp;ved=2ahUKEwi3t7D08qqEAxUhRKQEHZZIAe4QM3oECGQQAA" TargetMode="External"/><Relationship Id="rId7" Type="http://schemas.openxmlformats.org/officeDocument/2006/relationships/hyperlink" Target="https://vectorseek.com/vector_logo/grok-ai-logo-vector/" TargetMode="External"/><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hyperlink" Target="https://www.google.com/imgres?imgurl=https%3A%2F%2Fwww.app4phone.fr%2Fwp-content%2Fuploads%2F2023%2F05%2FChatGPT-Logo.jpg&amp;imgrefurl=https%3A%2F%2Fwww.app4phone.fr%2Farticle-184346%2Fapp-chatgpt-sur-iphone-arrive-desormais-en-france-autres-pays&amp;docid=RbcwIRHlsk7XPM&amp;tbnid=yTKqAlfAmRes5M&amp;vet=12ahUKEwiZhJKl-aqEAxVBbKQEHXYDCZsQM3oECCQQAA..i&amp;w=1000&amp;h=617&amp;ved=2ahUKEwiZhJKl-aqEAxVBbKQEHXYDCZsQM3oECCQQAA" TargetMode="Externa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s://www.msn.com/en-us/news/technology/microsoft-wants-chrome-users-to-use-bing-ai-but-they-cant/ar-AA1e4GGe" TargetMode="External"/><Relationship Id="rId5" Type="http://schemas.openxmlformats.org/officeDocument/2006/relationships/hyperlink" Target="https://www.amazon.com/r/ref=sxts_snpl_1_0_2ab6b4a1-2169-470f-be23-642dcc13175b?aid=lYDqgX3QQqGf0FArA6Zy5g&amp;dest=https%3A%2F%2Fwww.aboutamazon.com%2Fnews%2Fretail%2Famazon-rufus&amp;pd_rd_w=HBEXx&amp;content-id=amzn1.sym.2ab6b4a1-2169-470f-be23-642dcc13175b:amzn1.sym.2ab6b4a1-2169-470f-be23-642dcc13175b&amp;pf_rd_p=2ab6b4a1-2169-470f-be23-642dcc13175b&amp;pf_rd_r=PHDTAPJY31GM48NNDB0E&amp;pd_rd_wg=cg4ys&amp;pd_rd_r=80aeb6fd-7a2f-4f7b-a4ee-a9dc0b71d7c3&amp;qid=1707916326" TargetMode="External"/><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jpeg"/><Relationship Id="rId4" Type="http://schemas.openxmlformats.org/officeDocument/2006/relationships/image" Target="../media/image21.jpeg"/><Relationship Id="rId9" Type="http://schemas.openxmlformats.org/officeDocument/2006/relationships/hyperlink" Target="https://techcult.com/meta-joins-ai-race-releases-new-language-model-llama/" TargetMode="Externa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www.oecd.org/media/oecdorg/directorates/directorateforsciencetechnologyandindustry/digital/AI_AdobeStock_258536454_cp-350x178.jpg">
            <a:hlinkClick r:id="rId2"/>
            <a:extLst>
              <a:ext uri="{FF2B5EF4-FFF2-40B4-BE49-F238E27FC236}">
                <a16:creationId xmlns:a16="http://schemas.microsoft.com/office/drawing/2014/main" id="{B358936A-126B-B2BE-1312-446A3E7ED9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74" r="1" b="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xmlns="">
                <a:solidFill>
                  <a:srgbClr val="FFFFFF"/>
                </a:solidFill>
              </a14:hiddenFill>
            </a:ext>
          </a:extLst>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 3">
            <a:extLst>
              <a:ext uri="{FF2B5EF4-FFF2-40B4-BE49-F238E27FC236}">
                <a16:creationId xmlns:a16="http://schemas.microsoft.com/office/drawing/2014/main" id="{FDE9038A-504C-D8C1-6969-C34E364E7E19}"/>
              </a:ext>
            </a:extLst>
          </p:cNvPr>
          <p:cNvPicPr>
            <a:picLocks noChangeAspect="1"/>
          </p:cNvPicPr>
          <p:nvPr/>
        </p:nvPicPr>
        <p:blipFill>
          <a:blip r:embed="rId4"/>
          <a:stretch>
            <a:fillRect/>
          </a:stretch>
        </p:blipFill>
        <p:spPr>
          <a:xfrm>
            <a:off x="9270630" y="5517232"/>
            <a:ext cx="2705165" cy="1230849"/>
          </a:xfrm>
          <a:prstGeom prst="rect">
            <a:avLst/>
          </a:prstGeom>
        </p:spPr>
      </p:pic>
      <p:sp>
        <p:nvSpPr>
          <p:cNvPr id="7" name="Titre 6">
            <a:extLst>
              <a:ext uri="{FF2B5EF4-FFF2-40B4-BE49-F238E27FC236}">
                <a16:creationId xmlns:a16="http://schemas.microsoft.com/office/drawing/2014/main" id="{808DC7FC-B801-D14B-EC8D-FD78D75FF24B}"/>
              </a:ext>
            </a:extLst>
          </p:cNvPr>
          <p:cNvSpPr>
            <a:spLocks noGrp="1"/>
          </p:cNvSpPr>
          <p:nvPr>
            <p:ph type="title"/>
          </p:nvPr>
        </p:nvSpPr>
        <p:spPr>
          <a:xfrm>
            <a:off x="119814" y="3502152"/>
            <a:ext cx="11592810" cy="1549801"/>
          </a:xfrm>
        </p:spPr>
        <p:txBody>
          <a:bodyPr>
            <a:normAutofit/>
          </a:bodyPr>
          <a:lstStyle/>
          <a:p>
            <a:pPr algn="l"/>
            <a:r>
              <a:rPr lang="fr-FR" sz="4400" i="1" dirty="0">
                <a:solidFill>
                  <a:srgbClr val="3229A8"/>
                </a:solidFill>
                <a:latin typeface="Helvetica" pitchFamily="2" charset="0"/>
              </a:rPr>
              <a:t>IA et EMI : Esprit </a:t>
            </a:r>
            <a:r>
              <a:rPr lang="fr-FR" sz="4400" i="1">
                <a:solidFill>
                  <a:srgbClr val="3229A8"/>
                </a:solidFill>
                <a:latin typeface="Helvetica" pitchFamily="2" charset="0"/>
              </a:rPr>
              <a:t>critique es-tu là?</a:t>
            </a:r>
            <a:endParaRPr lang="en-US" dirty="0"/>
          </a:p>
        </p:txBody>
      </p:sp>
      <p:sp>
        <p:nvSpPr>
          <p:cNvPr id="2" name="Espace réservé du pied de page 1">
            <a:extLst>
              <a:ext uri="{FF2B5EF4-FFF2-40B4-BE49-F238E27FC236}">
                <a16:creationId xmlns:a16="http://schemas.microsoft.com/office/drawing/2014/main" id="{BE5350DE-44B8-CDA8-3A15-ED846B6032C8}"/>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00581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9160F03E-BD4A-1F1D-D048-69C32F70A8E6}"/>
              </a:ext>
            </a:extLst>
          </p:cNvPr>
          <p:cNvSpPr>
            <a:spLocks noGrp="1"/>
          </p:cNvSpPr>
          <p:nvPr>
            <p:ph idx="1"/>
          </p:nvPr>
        </p:nvSpPr>
        <p:spPr>
          <a:xfrm>
            <a:off x="645066" y="2031101"/>
            <a:ext cx="4282984" cy="3511943"/>
          </a:xfrm>
        </p:spPr>
        <p:txBody>
          <a:bodyPr anchor="ctr">
            <a:normAutofit/>
          </a:bodyPr>
          <a:lstStyle/>
          <a:p>
            <a:pPr marL="0" indent="0">
              <a:buNone/>
            </a:pPr>
            <a:r>
              <a:rPr lang="fr-FR" sz="3600" dirty="0"/>
              <a:t>2. Opportunités </a:t>
            </a:r>
          </a:p>
          <a:p>
            <a:pPr marL="0" indent="0">
              <a:buNone/>
            </a:pPr>
            <a:r>
              <a:rPr lang="fr-FR" sz="3600" dirty="0"/>
              <a:t>et risques </a:t>
            </a:r>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A7CE998-857B-3BF6-2642-47A58C2234A5}"/>
              </a:ext>
            </a:extLst>
          </p:cNvPr>
          <p:cNvPicPr>
            <a:picLocks noChangeAspect="1"/>
          </p:cNvPicPr>
          <p:nvPr/>
        </p:nvPicPr>
        <p:blipFill>
          <a:blip r:embed="rId2"/>
          <a:stretch>
            <a:fillRect/>
          </a:stretch>
        </p:blipFill>
        <p:spPr>
          <a:xfrm>
            <a:off x="9696399" y="5009439"/>
            <a:ext cx="2068141" cy="941003"/>
          </a:xfrm>
          <a:prstGeom prst="rect">
            <a:avLst/>
          </a:prstGeom>
        </p:spPr>
      </p:pic>
      <p:pic>
        <p:nvPicPr>
          <p:cNvPr id="4" name="Image 3">
            <a:extLst>
              <a:ext uri="{FF2B5EF4-FFF2-40B4-BE49-F238E27FC236}">
                <a16:creationId xmlns:a16="http://schemas.microsoft.com/office/drawing/2014/main" id="{DD7BFDC9-41B4-5D9F-902D-BA432027478C}"/>
              </a:ext>
            </a:extLst>
          </p:cNvPr>
          <p:cNvPicPr>
            <a:picLocks noChangeAspect="1"/>
          </p:cNvPicPr>
          <p:nvPr/>
        </p:nvPicPr>
        <p:blipFill>
          <a:blip r:embed="rId3"/>
          <a:stretch>
            <a:fillRect/>
          </a:stretch>
        </p:blipFill>
        <p:spPr>
          <a:xfrm>
            <a:off x="4057902" y="1088928"/>
            <a:ext cx="7706638" cy="3811226"/>
          </a:xfrm>
          <a:prstGeom prst="rect">
            <a:avLst/>
          </a:prstGeom>
        </p:spPr>
      </p:pic>
      <p:sp>
        <p:nvSpPr>
          <p:cNvPr id="6" name="ZoneTexte 5">
            <a:extLst>
              <a:ext uri="{FF2B5EF4-FFF2-40B4-BE49-F238E27FC236}">
                <a16:creationId xmlns:a16="http://schemas.microsoft.com/office/drawing/2014/main" id="{10E098E7-F57D-310F-6DBE-91D0797AB47E}"/>
              </a:ext>
            </a:extLst>
          </p:cNvPr>
          <p:cNvSpPr txBox="1"/>
          <p:nvPr/>
        </p:nvSpPr>
        <p:spPr>
          <a:xfrm>
            <a:off x="5682552" y="5957304"/>
            <a:ext cx="6335389" cy="369332"/>
          </a:xfrm>
          <a:prstGeom prst="rect">
            <a:avLst/>
          </a:prstGeom>
          <a:noFill/>
        </p:spPr>
        <p:txBody>
          <a:bodyPr wrap="none" rtlCol="0">
            <a:spAutoFit/>
          </a:bodyPr>
          <a:lstStyle/>
          <a:p>
            <a:r>
              <a:rPr lang="en-US" sz="900" dirty="0"/>
              <a:t>https://</a:t>
            </a:r>
            <a:r>
              <a:rPr lang="en-US" sz="900" dirty="0" err="1"/>
              <a:t>blog.cellenza.com</a:t>
            </a:r>
            <a:r>
              <a:rPr lang="en-US" sz="900" dirty="0"/>
              <a:t>/data/intelligence-</a:t>
            </a:r>
            <a:r>
              <a:rPr lang="en-US" sz="900" dirty="0" err="1"/>
              <a:t>artificielle</a:t>
            </a:r>
            <a:r>
              <a:rPr lang="en-US" sz="900" dirty="0"/>
              <a:t>/les-propositions-de-la-commission-europeenne-pour-une-ia-de-confiance</a:t>
            </a:r>
            <a:r>
              <a:rPr lang="en-US" dirty="0"/>
              <a:t>/</a:t>
            </a:r>
          </a:p>
        </p:txBody>
      </p:sp>
      <p:sp>
        <p:nvSpPr>
          <p:cNvPr id="8" name="ZoneTexte 7">
            <a:extLst>
              <a:ext uri="{FF2B5EF4-FFF2-40B4-BE49-F238E27FC236}">
                <a16:creationId xmlns:a16="http://schemas.microsoft.com/office/drawing/2014/main" id="{01C5B565-BE44-E6B4-AA13-110CCAE3BE0B}"/>
              </a:ext>
            </a:extLst>
          </p:cNvPr>
          <p:cNvSpPr txBox="1"/>
          <p:nvPr/>
        </p:nvSpPr>
        <p:spPr>
          <a:xfrm>
            <a:off x="6888088" y="542117"/>
            <a:ext cx="2962478" cy="369332"/>
          </a:xfrm>
          <a:prstGeom prst="rect">
            <a:avLst/>
          </a:prstGeom>
          <a:noFill/>
        </p:spPr>
        <p:txBody>
          <a:bodyPr wrap="none" rtlCol="0">
            <a:spAutoFit/>
          </a:bodyPr>
          <a:lstStyle/>
          <a:p>
            <a:r>
              <a:rPr lang="en-US" dirty="0"/>
              <a:t>UE et IA de </a:t>
            </a:r>
            <a:r>
              <a:rPr lang="en-US" dirty="0" err="1"/>
              <a:t>confiance</a:t>
            </a:r>
            <a:r>
              <a:rPr lang="en-US" dirty="0"/>
              <a:t> : AI ACT</a:t>
            </a:r>
          </a:p>
        </p:txBody>
      </p:sp>
      <p:sp>
        <p:nvSpPr>
          <p:cNvPr id="2" name="Espace réservé du pied de page 1">
            <a:extLst>
              <a:ext uri="{FF2B5EF4-FFF2-40B4-BE49-F238E27FC236}">
                <a16:creationId xmlns:a16="http://schemas.microsoft.com/office/drawing/2014/main" id="{23091B3C-67E2-961E-CDDC-7E70DD246EB6}"/>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80084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A7CE998-857B-3BF6-2642-47A58C2234A5}"/>
              </a:ext>
            </a:extLst>
          </p:cNvPr>
          <p:cNvPicPr>
            <a:picLocks noChangeAspect="1"/>
          </p:cNvPicPr>
          <p:nvPr/>
        </p:nvPicPr>
        <p:blipFill>
          <a:blip r:embed="rId2"/>
          <a:stretch>
            <a:fillRect/>
          </a:stretch>
        </p:blipFill>
        <p:spPr>
          <a:xfrm>
            <a:off x="10171217" y="5501114"/>
            <a:ext cx="1627837" cy="740665"/>
          </a:xfrm>
          <a:prstGeom prst="rect">
            <a:avLst/>
          </a:prstGeom>
        </p:spPr>
      </p:pic>
      <p:graphicFrame>
        <p:nvGraphicFramePr>
          <p:cNvPr id="6" name="Espace réservé du contenu 5">
            <a:extLst>
              <a:ext uri="{FF2B5EF4-FFF2-40B4-BE49-F238E27FC236}">
                <a16:creationId xmlns:a16="http://schemas.microsoft.com/office/drawing/2014/main" id="{AC9CC98D-FABF-A656-557A-6ECEBB28C205}"/>
              </a:ext>
            </a:extLst>
          </p:cNvPr>
          <p:cNvGraphicFramePr>
            <a:graphicFrameLocks noGrp="1"/>
          </p:cNvGraphicFramePr>
          <p:nvPr>
            <p:ph idx="1"/>
            <p:extLst>
              <p:ext uri="{D42A27DB-BD31-4B8C-83A1-F6EECF244321}">
                <p14:modId xmlns:p14="http://schemas.microsoft.com/office/powerpoint/2010/main" val="1049949524"/>
              </p:ext>
            </p:extLst>
          </p:nvPr>
        </p:nvGraphicFramePr>
        <p:xfrm>
          <a:off x="521380" y="371892"/>
          <a:ext cx="8196707" cy="4440695"/>
        </p:xfrm>
        <a:graphic>
          <a:graphicData uri="http://schemas.openxmlformats.org/drawingml/2006/table">
            <a:tbl>
              <a:tblPr firstRow="1" firstCol="1" bandRow="1">
                <a:tableStyleId>{5C22544A-7EE6-4342-B048-85BDC9FD1C3A}</a:tableStyleId>
              </a:tblPr>
              <a:tblGrid>
                <a:gridCol w="2518914">
                  <a:extLst>
                    <a:ext uri="{9D8B030D-6E8A-4147-A177-3AD203B41FA5}">
                      <a16:colId xmlns:a16="http://schemas.microsoft.com/office/drawing/2014/main" val="1409315066"/>
                    </a:ext>
                  </a:extLst>
                </a:gridCol>
                <a:gridCol w="2397865">
                  <a:extLst>
                    <a:ext uri="{9D8B030D-6E8A-4147-A177-3AD203B41FA5}">
                      <a16:colId xmlns:a16="http://schemas.microsoft.com/office/drawing/2014/main" val="3974379318"/>
                    </a:ext>
                  </a:extLst>
                </a:gridCol>
                <a:gridCol w="3279928">
                  <a:extLst>
                    <a:ext uri="{9D8B030D-6E8A-4147-A177-3AD203B41FA5}">
                      <a16:colId xmlns:a16="http://schemas.microsoft.com/office/drawing/2014/main" val="138368770"/>
                    </a:ext>
                  </a:extLst>
                </a:gridCol>
              </a:tblGrid>
              <a:tr h="366790">
                <a:tc gridSpan="3">
                  <a:txBody>
                    <a:bodyPr/>
                    <a:lstStyle/>
                    <a:p>
                      <a:r>
                        <a:rPr lang="fr-FR" sz="1000" kern="0" dirty="0">
                          <a:effectLst/>
                        </a:rPr>
                        <a:t>              Avancées                                                                          Droits et valeurs                                                                               Réponses EMI et éducation</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1063972"/>
                  </a:ext>
                </a:extLst>
              </a:tr>
              <a:tr h="409175">
                <a:tc>
                  <a:txBody>
                    <a:bodyPr/>
                    <a:lstStyle/>
                    <a:p>
                      <a:r>
                        <a:rPr lang="fr-FR" sz="1100" kern="0" dirty="0">
                          <a:effectLst/>
                        </a:rPr>
                        <a:t>Recherche et accès à l'information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Contrôle de la qualité des données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Garantir aux utilisateurs la diversité des recherches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7144047"/>
                  </a:ext>
                </a:extLst>
              </a:tr>
              <a:tr h="409175">
                <a:tc>
                  <a:txBody>
                    <a:bodyPr/>
                    <a:lstStyle/>
                    <a:p>
                      <a:r>
                        <a:rPr lang="fr-FR" sz="1100" kern="0" dirty="0">
                          <a:effectLst/>
                        </a:rPr>
                        <a:t>Participation sur médias sociaux</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Liberté d’expression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Stimuler un usage responsable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5358111"/>
                  </a:ext>
                </a:extLst>
              </a:tr>
              <a:tr h="409175">
                <a:tc>
                  <a:txBody>
                    <a:bodyPr/>
                    <a:lstStyle/>
                    <a:p>
                      <a:pPr algn="just"/>
                      <a:r>
                        <a:rPr lang="fr-FR" sz="1100" kern="0" dirty="0">
                          <a:effectLst/>
                        </a:rPr>
                        <a:t>Création de médias synthétiques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Créativité, innovation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Stimuler un usage responsable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3954232"/>
                  </a:ext>
                </a:extLst>
              </a:tr>
              <a:tr h="613764">
                <a:tc>
                  <a:txBody>
                    <a:bodyPr/>
                    <a:lstStyle/>
                    <a:p>
                      <a:pPr algn="just"/>
                      <a:r>
                        <a:rPr lang="fr-FR" sz="1100" kern="0" dirty="0">
                          <a:effectLst/>
                        </a:rPr>
                        <a:t> Reconnaissance vocale, vision par ordinateur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 Accessibilité pour les personnes handicapées, non-discrimination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Aider à comprendre les lacunes - pertes et gains dans l'interaction entre les personnes et les outils numériques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121089"/>
                  </a:ext>
                </a:extLst>
              </a:tr>
              <a:tr h="777021">
                <a:tc>
                  <a:txBody>
                    <a:bodyPr/>
                    <a:lstStyle/>
                    <a:p>
                      <a:r>
                        <a:rPr lang="fr-FR" sz="1100" kern="0" dirty="0">
                          <a:effectLst/>
                        </a:rPr>
                        <a:t>Traduction de la parole au texte, du texte à l'image, traduction automatique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100" dirty="0">
                          <a:effectLst/>
                        </a:rPr>
                        <a:t>Accessibilité, inclusion, dialogue interculturel, diversité culturelle   </a:t>
                      </a:r>
                    </a:p>
                    <a:p>
                      <a:r>
                        <a:rPr lang="fr-FR" sz="1100" kern="0" dirty="0">
                          <a:effectLst/>
                        </a:rPr>
                        <a: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Aider à comprendre le processus de traduction d'un texte d'un support à un autre (ou d'une langue à une autre) ; faciliter l'analyse critique et reconnaître les dangers liés aux changements dans les messages et les médias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805738"/>
                  </a:ext>
                </a:extLst>
              </a:tr>
              <a:tr h="576064">
                <a:tc>
                  <a:txBody>
                    <a:bodyPr/>
                    <a:lstStyle/>
                    <a:p>
                      <a:r>
                        <a:rPr lang="fr-FR" sz="1100" kern="0" dirty="0">
                          <a:effectLst/>
                        </a:rPr>
                        <a:t>Renvoi à des sources multiples, vérification collaborative, annotation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 Participation, Contribution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Encourager l'appréciation de la manière dont le numérique peut soutenir la recherche et la nécessité de croiser les résultats à des fins de vérification</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247073"/>
                  </a:ext>
                </a:extLst>
              </a:tr>
              <a:tr h="613764">
                <a:tc>
                  <a:txBody>
                    <a:bodyPr/>
                    <a:lstStyle/>
                    <a:p>
                      <a:r>
                        <a:rPr lang="fr-FR" sz="1100" kern="0" dirty="0">
                          <a:effectLst/>
                        </a:rPr>
                        <a:t>Plateformes pour musique et vidéos, création de contenu</a:t>
                      </a:r>
                      <a:endParaRPr lang="fr-FR" sz="1100" kern="100" dirty="0">
                        <a:effectLst/>
                      </a:endParaRPr>
                    </a:p>
                    <a:p>
                      <a:r>
                        <a:rPr lang="fr-FR" sz="1100" kern="0" dirty="0">
                          <a:effectLst/>
                        </a:rPr>
                        <a: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Participation, contribution à industries créatives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kern="0" dirty="0">
                          <a:effectLst/>
                        </a:rPr>
                        <a:t>Favoriser l'intervention et la participation des utilisateurs à la culture ; stimuler l'engagement du public</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459906"/>
                  </a:ext>
                </a:extLst>
              </a:tr>
              <a:tr h="204588">
                <a:tc gridSpan="3">
                  <a:txBody>
                    <a:bodyPr/>
                    <a:lstStyle/>
                    <a:p>
                      <a:r>
                        <a:rPr lang="fr-FR" sz="1000" kern="0" dirty="0">
                          <a:effectLst/>
                        </a:rPr>
                        <a:t>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4107909"/>
                  </a:ext>
                </a:extLst>
              </a:tr>
            </a:tbl>
          </a:graphicData>
        </a:graphic>
      </p:graphicFrame>
      <p:sp>
        <p:nvSpPr>
          <p:cNvPr id="8" name="Rectangle 1">
            <a:extLst>
              <a:ext uri="{FF2B5EF4-FFF2-40B4-BE49-F238E27FC236}">
                <a16:creationId xmlns:a16="http://schemas.microsoft.com/office/drawing/2014/main" id="{4DD4FC2B-FF88-7E38-BD63-47FB64F87F2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ZoneTexte 10">
            <a:extLst>
              <a:ext uri="{FF2B5EF4-FFF2-40B4-BE49-F238E27FC236}">
                <a16:creationId xmlns:a16="http://schemas.microsoft.com/office/drawing/2014/main" id="{2728336D-5ABD-4BC1-E5C5-ED1E4CC64623}"/>
              </a:ext>
            </a:extLst>
          </p:cNvPr>
          <p:cNvSpPr txBox="1"/>
          <p:nvPr/>
        </p:nvSpPr>
        <p:spPr>
          <a:xfrm>
            <a:off x="392946" y="5952488"/>
            <a:ext cx="5052602" cy="369332"/>
          </a:xfrm>
          <a:prstGeom prst="rect">
            <a:avLst/>
          </a:prstGeom>
          <a:noFill/>
        </p:spPr>
        <p:txBody>
          <a:bodyPr wrap="none" rtlCol="0">
            <a:spAutoFit/>
          </a:bodyPr>
          <a:lstStyle/>
          <a:p>
            <a:r>
              <a:rPr lang="en-US" dirty="0">
                <a:solidFill>
                  <a:schemeClr val="bg1"/>
                </a:solidFill>
              </a:rPr>
              <a:t>EMI et education : </a:t>
            </a:r>
            <a:r>
              <a:rPr lang="fr-FR" dirty="0">
                <a:solidFill>
                  <a:schemeClr val="bg1"/>
                </a:solidFill>
              </a:rPr>
              <a:t>utilisation libre et risque minime </a:t>
            </a:r>
            <a:endParaRPr lang="fr-FR" dirty="0"/>
          </a:p>
        </p:txBody>
      </p:sp>
      <p:pic>
        <p:nvPicPr>
          <p:cNvPr id="2050" name="Picture 2" descr="Lensa AI app causes a stir with sexy “Magic Avatar” images no one ...">
            <a:hlinkClick r:id="rId3"/>
            <a:extLst>
              <a:ext uri="{FF2B5EF4-FFF2-40B4-BE49-F238E27FC236}">
                <a16:creationId xmlns:a16="http://schemas.microsoft.com/office/drawing/2014/main" id="{AC883D6F-2C49-6FF0-7796-C8156ACE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047" y="406219"/>
            <a:ext cx="2903758" cy="163336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0E48260-750A-D147-4910-80B3B81D9617}"/>
              </a:ext>
            </a:extLst>
          </p:cNvPr>
          <p:cNvSpPr txBox="1"/>
          <p:nvPr/>
        </p:nvSpPr>
        <p:spPr>
          <a:xfrm>
            <a:off x="10299926" y="2014621"/>
            <a:ext cx="1499128" cy="230832"/>
          </a:xfrm>
          <a:prstGeom prst="rect">
            <a:avLst/>
          </a:prstGeom>
          <a:noFill/>
        </p:spPr>
        <p:txBody>
          <a:bodyPr wrap="none" rtlCol="0">
            <a:spAutoFit/>
          </a:bodyPr>
          <a:lstStyle/>
          <a:p>
            <a:r>
              <a:rPr lang="en-US" sz="900" dirty="0" err="1"/>
              <a:t>Lensa</a:t>
            </a:r>
            <a:r>
              <a:rPr lang="en-US" sz="900" dirty="0"/>
              <a:t> App. </a:t>
            </a:r>
            <a:r>
              <a:rPr lang="en-US" sz="900" dirty="0" err="1"/>
              <a:t>Arstechnica.com</a:t>
            </a:r>
            <a:endParaRPr lang="en-US" sz="900" dirty="0"/>
          </a:p>
        </p:txBody>
      </p:sp>
      <p:pic>
        <p:nvPicPr>
          <p:cNvPr id="3" name="Image 2">
            <a:extLst>
              <a:ext uri="{FF2B5EF4-FFF2-40B4-BE49-F238E27FC236}">
                <a16:creationId xmlns:a16="http://schemas.microsoft.com/office/drawing/2014/main" id="{FA5DC685-1233-123E-B894-D6374786E746}"/>
              </a:ext>
            </a:extLst>
          </p:cNvPr>
          <p:cNvPicPr>
            <a:picLocks noChangeAspect="1"/>
          </p:cNvPicPr>
          <p:nvPr/>
        </p:nvPicPr>
        <p:blipFill>
          <a:blip r:embed="rId5"/>
          <a:stretch>
            <a:fillRect/>
          </a:stretch>
        </p:blipFill>
        <p:spPr>
          <a:xfrm>
            <a:off x="8904312" y="2600411"/>
            <a:ext cx="2766308" cy="2339875"/>
          </a:xfrm>
          <a:prstGeom prst="rect">
            <a:avLst/>
          </a:prstGeom>
        </p:spPr>
      </p:pic>
      <p:sp>
        <p:nvSpPr>
          <p:cNvPr id="4" name="ZoneTexte 3">
            <a:extLst>
              <a:ext uri="{FF2B5EF4-FFF2-40B4-BE49-F238E27FC236}">
                <a16:creationId xmlns:a16="http://schemas.microsoft.com/office/drawing/2014/main" id="{945C3EB5-E98C-8A1B-F436-38755EA19B95}"/>
              </a:ext>
            </a:extLst>
          </p:cNvPr>
          <p:cNvSpPr txBox="1"/>
          <p:nvPr/>
        </p:nvSpPr>
        <p:spPr>
          <a:xfrm>
            <a:off x="10091644" y="5009491"/>
            <a:ext cx="1677062" cy="230832"/>
          </a:xfrm>
          <a:prstGeom prst="rect">
            <a:avLst/>
          </a:prstGeom>
          <a:noFill/>
        </p:spPr>
        <p:txBody>
          <a:bodyPr wrap="none" rtlCol="0">
            <a:spAutoFit/>
          </a:bodyPr>
          <a:lstStyle/>
          <a:p>
            <a:r>
              <a:rPr lang="en-US" sz="900" dirty="0" err="1"/>
              <a:t>Justine.emard</a:t>
            </a:r>
            <a:r>
              <a:rPr lang="en-US" sz="900" dirty="0"/>
              <a:t> </a:t>
            </a:r>
            <a:r>
              <a:rPr lang="en-US" sz="900" dirty="0" err="1"/>
              <a:t>Neurosynchronia</a:t>
            </a:r>
            <a:endParaRPr lang="en-US" sz="900" dirty="0"/>
          </a:p>
        </p:txBody>
      </p:sp>
      <p:sp>
        <p:nvSpPr>
          <p:cNvPr id="5" name="Espace réservé du pied de page 4">
            <a:extLst>
              <a:ext uri="{FF2B5EF4-FFF2-40B4-BE49-F238E27FC236}">
                <a16:creationId xmlns:a16="http://schemas.microsoft.com/office/drawing/2014/main" id="{70D22CC7-AF06-6F77-D912-8901979FCA7F}"/>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88962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A7CE998-857B-3BF6-2642-47A58C2234A5}"/>
              </a:ext>
            </a:extLst>
          </p:cNvPr>
          <p:cNvPicPr>
            <a:picLocks noChangeAspect="1"/>
          </p:cNvPicPr>
          <p:nvPr/>
        </p:nvPicPr>
        <p:blipFill>
          <a:blip r:embed="rId2"/>
          <a:stretch>
            <a:fillRect/>
          </a:stretch>
        </p:blipFill>
        <p:spPr>
          <a:xfrm>
            <a:off x="10077075" y="5117766"/>
            <a:ext cx="1627837" cy="740665"/>
          </a:xfrm>
          <a:prstGeom prst="rect">
            <a:avLst/>
          </a:prstGeom>
        </p:spPr>
      </p:pic>
      <p:sp>
        <p:nvSpPr>
          <p:cNvPr id="8" name="Rectangle 1">
            <a:extLst>
              <a:ext uri="{FF2B5EF4-FFF2-40B4-BE49-F238E27FC236}">
                <a16:creationId xmlns:a16="http://schemas.microsoft.com/office/drawing/2014/main" id="{4DD4FC2B-FF88-7E38-BD63-47FB64F87F2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Espace réservé du contenu 10">
            <a:extLst>
              <a:ext uri="{FF2B5EF4-FFF2-40B4-BE49-F238E27FC236}">
                <a16:creationId xmlns:a16="http://schemas.microsoft.com/office/drawing/2014/main" id="{481A28C6-BE65-ED65-264F-14419C7ED447}"/>
              </a:ext>
            </a:extLst>
          </p:cNvPr>
          <p:cNvGraphicFramePr>
            <a:graphicFrameLocks noGrp="1"/>
          </p:cNvGraphicFramePr>
          <p:nvPr>
            <p:ph idx="1"/>
            <p:extLst>
              <p:ext uri="{D42A27DB-BD31-4B8C-83A1-F6EECF244321}">
                <p14:modId xmlns:p14="http://schemas.microsoft.com/office/powerpoint/2010/main" val="4185989484"/>
              </p:ext>
            </p:extLst>
          </p:nvPr>
        </p:nvGraphicFramePr>
        <p:xfrm>
          <a:off x="364437" y="354959"/>
          <a:ext cx="8156907" cy="5495845"/>
        </p:xfrm>
        <a:graphic>
          <a:graphicData uri="http://schemas.openxmlformats.org/drawingml/2006/table">
            <a:tbl>
              <a:tblPr firstRow="1" firstCol="1" bandRow="1">
                <a:tableStyleId>{5C22544A-7EE6-4342-B048-85BDC9FD1C3A}</a:tableStyleId>
              </a:tblPr>
              <a:tblGrid>
                <a:gridCol w="2137324">
                  <a:extLst>
                    <a:ext uri="{9D8B030D-6E8A-4147-A177-3AD203B41FA5}">
                      <a16:colId xmlns:a16="http://schemas.microsoft.com/office/drawing/2014/main" val="1077175615"/>
                    </a:ext>
                  </a:extLst>
                </a:gridCol>
                <a:gridCol w="2251473">
                  <a:extLst>
                    <a:ext uri="{9D8B030D-6E8A-4147-A177-3AD203B41FA5}">
                      <a16:colId xmlns:a16="http://schemas.microsoft.com/office/drawing/2014/main" val="1987599578"/>
                    </a:ext>
                  </a:extLst>
                </a:gridCol>
                <a:gridCol w="3768110">
                  <a:extLst>
                    <a:ext uri="{9D8B030D-6E8A-4147-A177-3AD203B41FA5}">
                      <a16:colId xmlns:a16="http://schemas.microsoft.com/office/drawing/2014/main" val="3180299850"/>
                    </a:ext>
                  </a:extLst>
                </a:gridCol>
              </a:tblGrid>
              <a:tr h="294180">
                <a:tc gridSpan="3">
                  <a:txBody>
                    <a:bodyPr/>
                    <a:lstStyle/>
                    <a:p>
                      <a:r>
                        <a:rPr lang="fr-FR" sz="800" kern="0" dirty="0">
                          <a:effectLst/>
                        </a:rPr>
                        <a:t>                  </a:t>
                      </a:r>
                      <a:r>
                        <a:rPr lang="fr-FR" sz="1200" kern="0" dirty="0">
                          <a:effectLst/>
                        </a:rPr>
                        <a:t>Risques                                         Atteintes aux droits et valeurs                                                 Réponses EMI</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7003331"/>
                  </a:ext>
                </a:extLst>
              </a:tr>
              <a:tr h="423032">
                <a:tc>
                  <a:txBody>
                    <a:bodyPr/>
                    <a:lstStyle/>
                    <a:p>
                      <a:r>
                        <a:rPr lang="fr-FR" sz="1000" kern="0">
                          <a:effectLst/>
                        </a:rPr>
                        <a:t>Existentiel/prolifération</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dirty="0">
                          <a:effectLst/>
                        </a:rPr>
                        <a:t> Éthique, libre arbitre, finalités?</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Permettre de mettre l'accent sur l'autogestion et la cogestion ; Faire le point sur les valeurs non alignées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1209301067"/>
                  </a:ext>
                </a:extLst>
              </a:tr>
              <a:tr h="564042">
                <a:tc>
                  <a:txBody>
                    <a:bodyPr/>
                    <a:lstStyle/>
                    <a:p>
                      <a:r>
                        <a:rPr lang="fr-FR" sz="1000" kern="0" dirty="0">
                          <a:effectLst/>
                        </a:rPr>
                        <a:t>Concentration/Monopole</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Absence de règles du jeu équitables, de concurrence loyale, géopolitique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Stimuler la compréhension de l'importance de la diversité et du pluralisme dans les technologies de l'information et les technologies numériques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246171004"/>
                  </a:ext>
                </a:extLst>
              </a:tr>
              <a:tr h="423032">
                <a:tc>
                  <a:txBody>
                    <a:bodyPr/>
                    <a:lstStyle/>
                    <a:p>
                      <a:r>
                        <a:rPr lang="fr-FR" sz="1000" kern="0">
                          <a:effectLst/>
                        </a:rPr>
                        <a:t>Spam, publicité intrusive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Manque de données et de contenu de qualité</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Permettre aux usagers de savoir comment demander réparation, demander des comptes aux acteurs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3314307642"/>
                  </a:ext>
                </a:extLst>
              </a:tr>
              <a:tr h="282021">
                <a:tc>
                  <a:txBody>
                    <a:bodyPr/>
                    <a:lstStyle/>
                    <a:p>
                      <a:r>
                        <a:rPr lang="fr-FR" sz="1000" kern="0">
                          <a:effectLst/>
                        </a:rPr>
                        <a:t>Personnalisation des informations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Perte de diversité, bulle de filtres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Alerter aux bulles de filtres et chambres d’écho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4034032990"/>
                  </a:ext>
                </a:extLst>
              </a:tr>
              <a:tr h="282021">
                <a:tc>
                  <a:txBody>
                    <a:bodyPr/>
                    <a:lstStyle/>
                    <a:p>
                      <a:r>
                        <a:rPr lang="fr-FR" sz="1000" kern="0">
                          <a:effectLst/>
                        </a:rPr>
                        <a:t>Désinformation/Deepfake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Perte de confiance, perte de liberté d’expression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Soutenir l'apprentissage de diverses stratégies de vérification des faits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672560297"/>
                  </a:ext>
                </a:extLst>
              </a:tr>
              <a:tr h="423032">
                <a:tc>
                  <a:txBody>
                    <a:bodyPr/>
                    <a:lstStyle/>
                    <a:p>
                      <a:pPr algn="just"/>
                      <a:r>
                        <a:rPr lang="fr-FR" sz="1000" kern="0" dirty="0">
                          <a:effectLst/>
                        </a:rPr>
                        <a:t>Biais algorithmique</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Racisme, manipulation, inégalités, discrimination</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Former les utilisateurs à identifier les biais ; permettre des techniques d'atténuation des effets négatifs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3642842247"/>
                  </a:ext>
                </a:extLst>
              </a:tr>
              <a:tr h="423032">
                <a:tc>
                  <a:txBody>
                    <a:bodyPr/>
                    <a:lstStyle/>
                    <a:p>
                      <a:r>
                        <a:rPr lang="fr-FR" sz="1000" kern="0" dirty="0">
                          <a:effectLst/>
                        </a:rPr>
                        <a:t>Discours de haine, </a:t>
                      </a:r>
                      <a:endParaRPr lang="fr-FR" sz="1000" kern="100" dirty="0">
                        <a:effectLst/>
                      </a:endParaRPr>
                    </a:p>
                    <a:p>
                      <a:r>
                        <a:rPr lang="fr-FR" sz="1000" kern="0" dirty="0">
                          <a:effectLst/>
                        </a:rPr>
                        <a:t>cyber harcèlement</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Diffamation, perte de liberté d’expression</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Aider à identifier, démystifier et proposer des contre-récits et défendre la liberté d'expression et l'éthique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1077212329"/>
                  </a:ext>
                </a:extLst>
              </a:tr>
              <a:tr h="282021">
                <a:tc>
                  <a:txBody>
                    <a:bodyPr/>
                    <a:lstStyle/>
                    <a:p>
                      <a:r>
                        <a:rPr lang="fr-FR" sz="1000" kern="0">
                          <a:effectLst/>
                        </a:rPr>
                        <a:t>Fraude électorale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Disruption démocratique, perte de légitimité du scrutin</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Permettre la sensibilisation et l'engagement des utilisateurs, la signalisation, la protection</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923067334"/>
                  </a:ext>
                </a:extLst>
              </a:tr>
              <a:tr h="413895">
                <a:tc>
                  <a:txBody>
                    <a:bodyPr/>
                    <a:lstStyle/>
                    <a:p>
                      <a:r>
                        <a:rPr lang="fr-FR" sz="1000" kern="0">
                          <a:effectLst/>
                        </a:rPr>
                        <a:t>Vol de données</a:t>
                      </a:r>
                      <a:r>
                        <a:rPr lang="fr-FR" sz="1000" kern="0" baseline="30000">
                          <a:effectLst/>
                        </a:rPr>
                        <a:t>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Atteinte à vie privée, à RGPD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dirty="0">
                          <a:effectLst/>
                        </a:rPr>
                        <a:t> Responsabiliser par la sensibilisation aux droits des données, les compétences en matière de protection de la vie privée et la manière d'obtenir réparation</a:t>
                      </a:r>
                    </a:p>
                  </a:txBody>
                  <a:tcPr marL="53597" marR="53597" marT="0" marB="0"/>
                </a:tc>
                <a:extLst>
                  <a:ext uri="{0D108BD9-81ED-4DB2-BD59-A6C34878D82A}">
                    <a16:rowId xmlns:a16="http://schemas.microsoft.com/office/drawing/2014/main" val="1974586606"/>
                  </a:ext>
                </a:extLst>
              </a:tr>
              <a:tr h="282021">
                <a:tc>
                  <a:txBody>
                    <a:bodyPr/>
                    <a:lstStyle/>
                    <a:p>
                      <a:r>
                        <a:rPr lang="fr-FR" sz="1000" kern="0" dirty="0">
                          <a:effectLst/>
                        </a:rPr>
                        <a:t>Surveillance de masse</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Violation de la vie privée, perte de sécurité, censure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 Stimuler la sensibilisation, l'indépendance et la transparence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2091629013"/>
                  </a:ext>
                </a:extLst>
              </a:tr>
              <a:tr h="423032">
                <a:tc>
                  <a:txBody>
                    <a:bodyPr/>
                    <a:lstStyle/>
                    <a:p>
                      <a:r>
                        <a:rPr lang="fr-FR" sz="1000" kern="0">
                          <a:effectLst/>
                        </a:rPr>
                        <a:t>Empreinte environnementale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Développement durable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Sensibiliser à la pollution causée par l'IA Matérialité (minéraux, puces, serveurs de données...)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1221735136"/>
                  </a:ext>
                </a:extLst>
              </a:tr>
              <a:tr h="282021">
                <a:tc>
                  <a:txBody>
                    <a:bodyPr/>
                    <a:lstStyle/>
                    <a:p>
                      <a:r>
                        <a:rPr lang="fr-FR" sz="1000" kern="0">
                          <a:effectLst/>
                        </a:rPr>
                        <a:t>Plagiat et vol de propriété intellectuelle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Violation du droit d’auteur, pas de compensation juste</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Stimuler l’usage éthique des contenus et l’intégrité académique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352812857"/>
                  </a:ext>
                </a:extLst>
              </a:tr>
              <a:tr h="423032">
                <a:tc>
                  <a:txBody>
                    <a:bodyPr/>
                    <a:lstStyle/>
                    <a:p>
                      <a:r>
                        <a:rPr lang="en-GB" sz="1000" kern="0">
                          <a:effectLst/>
                        </a:rPr>
                        <a:t>Pseudo-science et “hallucinations”  </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a:effectLst/>
                        </a:rPr>
                        <a:t>Perte de confiance en la science et en fiabilité des sources</a:t>
                      </a:r>
                      <a:endParaRPr lang="fr-FR"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a:txBody>
                    <a:bodyPr/>
                    <a:lstStyle/>
                    <a:p>
                      <a:r>
                        <a:rPr lang="fr-FR" sz="1000" kern="0" dirty="0">
                          <a:effectLst/>
                        </a:rPr>
                        <a:t>Renforcer la confiance dans la recherche et résister aux imaginaires toxiques sur l’IA  </a:t>
                      </a:r>
                      <a:endParaRPr lang="fr-FR"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extLst>
                  <a:ext uri="{0D108BD9-81ED-4DB2-BD59-A6C34878D82A}">
                    <a16:rowId xmlns:a16="http://schemas.microsoft.com/office/drawing/2014/main" val="4279526004"/>
                  </a:ext>
                </a:extLst>
              </a:tr>
              <a:tr h="141010">
                <a:tc gridSpan="3">
                  <a:txBody>
                    <a:bodyPr/>
                    <a:lstStyle/>
                    <a:p>
                      <a:r>
                        <a:rPr lang="en-US" sz="800" kern="0" dirty="0">
                          <a:effectLst/>
                        </a:rPr>
                        <a:t> </a:t>
                      </a:r>
                      <a:endParaRPr lang="fr-FR"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3597" marR="5359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5007660"/>
                  </a:ext>
                </a:extLst>
              </a:tr>
            </a:tbl>
          </a:graphicData>
        </a:graphic>
      </p:graphicFrame>
      <p:sp>
        <p:nvSpPr>
          <p:cNvPr id="12" name="Rectangle 2">
            <a:extLst>
              <a:ext uri="{FF2B5EF4-FFF2-40B4-BE49-F238E27FC236}">
                <a16:creationId xmlns:a16="http://schemas.microsoft.com/office/drawing/2014/main" id="{E75C804F-DE0D-8B12-FE61-0FEA4EFAED8F}"/>
              </a:ext>
            </a:extLst>
          </p:cNvPr>
          <p:cNvSpPr>
            <a:spLocks noChangeArrowheads="1"/>
          </p:cNvSpPr>
          <p:nvPr/>
        </p:nvSpPr>
        <p:spPr bwMode="auto">
          <a:xfrm>
            <a:off x="-4191810" y="-178757"/>
            <a:ext cx="2019407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2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GB" altLang="fr-FR" sz="10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GB" altLang="fr-FR" sz="1800" b="0" i="0" u="none" strike="noStrike" cap="none" normalizeH="0" baseline="0">
              <a:ln>
                <a:noFill/>
              </a:ln>
              <a:solidFill>
                <a:schemeClr val="tx1"/>
              </a:solidFill>
              <a:effectLst/>
              <a:latin typeface="Arial" panose="020B0604020202020204" pitchFamily="34" charset="0"/>
            </a:endParaRPr>
          </a:p>
        </p:txBody>
      </p:sp>
      <p:sp>
        <p:nvSpPr>
          <p:cNvPr id="15" name="ZoneTexte 14">
            <a:extLst>
              <a:ext uri="{FF2B5EF4-FFF2-40B4-BE49-F238E27FC236}">
                <a16:creationId xmlns:a16="http://schemas.microsoft.com/office/drawing/2014/main" id="{99E424C8-F7AE-7230-5962-0CFEE411A27A}"/>
              </a:ext>
            </a:extLst>
          </p:cNvPr>
          <p:cNvSpPr txBox="1"/>
          <p:nvPr/>
        </p:nvSpPr>
        <p:spPr>
          <a:xfrm>
            <a:off x="358509" y="6022582"/>
            <a:ext cx="5143909" cy="646331"/>
          </a:xfrm>
          <a:prstGeom prst="rect">
            <a:avLst/>
          </a:prstGeom>
          <a:noFill/>
        </p:spPr>
        <p:txBody>
          <a:bodyPr wrap="none" rtlCol="0">
            <a:spAutoFit/>
          </a:bodyPr>
          <a:lstStyle/>
          <a:p>
            <a:r>
              <a:rPr lang="en-US" dirty="0">
                <a:solidFill>
                  <a:schemeClr val="bg1"/>
                </a:solidFill>
              </a:rPr>
              <a:t> EMI et education : </a:t>
            </a:r>
            <a:r>
              <a:rPr lang="fr-FR" dirty="0">
                <a:solidFill>
                  <a:schemeClr val="bg1"/>
                </a:solidFill>
              </a:rPr>
              <a:t>risques inacceptables et interdits </a:t>
            </a:r>
            <a:endParaRPr lang="fr-FR" dirty="0"/>
          </a:p>
          <a:p>
            <a:endParaRPr lang="en-US" dirty="0">
              <a:solidFill>
                <a:schemeClr val="bg1"/>
              </a:solidFill>
            </a:endParaRPr>
          </a:p>
        </p:txBody>
      </p:sp>
      <p:pic>
        <p:nvPicPr>
          <p:cNvPr id="3" name="Image 2">
            <a:extLst>
              <a:ext uri="{FF2B5EF4-FFF2-40B4-BE49-F238E27FC236}">
                <a16:creationId xmlns:a16="http://schemas.microsoft.com/office/drawing/2014/main" id="{1439930F-F9D1-B382-DC8C-C27128E5E475}"/>
              </a:ext>
            </a:extLst>
          </p:cNvPr>
          <p:cNvPicPr>
            <a:picLocks noChangeAspect="1"/>
          </p:cNvPicPr>
          <p:nvPr/>
        </p:nvPicPr>
        <p:blipFill>
          <a:blip r:embed="rId3"/>
          <a:stretch>
            <a:fillRect/>
          </a:stretch>
        </p:blipFill>
        <p:spPr>
          <a:xfrm>
            <a:off x="8596550" y="383713"/>
            <a:ext cx="3202552" cy="1686610"/>
          </a:xfrm>
          <a:prstGeom prst="rect">
            <a:avLst/>
          </a:prstGeom>
        </p:spPr>
      </p:pic>
      <p:sp>
        <p:nvSpPr>
          <p:cNvPr id="4" name="ZoneTexte 3">
            <a:extLst>
              <a:ext uri="{FF2B5EF4-FFF2-40B4-BE49-F238E27FC236}">
                <a16:creationId xmlns:a16="http://schemas.microsoft.com/office/drawing/2014/main" id="{11E841E9-FA5C-D389-A6B2-5F5123A97109}"/>
              </a:ext>
            </a:extLst>
          </p:cNvPr>
          <p:cNvSpPr txBox="1"/>
          <p:nvPr/>
        </p:nvSpPr>
        <p:spPr>
          <a:xfrm>
            <a:off x="10934370" y="2167023"/>
            <a:ext cx="893193" cy="230832"/>
          </a:xfrm>
          <a:prstGeom prst="rect">
            <a:avLst/>
          </a:prstGeom>
          <a:noFill/>
        </p:spPr>
        <p:txBody>
          <a:bodyPr wrap="none" rtlCol="0">
            <a:spAutoFit/>
          </a:bodyPr>
          <a:lstStyle/>
          <a:p>
            <a:r>
              <a:rPr lang="en-US" sz="900" dirty="0" err="1"/>
              <a:t>Aphodalie.com</a:t>
            </a:r>
            <a:endParaRPr lang="en-US" sz="900" dirty="0"/>
          </a:p>
        </p:txBody>
      </p:sp>
      <p:pic>
        <p:nvPicPr>
          <p:cNvPr id="9" name="Image 8">
            <a:extLst>
              <a:ext uri="{FF2B5EF4-FFF2-40B4-BE49-F238E27FC236}">
                <a16:creationId xmlns:a16="http://schemas.microsoft.com/office/drawing/2014/main" id="{80BDEB3B-E933-059C-0BFD-DD5DD48F77CE}"/>
              </a:ext>
            </a:extLst>
          </p:cNvPr>
          <p:cNvPicPr>
            <a:picLocks noChangeAspect="1"/>
          </p:cNvPicPr>
          <p:nvPr/>
        </p:nvPicPr>
        <p:blipFill>
          <a:blip r:embed="rId4"/>
          <a:stretch>
            <a:fillRect/>
          </a:stretch>
        </p:blipFill>
        <p:spPr>
          <a:xfrm>
            <a:off x="9120751" y="2629963"/>
            <a:ext cx="2034755" cy="2043718"/>
          </a:xfrm>
          <a:prstGeom prst="rect">
            <a:avLst/>
          </a:prstGeom>
        </p:spPr>
      </p:pic>
      <p:sp>
        <p:nvSpPr>
          <p:cNvPr id="10" name="ZoneTexte 9">
            <a:extLst>
              <a:ext uri="{FF2B5EF4-FFF2-40B4-BE49-F238E27FC236}">
                <a16:creationId xmlns:a16="http://schemas.microsoft.com/office/drawing/2014/main" id="{87F72ECC-AD60-77E0-B5C8-FB8802530D3C}"/>
              </a:ext>
            </a:extLst>
          </p:cNvPr>
          <p:cNvSpPr txBox="1"/>
          <p:nvPr/>
        </p:nvSpPr>
        <p:spPr>
          <a:xfrm>
            <a:off x="9036510" y="4673681"/>
            <a:ext cx="829073" cy="230832"/>
          </a:xfrm>
          <a:prstGeom prst="rect">
            <a:avLst/>
          </a:prstGeom>
          <a:noFill/>
        </p:spPr>
        <p:txBody>
          <a:bodyPr wrap="none" rtlCol="0">
            <a:spAutoFit/>
          </a:bodyPr>
          <a:lstStyle/>
          <a:p>
            <a:r>
              <a:rPr lang="en-US" sz="900" dirty="0"/>
              <a:t>@</a:t>
            </a:r>
            <a:r>
              <a:rPr lang="en-US" sz="900" dirty="0" err="1"/>
              <a:t>midjourney</a:t>
            </a:r>
            <a:endParaRPr lang="en-US" sz="900" dirty="0"/>
          </a:p>
        </p:txBody>
      </p:sp>
      <p:sp>
        <p:nvSpPr>
          <p:cNvPr id="2" name="Espace réservé du pied de page 1">
            <a:extLst>
              <a:ext uri="{FF2B5EF4-FFF2-40B4-BE49-F238E27FC236}">
                <a16:creationId xmlns:a16="http://schemas.microsoft.com/office/drawing/2014/main" id="{8F8C8BF5-0B23-5C1F-7703-3D31F2631D18}"/>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519400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9160F03E-BD4A-1F1D-D048-69C32F70A8E6}"/>
              </a:ext>
            </a:extLst>
          </p:cNvPr>
          <p:cNvSpPr>
            <a:spLocks noGrp="1"/>
          </p:cNvSpPr>
          <p:nvPr>
            <p:ph idx="1"/>
          </p:nvPr>
        </p:nvSpPr>
        <p:spPr>
          <a:xfrm>
            <a:off x="645066" y="2031101"/>
            <a:ext cx="4282984" cy="3511943"/>
          </a:xfrm>
        </p:spPr>
        <p:txBody>
          <a:bodyPr anchor="ctr">
            <a:normAutofit/>
          </a:bodyPr>
          <a:lstStyle/>
          <a:p>
            <a:pPr marL="0" indent="0">
              <a:buNone/>
            </a:pPr>
            <a:r>
              <a:rPr lang="fr-FR" sz="3600" dirty="0"/>
              <a:t>3. </a:t>
            </a:r>
          </a:p>
          <a:p>
            <a:pPr marL="0" indent="0">
              <a:buNone/>
            </a:pPr>
            <a:r>
              <a:rPr lang="fr-FR" sz="3600" dirty="0"/>
              <a:t>Vers une vision commune et des compétences partagées </a:t>
            </a:r>
          </a:p>
          <a:p>
            <a:pPr marL="0" indent="0">
              <a:buNone/>
            </a:pPr>
            <a:endParaRPr lang="fr-FR" sz="3600" dirty="0"/>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A7CE998-857B-3BF6-2642-47A58C2234A5}"/>
              </a:ext>
            </a:extLst>
          </p:cNvPr>
          <p:cNvPicPr>
            <a:picLocks noChangeAspect="1"/>
          </p:cNvPicPr>
          <p:nvPr/>
        </p:nvPicPr>
        <p:blipFill>
          <a:blip r:embed="rId2"/>
          <a:stretch>
            <a:fillRect/>
          </a:stretch>
        </p:blipFill>
        <p:spPr>
          <a:xfrm>
            <a:off x="9209777" y="4941168"/>
            <a:ext cx="2613747" cy="1189254"/>
          </a:xfrm>
          <a:prstGeom prst="rect">
            <a:avLst/>
          </a:prstGeom>
        </p:spPr>
      </p:pic>
      <p:pic>
        <p:nvPicPr>
          <p:cNvPr id="6" name="Picture 2" descr="http://www.oecd.org/media/oecdorg/directorates/directorateforsciencetechnologyandindustry/digital/AI_AdobeStock_258536454_cp-350x178.jpg">
            <a:hlinkClick r:id="rId3"/>
            <a:extLst>
              <a:ext uri="{FF2B5EF4-FFF2-40B4-BE49-F238E27FC236}">
                <a16:creationId xmlns:a16="http://schemas.microsoft.com/office/drawing/2014/main" id="{1F583B9B-D18B-57D9-3C8C-FB4F95D8F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74" r="1" b="1"/>
          <a:stretch/>
        </p:blipFill>
        <p:spPr bwMode="auto">
          <a:xfrm>
            <a:off x="4439817" y="10"/>
            <a:ext cx="7752184"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xmlns="">
                <a:solidFill>
                  <a:srgbClr val="FFFFFF"/>
                </a:solidFill>
              </a14:hiddenFill>
            </a:ext>
          </a:extLst>
        </p:spPr>
      </p:pic>
      <p:sp>
        <p:nvSpPr>
          <p:cNvPr id="2" name="Espace réservé du pied de page 1">
            <a:extLst>
              <a:ext uri="{FF2B5EF4-FFF2-40B4-BE49-F238E27FC236}">
                <a16:creationId xmlns:a16="http://schemas.microsoft.com/office/drawing/2014/main" id="{7C5641D3-32FC-BFF0-4137-71AA8BBDE5E8}"/>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1239507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6">
            <a:extLst>
              <a:ext uri="{FF2B5EF4-FFF2-40B4-BE49-F238E27FC236}">
                <a16:creationId xmlns:a16="http://schemas.microsoft.com/office/drawing/2014/main" id="{8CD8D1B9-3D9D-911E-A2FC-64098EEAFC23}"/>
              </a:ext>
            </a:extLst>
          </p:cNvPr>
          <p:cNvSpPr>
            <a:spLocks noGrp="1"/>
          </p:cNvSpPr>
          <p:nvPr>
            <p:ph idx="1"/>
          </p:nvPr>
        </p:nvSpPr>
        <p:spPr>
          <a:xfrm>
            <a:off x="375893" y="2139576"/>
            <a:ext cx="4435820" cy="4139935"/>
          </a:xfrm>
        </p:spPr>
        <p:txBody>
          <a:bodyPr anchor="ctr">
            <a:noAutofit/>
          </a:bodyPr>
          <a:lstStyle/>
          <a:p>
            <a:pPr marL="0" indent="0">
              <a:lnSpc>
                <a:spcPct val="90000"/>
              </a:lnSpc>
              <a:buNone/>
            </a:pPr>
            <a:r>
              <a:rPr lang="fr-FR" sz="1400" dirty="0"/>
              <a:t>Se concentrer sur l'</a:t>
            </a:r>
            <a:r>
              <a:rPr lang="fr-FR" sz="1400" b="1" dirty="0"/>
              <a:t>autonomisation </a:t>
            </a:r>
            <a:r>
              <a:rPr lang="fr-FR" sz="1400" dirty="0"/>
              <a:t>de l'utilisateur et son appropriation active des opportunités et risques. </a:t>
            </a:r>
          </a:p>
          <a:p>
            <a:pPr marL="0" indent="0">
              <a:lnSpc>
                <a:spcPct val="90000"/>
              </a:lnSpc>
              <a:buNone/>
            </a:pPr>
            <a:endParaRPr lang="fr-FR" sz="1400" dirty="0"/>
          </a:p>
          <a:p>
            <a:pPr marL="0" indent="0">
              <a:lnSpc>
                <a:spcPct val="90000"/>
              </a:lnSpc>
              <a:buNone/>
            </a:pPr>
            <a:r>
              <a:rPr lang="fr-FR" sz="1400" dirty="0"/>
              <a:t>Intégrer les </a:t>
            </a:r>
            <a:r>
              <a:rPr lang="fr-FR" sz="1400" b="1" dirty="0"/>
              <a:t>littératies emboitées de l’IA </a:t>
            </a:r>
            <a:r>
              <a:rPr lang="fr-FR" sz="1400" dirty="0"/>
              <a:t>(data, algorithme) dans le cadre global de l’EMI comme </a:t>
            </a:r>
            <a:r>
              <a:rPr lang="fr-FR" sz="1400" dirty="0" err="1"/>
              <a:t>translittératie</a:t>
            </a:r>
            <a:r>
              <a:rPr lang="fr-FR" sz="1400" dirty="0"/>
              <a:t> (trois cultures de l’information: info-médias, info-doc, info-data).  </a:t>
            </a:r>
          </a:p>
          <a:p>
            <a:pPr marL="0" indent="0">
              <a:lnSpc>
                <a:spcPct val="90000"/>
              </a:lnSpc>
              <a:buNone/>
            </a:pPr>
            <a:endParaRPr lang="fr-FR" sz="1400" dirty="0"/>
          </a:p>
          <a:p>
            <a:pPr marL="0" indent="0">
              <a:lnSpc>
                <a:spcPct val="90000"/>
              </a:lnSpc>
              <a:buNone/>
            </a:pPr>
            <a:r>
              <a:rPr lang="fr-FR" sz="1400" dirty="0"/>
              <a:t>Partir d’un domaine établi et donc gérable pour les personnes non spécialisées (non-STIM). </a:t>
            </a:r>
          </a:p>
          <a:p>
            <a:pPr marL="0" indent="0">
              <a:lnSpc>
                <a:spcPct val="90000"/>
              </a:lnSpc>
              <a:buNone/>
            </a:pPr>
            <a:endParaRPr lang="fr-FR" sz="1400" dirty="0"/>
          </a:p>
          <a:p>
            <a:pPr marL="0" indent="0">
              <a:lnSpc>
                <a:spcPct val="90000"/>
              </a:lnSpc>
              <a:buNone/>
            </a:pPr>
            <a:r>
              <a:rPr lang="fr-FR" sz="1400" dirty="0"/>
              <a:t>Remédier au </a:t>
            </a:r>
            <a:r>
              <a:rPr lang="fr-FR" sz="1400" b="1" dirty="0"/>
              <a:t>déficit de culture générale </a:t>
            </a:r>
            <a:r>
              <a:rPr lang="fr-FR" sz="1400" dirty="0"/>
              <a:t>sur les questions numériques, y compris l’IA.</a:t>
            </a:r>
          </a:p>
          <a:p>
            <a:pPr marL="0" indent="0">
              <a:lnSpc>
                <a:spcPct val="90000"/>
              </a:lnSpc>
              <a:buNone/>
            </a:pPr>
            <a:endParaRPr lang="fr-FR" sz="1400" dirty="0"/>
          </a:p>
          <a:p>
            <a:pPr marL="0" indent="0">
              <a:lnSpc>
                <a:spcPct val="90000"/>
              </a:lnSpc>
              <a:buNone/>
            </a:pPr>
            <a:r>
              <a:rPr lang="fr-FR" sz="1400" dirty="0"/>
              <a:t>Favoriser </a:t>
            </a:r>
            <a:r>
              <a:rPr lang="fr-FR" sz="1400" b="1" dirty="0"/>
              <a:t>la réflexion critique et créative </a:t>
            </a:r>
            <a:r>
              <a:rPr lang="fr-FR" sz="1400" dirty="0"/>
              <a:t>sur la mise en œuvre des valeurs des droits de l'homme telles que la liberté d'expression, la vie privée, la sécurité, la participation et l'inclusion.  </a:t>
            </a:r>
          </a:p>
          <a:p>
            <a:pPr marL="0" indent="0">
              <a:lnSpc>
                <a:spcPct val="90000"/>
              </a:lnSpc>
              <a:buNone/>
            </a:pPr>
            <a:endParaRPr lang="fr-FR" sz="1200" dirty="0"/>
          </a:p>
          <a:p>
            <a:pPr marL="0" indent="0">
              <a:lnSpc>
                <a:spcPct val="90000"/>
              </a:lnSpc>
              <a:buNone/>
            </a:pPr>
            <a:endParaRPr lang="en-US" sz="1200" dirty="0"/>
          </a:p>
          <a:p>
            <a:pPr marL="0" indent="0">
              <a:lnSpc>
                <a:spcPct val="90000"/>
              </a:lnSpc>
              <a:buNone/>
            </a:pPr>
            <a:r>
              <a:rPr lang="en-US" sz="1200" dirty="0"/>
              <a:t> </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44FA2E95-62D4-503F-C989-400877BA23BE}"/>
              </a:ext>
            </a:extLst>
          </p:cNvPr>
          <p:cNvPicPr>
            <a:picLocks noChangeAspect="1"/>
          </p:cNvPicPr>
          <p:nvPr/>
        </p:nvPicPr>
        <p:blipFill>
          <a:blip r:embed="rId2"/>
          <a:stretch>
            <a:fillRect/>
          </a:stretch>
        </p:blipFill>
        <p:spPr>
          <a:xfrm>
            <a:off x="10056440" y="5388171"/>
            <a:ext cx="1631323" cy="742251"/>
          </a:xfrm>
          <a:prstGeom prst="rect">
            <a:avLst/>
          </a:prstGeom>
        </p:spPr>
      </p:pic>
      <p:pic>
        <p:nvPicPr>
          <p:cNvPr id="6" name="Espace réservé du contenu 7">
            <a:extLst>
              <a:ext uri="{FF2B5EF4-FFF2-40B4-BE49-F238E27FC236}">
                <a16:creationId xmlns:a16="http://schemas.microsoft.com/office/drawing/2014/main" id="{812E28EB-E536-3C17-04B1-4B2F1C3CB7A1}"/>
              </a:ext>
            </a:extLst>
          </p:cNvPr>
          <p:cNvPicPr>
            <a:picLocks noChangeAspect="1"/>
          </p:cNvPicPr>
          <p:nvPr/>
        </p:nvPicPr>
        <p:blipFill>
          <a:blip r:embed="rId3"/>
          <a:stretch>
            <a:fillRect/>
          </a:stretch>
        </p:blipFill>
        <p:spPr>
          <a:xfrm>
            <a:off x="6302529" y="4232400"/>
            <a:ext cx="2000932" cy="1258318"/>
          </a:xfrm>
          <a:prstGeom prst="rect">
            <a:avLst/>
          </a:prstGeom>
        </p:spPr>
      </p:pic>
      <p:sp>
        <p:nvSpPr>
          <p:cNvPr id="10" name="Flèche vers la droite 9">
            <a:extLst>
              <a:ext uri="{FF2B5EF4-FFF2-40B4-BE49-F238E27FC236}">
                <a16:creationId xmlns:a16="http://schemas.microsoft.com/office/drawing/2014/main" id="{9C15F246-0F56-5F3D-11AC-80A6DED865E0}"/>
              </a:ext>
            </a:extLst>
          </p:cNvPr>
          <p:cNvSpPr/>
          <p:nvPr/>
        </p:nvSpPr>
        <p:spPr>
          <a:xfrm flipV="1">
            <a:off x="6036268" y="2484571"/>
            <a:ext cx="724105" cy="971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a:extLst>
              <a:ext uri="{FF2B5EF4-FFF2-40B4-BE49-F238E27FC236}">
                <a16:creationId xmlns:a16="http://schemas.microsoft.com/office/drawing/2014/main" id="{FF48022B-A262-F18C-2F69-A9B16565F00D}"/>
              </a:ext>
            </a:extLst>
          </p:cNvPr>
          <p:cNvPicPr>
            <a:picLocks noChangeAspect="1"/>
          </p:cNvPicPr>
          <p:nvPr/>
        </p:nvPicPr>
        <p:blipFill>
          <a:blip r:embed="rId4"/>
          <a:stretch>
            <a:fillRect/>
          </a:stretch>
        </p:blipFill>
        <p:spPr>
          <a:xfrm>
            <a:off x="6935912" y="205660"/>
            <a:ext cx="5053280" cy="4065528"/>
          </a:xfrm>
          <a:prstGeom prst="rect">
            <a:avLst/>
          </a:prstGeom>
        </p:spPr>
      </p:pic>
      <p:cxnSp>
        <p:nvCxnSpPr>
          <p:cNvPr id="13" name="Connecteur en arc 12">
            <a:extLst>
              <a:ext uri="{FF2B5EF4-FFF2-40B4-BE49-F238E27FC236}">
                <a16:creationId xmlns:a16="http://schemas.microsoft.com/office/drawing/2014/main" id="{DE8F23DB-652C-8F7C-C7B3-64FAFEEC3A52}"/>
              </a:ext>
            </a:extLst>
          </p:cNvPr>
          <p:cNvCxnSpPr>
            <a:cxnSpLocks/>
          </p:cNvCxnSpPr>
          <p:nvPr/>
        </p:nvCxnSpPr>
        <p:spPr>
          <a:xfrm rot="10800000" flipV="1">
            <a:off x="7928627" y="3092218"/>
            <a:ext cx="1309511" cy="1251634"/>
          </a:xfrm>
          <a:prstGeom prst="curvedConnector3">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EB2DA941-CE25-EA9E-47A6-59608613D966}"/>
              </a:ext>
            </a:extLst>
          </p:cNvPr>
          <p:cNvSpPr txBox="1"/>
          <p:nvPr/>
        </p:nvSpPr>
        <p:spPr>
          <a:xfrm>
            <a:off x="4650839" y="2033830"/>
            <a:ext cx="2000932" cy="276999"/>
          </a:xfrm>
          <a:prstGeom prst="rect">
            <a:avLst/>
          </a:prstGeom>
          <a:noFill/>
        </p:spPr>
        <p:txBody>
          <a:bodyPr wrap="none" rtlCol="0">
            <a:spAutoFit/>
          </a:bodyPr>
          <a:lstStyle/>
          <a:p>
            <a:r>
              <a:rPr lang="fr-FR" sz="1200" dirty="0"/>
              <a:t>L’EMI est </a:t>
            </a:r>
            <a:r>
              <a:rPr lang="en-US" sz="1200" dirty="0"/>
              <a:t>indispensable pour </a:t>
            </a:r>
          </a:p>
        </p:txBody>
      </p:sp>
      <p:sp>
        <p:nvSpPr>
          <p:cNvPr id="5" name="ZoneTexte 4">
            <a:extLst>
              <a:ext uri="{FF2B5EF4-FFF2-40B4-BE49-F238E27FC236}">
                <a16:creationId xmlns:a16="http://schemas.microsoft.com/office/drawing/2014/main" id="{3ABE513D-BDC4-1596-C33F-B7CD9A75E342}"/>
              </a:ext>
            </a:extLst>
          </p:cNvPr>
          <p:cNvSpPr txBox="1"/>
          <p:nvPr/>
        </p:nvSpPr>
        <p:spPr>
          <a:xfrm>
            <a:off x="1202141" y="1210668"/>
            <a:ext cx="3296287" cy="369332"/>
          </a:xfrm>
          <a:prstGeom prst="rect">
            <a:avLst/>
          </a:prstGeom>
          <a:noFill/>
        </p:spPr>
        <p:txBody>
          <a:bodyPr wrap="none" rtlCol="0">
            <a:spAutoFit/>
          </a:bodyPr>
          <a:lstStyle/>
          <a:p>
            <a:r>
              <a:rPr lang="fr-FR" dirty="0"/>
              <a:t>Réponse EMI : jouer la familiarité</a:t>
            </a:r>
          </a:p>
        </p:txBody>
      </p:sp>
      <p:sp>
        <p:nvSpPr>
          <p:cNvPr id="3" name="Espace réservé du pied de page 2">
            <a:extLst>
              <a:ext uri="{FF2B5EF4-FFF2-40B4-BE49-F238E27FC236}">
                <a16:creationId xmlns:a16="http://schemas.microsoft.com/office/drawing/2014/main" id="{A64B6A97-AC8A-4766-27C9-7BD2AD3F4276}"/>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48869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8">
            <a:extLst>
              <a:ext uri="{FF2B5EF4-FFF2-40B4-BE49-F238E27FC236}">
                <a16:creationId xmlns:a16="http://schemas.microsoft.com/office/drawing/2014/main" id="{F044F43D-A4DD-7B9A-AC69-8995BCCA36C3}"/>
              </a:ext>
            </a:extLst>
          </p:cNvPr>
          <p:cNvSpPr>
            <a:spLocks noGrp="1"/>
          </p:cNvSpPr>
          <p:nvPr>
            <p:ph type="title"/>
          </p:nvPr>
        </p:nvSpPr>
        <p:spPr>
          <a:xfrm>
            <a:off x="616533" y="397195"/>
            <a:ext cx="4514831" cy="1036413"/>
          </a:xfrm>
        </p:spPr>
        <p:txBody>
          <a:bodyPr anchor="b">
            <a:noAutofit/>
          </a:bodyPr>
          <a:lstStyle/>
          <a:p>
            <a:r>
              <a:rPr lang="fr-FR" sz="2800" dirty="0"/>
              <a:t>Des compétences </a:t>
            </a:r>
            <a:br>
              <a:rPr lang="fr-FR" sz="2800" dirty="0"/>
            </a:br>
            <a:r>
              <a:rPr lang="fr-FR" sz="2800" dirty="0"/>
              <a:t>pour aiguiser l’esprit critique </a:t>
            </a:r>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6">
            <a:extLst>
              <a:ext uri="{FF2B5EF4-FFF2-40B4-BE49-F238E27FC236}">
                <a16:creationId xmlns:a16="http://schemas.microsoft.com/office/drawing/2014/main" id="{8CD8D1B9-3D9D-911E-A2FC-64098EEAFC23}"/>
              </a:ext>
            </a:extLst>
          </p:cNvPr>
          <p:cNvSpPr>
            <a:spLocks noGrp="1"/>
          </p:cNvSpPr>
          <p:nvPr>
            <p:ph idx="1"/>
          </p:nvPr>
        </p:nvSpPr>
        <p:spPr>
          <a:xfrm>
            <a:off x="310234" y="1839721"/>
            <a:ext cx="4946191" cy="3749519"/>
          </a:xfrm>
        </p:spPr>
        <p:txBody>
          <a:bodyPr anchor="ctr">
            <a:normAutofit fontScale="70000" lnSpcReduction="20000"/>
          </a:bodyPr>
          <a:lstStyle/>
          <a:p>
            <a:pPr marL="0" indent="0">
              <a:lnSpc>
                <a:spcPct val="90000"/>
              </a:lnSpc>
              <a:buNone/>
            </a:pPr>
            <a:endParaRPr lang="fr-FR" sz="900" dirty="0"/>
          </a:p>
          <a:p>
            <a:pPr marL="0" indent="0">
              <a:lnSpc>
                <a:spcPct val="90000"/>
              </a:lnSpc>
              <a:buNone/>
            </a:pPr>
            <a:r>
              <a:rPr lang="fr-FR" sz="1600" dirty="0"/>
              <a:t>    </a:t>
            </a:r>
          </a:p>
          <a:p>
            <a:pPr marL="0" indent="0">
              <a:lnSpc>
                <a:spcPct val="90000"/>
              </a:lnSpc>
              <a:buNone/>
            </a:pPr>
            <a:r>
              <a:rPr lang="fr-FR" sz="1700" dirty="0"/>
              <a:t> 1/ </a:t>
            </a:r>
            <a:r>
              <a:rPr lang="fr-FR" sz="1700" b="1" dirty="0"/>
              <a:t>connaissances</a:t>
            </a:r>
            <a:r>
              <a:rPr lang="fr-FR" sz="1700" dirty="0"/>
              <a:t> : identifier l'IA (potentiels et risques), reconnaître la géopolitique de l'IA (acteurs, propriété, motivations), évaluer les conséquences et formuler des réponses aux avantages de l'information (LLM, </a:t>
            </a:r>
            <a:r>
              <a:rPr lang="fr-FR" sz="1700" dirty="0" err="1"/>
              <a:t>chatbot</a:t>
            </a:r>
            <a:r>
              <a:rPr lang="fr-FR" sz="1700" dirty="0"/>
              <a:t> et assistants IA...) et aux désordres de l'information (discours de haine, désinformation...)</a:t>
            </a:r>
          </a:p>
          <a:p>
            <a:pPr marL="0" indent="0">
              <a:lnSpc>
                <a:spcPct val="90000"/>
              </a:lnSpc>
              <a:buNone/>
            </a:pPr>
            <a:endParaRPr lang="fr-FR" sz="1600" dirty="0"/>
          </a:p>
          <a:p>
            <a:pPr marL="0" indent="0">
              <a:lnSpc>
                <a:spcPct val="90000"/>
              </a:lnSpc>
              <a:buNone/>
            </a:pPr>
            <a:r>
              <a:rPr lang="fr-FR" sz="1700" dirty="0"/>
              <a:t>  2/ </a:t>
            </a:r>
            <a:r>
              <a:rPr lang="fr-FR" sz="1700" b="1" dirty="0"/>
              <a:t>compétences</a:t>
            </a:r>
            <a:r>
              <a:rPr lang="fr-FR" sz="1700" dirty="0"/>
              <a:t> : utiliser les outils d'IA de manière responsable, naviguer sur les sites web et les bases de données de qualité, comparer les moteurs de recherche, faire la distinction entre les médias de masse, sociaux et synthétiques, interagir avec des agents et des objets non humains, conserver et vérifier les sources d'information, maîtriser les outils de création de copies et les messages-guides.</a:t>
            </a:r>
          </a:p>
          <a:p>
            <a:pPr marL="0" indent="0">
              <a:lnSpc>
                <a:spcPct val="90000"/>
              </a:lnSpc>
              <a:buNone/>
            </a:pPr>
            <a:endParaRPr lang="fr-FR" sz="1700" dirty="0"/>
          </a:p>
          <a:p>
            <a:pPr marL="0" indent="0">
              <a:lnSpc>
                <a:spcPct val="90000"/>
              </a:lnSpc>
              <a:buNone/>
            </a:pPr>
            <a:r>
              <a:rPr lang="fr-FR" sz="1700" dirty="0"/>
              <a:t>  3/ </a:t>
            </a:r>
            <a:r>
              <a:rPr lang="fr-FR" sz="1700" b="1" dirty="0"/>
              <a:t>attitudes</a:t>
            </a:r>
            <a:r>
              <a:rPr lang="fr-FR" sz="1700" dirty="0"/>
              <a:t> : interpréter de manière critique et créative les données, leurs utilisations et les effets des algorithmes, identifier et signaler les contenus nuisibles (violence, discours de haine, pornographie, désinformation...), éviter les risques systémiques (manipulation, viralité, automaticité, confidentialité des données, vol de données...), reconnaître ses propres idées préconçues, mythes, représentations et imaginaires, concevoir des contre-récits face à la désinformation et communiquer avec les autres. </a:t>
            </a:r>
          </a:p>
          <a:p>
            <a:pPr marL="0" indent="0">
              <a:lnSpc>
                <a:spcPct val="90000"/>
              </a:lnSpc>
              <a:buNone/>
            </a:pPr>
            <a:endParaRPr lang="fr-FR" sz="1600" dirty="0"/>
          </a:p>
          <a:p>
            <a:pPr marL="0" indent="0">
              <a:lnSpc>
                <a:spcPct val="90000"/>
              </a:lnSpc>
              <a:buNone/>
            </a:pPr>
            <a:r>
              <a:rPr lang="fr-FR" sz="1700" dirty="0"/>
              <a:t>   4/  </a:t>
            </a:r>
            <a:r>
              <a:rPr lang="fr-FR" sz="1700" b="1" dirty="0"/>
              <a:t>valeurs</a:t>
            </a:r>
            <a:r>
              <a:rPr lang="fr-FR" sz="1700" dirty="0"/>
              <a:t> : défendre la liberté d'expression et d'opinion, soutenir la vie privée, la participation, la propriété intellectuelle, s'engager dans la promotion d'informations et de bases de données de qualité, s'opposer à la surveillance de masse et favoriser la sécurité et le bien-être. </a:t>
            </a:r>
          </a:p>
          <a:p>
            <a:pPr marL="0" indent="0">
              <a:lnSpc>
                <a:spcPct val="90000"/>
              </a:lnSpc>
              <a:buNone/>
            </a:pPr>
            <a:endParaRPr lang="en-US" sz="900" dirty="0"/>
          </a:p>
          <a:p>
            <a:pPr marL="0" indent="0">
              <a:lnSpc>
                <a:spcPct val="90000"/>
              </a:lnSpc>
              <a:buNone/>
            </a:pPr>
            <a:endParaRPr lang="en-US" sz="900" dirty="0"/>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5C11872-0B40-9C98-86AE-E71CECE104E0}"/>
              </a:ext>
            </a:extLst>
          </p:cNvPr>
          <p:cNvPicPr>
            <a:picLocks noChangeAspect="1"/>
          </p:cNvPicPr>
          <p:nvPr/>
        </p:nvPicPr>
        <p:blipFill>
          <a:blip r:embed="rId2"/>
          <a:stretch>
            <a:fillRect/>
          </a:stretch>
        </p:blipFill>
        <p:spPr>
          <a:xfrm>
            <a:off x="9900130" y="5379642"/>
            <a:ext cx="1631324" cy="742252"/>
          </a:xfrm>
          <a:prstGeom prst="rect">
            <a:avLst/>
          </a:prstGeom>
        </p:spPr>
      </p:pic>
      <p:sp>
        <p:nvSpPr>
          <p:cNvPr id="3" name="ZoneTexte 2">
            <a:extLst>
              <a:ext uri="{FF2B5EF4-FFF2-40B4-BE49-F238E27FC236}">
                <a16:creationId xmlns:a16="http://schemas.microsoft.com/office/drawing/2014/main" id="{62745B31-7C31-2424-526A-5C87E584C37E}"/>
              </a:ext>
            </a:extLst>
          </p:cNvPr>
          <p:cNvSpPr txBox="1"/>
          <p:nvPr/>
        </p:nvSpPr>
        <p:spPr>
          <a:xfrm>
            <a:off x="5807714" y="1914437"/>
            <a:ext cx="6477992" cy="2613023"/>
          </a:xfrm>
          <a:prstGeom prst="rect">
            <a:avLst/>
          </a:prstGeom>
          <a:noFill/>
        </p:spPr>
        <p:txBody>
          <a:bodyPr wrap="square" rtlCol="0">
            <a:spAutoFit/>
          </a:bodyPr>
          <a:lstStyle/>
          <a:p>
            <a:pPr marL="0" indent="0">
              <a:lnSpc>
                <a:spcPct val="90000"/>
              </a:lnSpc>
              <a:buNone/>
            </a:pPr>
            <a:r>
              <a:rPr lang="fr-FR" sz="1800" dirty="0"/>
              <a:t>Deux niveaux d’intervention:</a:t>
            </a:r>
          </a:p>
          <a:p>
            <a:pPr marL="342900" indent="-342900">
              <a:lnSpc>
                <a:spcPct val="90000"/>
              </a:lnSpc>
              <a:buAutoNum type="arabicParenR"/>
            </a:pPr>
            <a:r>
              <a:rPr lang="fr-FR" sz="1800" dirty="0"/>
              <a:t>le niveau de </a:t>
            </a:r>
            <a:r>
              <a:rPr lang="fr-FR" sz="1800" b="1" dirty="0"/>
              <a:t>sensibilisation</a:t>
            </a:r>
            <a:r>
              <a:rPr lang="fr-FR" sz="1800" dirty="0"/>
              <a:t> et de connaissance des utilisateurs</a:t>
            </a:r>
          </a:p>
          <a:p>
            <a:pPr>
              <a:lnSpc>
                <a:spcPct val="90000"/>
              </a:lnSpc>
            </a:pPr>
            <a:r>
              <a:rPr lang="fr-FR" sz="1800" dirty="0"/>
              <a:t> quant au rôle et à l'impact des données, des algorithmes et de</a:t>
            </a:r>
          </a:p>
          <a:p>
            <a:pPr>
              <a:lnSpc>
                <a:spcPct val="90000"/>
              </a:lnSpc>
            </a:pPr>
            <a:r>
              <a:rPr lang="fr-FR" sz="1800" dirty="0"/>
              <a:t> l’IA et le de savoir-faire nécessaire pour les maîtriser</a:t>
            </a:r>
          </a:p>
          <a:p>
            <a:pPr>
              <a:lnSpc>
                <a:spcPct val="90000"/>
              </a:lnSpc>
            </a:pPr>
            <a:r>
              <a:rPr lang="fr-FR" sz="1800" dirty="0"/>
              <a:t> </a:t>
            </a:r>
          </a:p>
          <a:p>
            <a:pPr marL="0" indent="0">
              <a:lnSpc>
                <a:spcPct val="90000"/>
              </a:lnSpc>
              <a:buNone/>
            </a:pPr>
            <a:r>
              <a:rPr lang="fr-FR" sz="1800" dirty="0"/>
              <a:t>2) le niveau </a:t>
            </a:r>
            <a:r>
              <a:rPr lang="fr-FR" sz="1800" b="1" dirty="0"/>
              <a:t>d'autonomie et de responsabilisation </a:t>
            </a:r>
            <a:r>
              <a:rPr lang="fr-FR" sz="1800" dirty="0"/>
              <a:t>des utilisateurs</a:t>
            </a:r>
          </a:p>
          <a:p>
            <a:pPr marL="0" indent="0">
              <a:lnSpc>
                <a:spcPct val="90000"/>
              </a:lnSpc>
              <a:buNone/>
            </a:pPr>
            <a:r>
              <a:rPr lang="fr-FR" sz="1800" dirty="0"/>
              <a:t> par rapport à l'élaboration et à la définition des politiques en </a:t>
            </a:r>
          </a:p>
          <a:p>
            <a:pPr marL="0" indent="0">
              <a:lnSpc>
                <a:spcPct val="90000"/>
              </a:lnSpc>
              <a:buNone/>
            </a:pPr>
            <a:r>
              <a:rPr lang="fr-FR" dirty="0"/>
              <a:t> </a:t>
            </a:r>
            <a:r>
              <a:rPr lang="fr-FR" sz="1800" dirty="0"/>
              <a:t>matière d’IA et de sa gouvernance dans un environnement   mondialisé  </a:t>
            </a:r>
          </a:p>
          <a:p>
            <a:endParaRPr lang="en-US" dirty="0"/>
          </a:p>
        </p:txBody>
      </p:sp>
      <p:sp>
        <p:nvSpPr>
          <p:cNvPr id="4" name="Espace réservé du pied de page 3">
            <a:extLst>
              <a:ext uri="{FF2B5EF4-FFF2-40B4-BE49-F238E27FC236}">
                <a16:creationId xmlns:a16="http://schemas.microsoft.com/office/drawing/2014/main" id="{37574643-1759-8160-DBE3-892DE7BEE9AF}"/>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130666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8">
            <a:extLst>
              <a:ext uri="{FF2B5EF4-FFF2-40B4-BE49-F238E27FC236}">
                <a16:creationId xmlns:a16="http://schemas.microsoft.com/office/drawing/2014/main" id="{F044F43D-A4DD-7B9A-AC69-8995BCCA36C3}"/>
              </a:ext>
            </a:extLst>
          </p:cNvPr>
          <p:cNvSpPr>
            <a:spLocks noGrp="1"/>
          </p:cNvSpPr>
          <p:nvPr>
            <p:ph type="title"/>
          </p:nvPr>
        </p:nvSpPr>
        <p:spPr>
          <a:xfrm>
            <a:off x="645064" y="525982"/>
            <a:ext cx="4282983" cy="1200361"/>
          </a:xfrm>
        </p:spPr>
        <p:txBody>
          <a:bodyPr anchor="b">
            <a:normAutofit/>
          </a:bodyPr>
          <a:lstStyle/>
          <a:p>
            <a:r>
              <a:rPr lang="en-US" sz="3600" dirty="0"/>
              <a:t>Des </a:t>
            </a:r>
            <a:r>
              <a:rPr lang="fr-FR" sz="3600" dirty="0"/>
              <a:t>éléments </a:t>
            </a:r>
            <a:r>
              <a:rPr lang="en-US" sz="3600" dirty="0"/>
              <a:t>de design nouveaux</a:t>
            </a:r>
            <a:endParaRPr lang="en-US" sz="1600" dirty="0"/>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6">
            <a:extLst>
              <a:ext uri="{FF2B5EF4-FFF2-40B4-BE49-F238E27FC236}">
                <a16:creationId xmlns:a16="http://schemas.microsoft.com/office/drawing/2014/main" id="{8CD8D1B9-3D9D-911E-A2FC-64098EEAFC23}"/>
              </a:ext>
            </a:extLst>
          </p:cNvPr>
          <p:cNvSpPr>
            <a:spLocks noGrp="1"/>
          </p:cNvSpPr>
          <p:nvPr>
            <p:ph idx="1"/>
          </p:nvPr>
        </p:nvSpPr>
        <p:spPr>
          <a:xfrm>
            <a:off x="645065" y="2031101"/>
            <a:ext cx="4914769" cy="3728989"/>
          </a:xfrm>
        </p:spPr>
        <p:txBody>
          <a:bodyPr anchor="ctr">
            <a:normAutofit fontScale="25000" lnSpcReduction="20000"/>
          </a:bodyPr>
          <a:lstStyle/>
          <a:p>
            <a:pPr marL="0" indent="0">
              <a:lnSpc>
                <a:spcPct val="90000"/>
              </a:lnSpc>
              <a:buNone/>
            </a:pPr>
            <a:endParaRPr lang="fr-FR" sz="5500" dirty="0"/>
          </a:p>
          <a:p>
            <a:pPr marL="0" indent="0">
              <a:lnSpc>
                <a:spcPct val="90000"/>
              </a:lnSpc>
              <a:buNone/>
            </a:pPr>
            <a:endParaRPr lang="fr-FR" sz="5500" dirty="0"/>
          </a:p>
          <a:p>
            <a:pPr marL="0" indent="0">
              <a:lnSpc>
                <a:spcPct val="90000"/>
              </a:lnSpc>
              <a:buNone/>
            </a:pPr>
            <a:endParaRPr lang="fr-FR" sz="5500" dirty="0"/>
          </a:p>
          <a:p>
            <a:pPr marL="0" indent="0">
              <a:lnSpc>
                <a:spcPct val="90000"/>
              </a:lnSpc>
              <a:buNone/>
            </a:pPr>
            <a:r>
              <a:rPr lang="fr-FR" sz="5500" dirty="0"/>
              <a:t>                                           </a:t>
            </a:r>
          </a:p>
          <a:p>
            <a:pPr marL="0" indent="0">
              <a:lnSpc>
                <a:spcPct val="90000"/>
              </a:lnSpc>
              <a:buNone/>
            </a:pPr>
            <a:endParaRPr lang="fr-FR" sz="5500" dirty="0"/>
          </a:p>
          <a:p>
            <a:pPr marL="0" indent="0">
              <a:lnSpc>
                <a:spcPct val="90000"/>
              </a:lnSpc>
              <a:buNone/>
            </a:pPr>
            <a:endParaRPr lang="fr-FR" sz="5500" dirty="0"/>
          </a:p>
          <a:p>
            <a:pPr marL="0" indent="0">
              <a:lnSpc>
                <a:spcPct val="90000"/>
              </a:lnSpc>
              <a:buNone/>
            </a:pPr>
            <a:endParaRPr lang="fr-FR" sz="5500" dirty="0"/>
          </a:p>
          <a:p>
            <a:pPr marL="0" indent="0">
              <a:lnSpc>
                <a:spcPct val="90000"/>
              </a:lnSpc>
              <a:buNone/>
            </a:pPr>
            <a:endParaRPr lang="fr-FR" sz="5500" dirty="0"/>
          </a:p>
          <a:p>
            <a:pPr marL="0" indent="0">
              <a:lnSpc>
                <a:spcPct val="90000"/>
              </a:lnSpc>
              <a:buNone/>
            </a:pPr>
            <a:r>
              <a:rPr lang="fr-FR" sz="5600" dirty="0"/>
              <a:t>L'explicabilité de l'IA (ou XAI) </a:t>
            </a:r>
          </a:p>
          <a:p>
            <a:pPr marL="0" indent="0">
              <a:lnSpc>
                <a:spcPct val="90000"/>
              </a:lnSpc>
              <a:buNone/>
            </a:pPr>
            <a:endParaRPr lang="fr-FR" sz="5600" dirty="0"/>
          </a:p>
          <a:p>
            <a:pPr marL="0" indent="0">
              <a:lnSpc>
                <a:spcPct val="90000"/>
              </a:lnSpc>
              <a:buNone/>
            </a:pPr>
            <a:r>
              <a:rPr lang="fr-FR" sz="5600" dirty="0"/>
              <a:t>-dépasse le mythe de la « boîte noire »  et les imaginations anthropomorphiques  (« intelligence », « hallucinations », etc. )</a:t>
            </a:r>
          </a:p>
          <a:p>
            <a:pPr marL="0" indent="0">
              <a:lnSpc>
                <a:spcPct val="90000"/>
              </a:lnSpc>
              <a:buNone/>
            </a:pPr>
            <a:endParaRPr lang="fr-FR" sz="5600" dirty="0"/>
          </a:p>
          <a:p>
            <a:pPr marL="0" indent="0">
              <a:lnSpc>
                <a:spcPct val="90000"/>
              </a:lnSpc>
              <a:buNone/>
            </a:pPr>
            <a:r>
              <a:rPr lang="fr-FR" sz="5600" dirty="0"/>
              <a:t>-présente  les informations techniques sous une forme compréhensible pour des catégories d'utilisateurs spécifiques, afin qu'ils puissent vérifier si elles répondent à leurs besoins </a:t>
            </a:r>
          </a:p>
          <a:p>
            <a:pPr marL="0" indent="0">
              <a:lnSpc>
                <a:spcPct val="90000"/>
              </a:lnSpc>
              <a:buNone/>
            </a:pPr>
            <a:endParaRPr lang="fr-FR" sz="5600" dirty="0"/>
          </a:p>
          <a:p>
            <a:pPr marL="0" indent="0">
              <a:lnSpc>
                <a:spcPct val="90000"/>
              </a:lnSpc>
              <a:buNone/>
            </a:pPr>
            <a:r>
              <a:rPr lang="fr-FR" sz="5600" dirty="0"/>
              <a:t>-fournit des explications spécifiques qui peuvent ouvrir la voie à des audits et à des mesures d'évaluation. </a:t>
            </a:r>
          </a:p>
          <a:p>
            <a:pPr marL="0" indent="0">
              <a:lnSpc>
                <a:spcPct val="90000"/>
              </a:lnSpc>
              <a:buNone/>
            </a:pPr>
            <a:endParaRPr lang="fr-FR" sz="5600" dirty="0"/>
          </a:p>
          <a:p>
            <a:pPr marL="0" indent="0">
              <a:lnSpc>
                <a:spcPct val="90000"/>
              </a:lnSpc>
              <a:buNone/>
            </a:pPr>
            <a:r>
              <a:rPr lang="fr-FR" sz="5600" dirty="0"/>
              <a:t>- assure  que des principes tels que l'équité, l'égalité, la diversité, la sécurité et la vie privée sont appliqués et, si ce n'est pas le cas, permet de  prendre des mesures telles que des demandes de recours efficaces (à la fois juridiques et non judiciaires).</a:t>
            </a:r>
          </a:p>
          <a:p>
            <a:pPr marL="0" indent="0">
              <a:lnSpc>
                <a:spcPct val="90000"/>
              </a:lnSpc>
              <a:buNone/>
            </a:pPr>
            <a:endParaRPr lang="fr-FR" sz="5600" dirty="0"/>
          </a:p>
          <a:p>
            <a:pPr marL="0" indent="0">
              <a:lnSpc>
                <a:spcPct val="90000"/>
              </a:lnSpc>
              <a:buNone/>
            </a:pPr>
            <a:r>
              <a:rPr lang="fr-FR" sz="5600" dirty="0"/>
              <a:t>-éclaire les principes de transparence et de responsabilité </a:t>
            </a:r>
          </a:p>
          <a:p>
            <a:pPr marL="0" indent="0">
              <a:lnSpc>
                <a:spcPct val="90000"/>
              </a:lnSpc>
              <a:buNone/>
            </a:pPr>
            <a:r>
              <a:rPr lang="fr-FR" sz="6400" dirty="0"/>
              <a:t> </a:t>
            </a:r>
          </a:p>
          <a:p>
            <a:pPr marL="0" indent="0">
              <a:lnSpc>
                <a:spcPct val="90000"/>
              </a:lnSpc>
              <a:buNone/>
            </a:pPr>
            <a:endParaRPr lang="fr-FR" sz="4400" dirty="0"/>
          </a:p>
          <a:p>
            <a:pPr marL="0" indent="0">
              <a:lnSpc>
                <a:spcPct val="90000"/>
              </a:lnSpc>
              <a:buNone/>
            </a:pPr>
            <a:endParaRPr lang="fr-FR"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4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4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90000"/>
              </a:lnSpc>
              <a:buNone/>
            </a:pPr>
            <a:r>
              <a:rPr lang="fr-FR"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400"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indent="0">
              <a:lnSpc>
                <a:spcPct val="90000"/>
              </a:lnSpc>
              <a:buNone/>
            </a:pPr>
            <a:endParaRPr lang="fr-FR" sz="1100" dirty="0"/>
          </a:p>
          <a:p>
            <a:pPr marL="0" indent="0">
              <a:lnSpc>
                <a:spcPct val="90000"/>
              </a:lnSpc>
              <a:buNone/>
            </a:pPr>
            <a:endParaRPr lang="en-US" sz="1100" dirty="0"/>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0DFE659-AAA3-2E7A-9CD7-F1ACF020061E}"/>
              </a:ext>
            </a:extLst>
          </p:cNvPr>
          <p:cNvPicPr>
            <a:picLocks noChangeAspect="1"/>
          </p:cNvPicPr>
          <p:nvPr/>
        </p:nvPicPr>
        <p:blipFill>
          <a:blip r:embed="rId2"/>
          <a:stretch>
            <a:fillRect/>
          </a:stretch>
        </p:blipFill>
        <p:spPr>
          <a:xfrm>
            <a:off x="9890402" y="5135227"/>
            <a:ext cx="1991364" cy="906070"/>
          </a:xfrm>
          <a:prstGeom prst="rect">
            <a:avLst/>
          </a:prstGeom>
        </p:spPr>
      </p:pic>
      <p:pic>
        <p:nvPicPr>
          <p:cNvPr id="4" name="Image 3">
            <a:extLst>
              <a:ext uri="{FF2B5EF4-FFF2-40B4-BE49-F238E27FC236}">
                <a16:creationId xmlns:a16="http://schemas.microsoft.com/office/drawing/2014/main" id="{DC48E37A-A72A-AA18-73C5-88968B429FCC}"/>
              </a:ext>
            </a:extLst>
          </p:cNvPr>
          <p:cNvPicPr>
            <a:picLocks noChangeAspect="1"/>
          </p:cNvPicPr>
          <p:nvPr/>
        </p:nvPicPr>
        <p:blipFill>
          <a:blip r:embed="rId3"/>
          <a:stretch>
            <a:fillRect/>
          </a:stretch>
        </p:blipFill>
        <p:spPr>
          <a:xfrm>
            <a:off x="5696793" y="484162"/>
            <a:ext cx="6201461" cy="1314831"/>
          </a:xfrm>
          <a:prstGeom prst="rect">
            <a:avLst/>
          </a:prstGeom>
        </p:spPr>
      </p:pic>
      <p:sp>
        <p:nvSpPr>
          <p:cNvPr id="5" name="ZoneTexte 4">
            <a:extLst>
              <a:ext uri="{FF2B5EF4-FFF2-40B4-BE49-F238E27FC236}">
                <a16:creationId xmlns:a16="http://schemas.microsoft.com/office/drawing/2014/main" id="{3ED9AFBF-E378-30F8-AAB0-59219EB52188}"/>
              </a:ext>
            </a:extLst>
          </p:cNvPr>
          <p:cNvSpPr txBox="1"/>
          <p:nvPr/>
        </p:nvSpPr>
        <p:spPr>
          <a:xfrm>
            <a:off x="5959353" y="2502976"/>
            <a:ext cx="5859296" cy="1754326"/>
          </a:xfrm>
          <a:prstGeom prst="rect">
            <a:avLst/>
          </a:prstGeom>
          <a:noFill/>
        </p:spPr>
        <p:txBody>
          <a:bodyPr wrap="none" rtlCol="0">
            <a:spAutoFit/>
          </a:bodyPr>
          <a:lstStyle/>
          <a:p>
            <a:r>
              <a:rPr lang="fr-FR"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3 considérations importantes</a:t>
            </a:r>
          </a:p>
          <a:p>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kern="0" dirty="0">
                <a:effectLst/>
                <a:latin typeface="Times New Roman" panose="02020603050405020304" pitchFamily="18" charset="0"/>
                <a:ea typeface="Times New Roman" panose="02020603050405020304" pitchFamily="18" charset="0"/>
                <a:cs typeface="Times New Roman" panose="02020603050405020304" pitchFamily="18" charset="0"/>
              </a:rPr>
              <a:t>Exiger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fr-FR" sz="1800" kern="0" dirty="0">
                <a:effectLst/>
                <a:latin typeface="Times New Roman" panose="02020603050405020304" pitchFamily="18" charset="0"/>
                <a:ea typeface="Times New Roman" panose="02020603050405020304" pitchFamily="18" charset="0"/>
                <a:cs typeface="Times New Roman" panose="02020603050405020304" pitchFamily="18" charset="0"/>
              </a:rPr>
              <a:t>Explicabilit</a:t>
            </a:r>
            <a:r>
              <a:rPr lang="fr-FR" kern="0" dirty="0">
                <a:latin typeface="Times New Roman" panose="02020603050405020304" pitchFamily="18" charset="0"/>
                <a:ea typeface="Times New Roman" panose="02020603050405020304" pitchFamily="18" charset="0"/>
                <a:cs typeface="Times New Roman" panose="02020603050405020304" pitchFamily="18" charset="0"/>
              </a:rPr>
              <a:t>é</a:t>
            </a:r>
            <a:r>
              <a:rPr lang="fr-FR" sz="1800" kern="0" dirty="0">
                <a:effectLst/>
                <a:latin typeface="Times New Roman" panose="02020603050405020304" pitchFamily="18" charset="0"/>
                <a:ea typeface="Times New Roman" panose="02020603050405020304" pitchFamily="18" charset="0"/>
                <a:cs typeface="Times New Roman" panose="02020603050405020304" pitchFamily="18" charset="0"/>
              </a:rPr>
              <a:t> (XAI)</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kern="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800" kern="0" dirty="0">
                <a:effectLst/>
                <a:latin typeface="Times New Roman" panose="02020603050405020304" pitchFamily="18" charset="0"/>
                <a:ea typeface="Times New Roman" panose="02020603050405020304" pitchFamily="18" charset="0"/>
                <a:cs typeface="Times New Roman" panose="02020603050405020304" pitchFamily="18" charset="0"/>
              </a:rPr>
              <a:t>Former aux interactions avec agents/outils non humains</a:t>
            </a:r>
          </a:p>
          <a:p>
            <a:r>
              <a:rPr lang="fr-FR" kern="0" dirty="0">
                <a:latin typeface="Times New Roman" panose="02020603050405020304" pitchFamily="18" charset="0"/>
                <a:ea typeface="Calibri" panose="020F0502020204030204" pitchFamily="34" charset="0"/>
                <a:cs typeface="Times New Roman" panose="02020603050405020304" pitchFamily="18" charset="0"/>
              </a:rPr>
              <a:t>         Tirer parti de l’expérience des apprenants</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Espace réservé du pied de page 2">
            <a:extLst>
              <a:ext uri="{FF2B5EF4-FFF2-40B4-BE49-F238E27FC236}">
                <a16:creationId xmlns:a16="http://schemas.microsoft.com/office/drawing/2014/main" id="{35AF73E2-D0DF-E35F-9BF8-F152E79B766F}"/>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240394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54D6B-5ED9-F3F4-16C3-2C953E0A810B}"/>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98C0B38-D17E-6F2B-3D34-6CB8484DA845}"/>
              </a:ext>
            </a:extLst>
          </p:cNvPr>
          <p:cNvSpPr>
            <a:spLocks noGrp="1"/>
          </p:cNvSpPr>
          <p:nvPr>
            <p:ph idx="1"/>
          </p:nvPr>
        </p:nvSpPr>
        <p:spPr>
          <a:xfrm>
            <a:off x="645066" y="2031101"/>
            <a:ext cx="4282984" cy="3511943"/>
          </a:xfrm>
        </p:spPr>
        <p:txBody>
          <a:bodyPr anchor="ctr">
            <a:normAutofit/>
          </a:bodyPr>
          <a:lstStyle/>
          <a:p>
            <a:pPr marL="0" indent="0">
              <a:buNone/>
            </a:pPr>
            <a:r>
              <a:rPr lang="fr-FR" sz="3600" dirty="0"/>
              <a:t>4. </a:t>
            </a:r>
          </a:p>
          <a:p>
            <a:pPr marL="0" indent="0">
              <a:buNone/>
            </a:pPr>
            <a:r>
              <a:rPr lang="fr-FR" sz="3600" dirty="0"/>
              <a:t>Des éléments de mise en </a:t>
            </a:r>
            <a:r>
              <a:rPr lang="fr-FR" sz="3600" dirty="0" err="1"/>
              <a:t>oeuvre</a:t>
            </a:r>
            <a:endParaRPr lang="fr-FR" sz="3600" dirty="0"/>
          </a:p>
          <a:p>
            <a:pPr marL="0" indent="0">
              <a:buNone/>
            </a:pPr>
            <a:endParaRPr lang="fr-FR" sz="3600" dirty="0"/>
          </a:p>
        </p:txBody>
      </p:sp>
      <p:pic>
        <p:nvPicPr>
          <p:cNvPr id="7" name="Image 6">
            <a:extLst>
              <a:ext uri="{FF2B5EF4-FFF2-40B4-BE49-F238E27FC236}">
                <a16:creationId xmlns:a16="http://schemas.microsoft.com/office/drawing/2014/main" id="{FE65DCEA-1975-1453-7C43-8067256AEB87}"/>
              </a:ext>
            </a:extLst>
          </p:cNvPr>
          <p:cNvPicPr>
            <a:picLocks noChangeAspect="1"/>
          </p:cNvPicPr>
          <p:nvPr/>
        </p:nvPicPr>
        <p:blipFill>
          <a:blip r:embed="rId2"/>
          <a:stretch>
            <a:fillRect/>
          </a:stretch>
        </p:blipFill>
        <p:spPr>
          <a:xfrm>
            <a:off x="9209777" y="4941168"/>
            <a:ext cx="2613747" cy="1189254"/>
          </a:xfrm>
          <a:prstGeom prst="rect">
            <a:avLst/>
          </a:prstGeom>
        </p:spPr>
      </p:pic>
      <p:pic>
        <p:nvPicPr>
          <p:cNvPr id="6" name="Picture 2" descr="http://www.oecd.org/media/oecdorg/directorates/directorateforsciencetechnologyandindustry/digital/AI_AdobeStock_258536454_cp-350x178.jpg">
            <a:hlinkClick r:id="rId3"/>
            <a:extLst>
              <a:ext uri="{FF2B5EF4-FFF2-40B4-BE49-F238E27FC236}">
                <a16:creationId xmlns:a16="http://schemas.microsoft.com/office/drawing/2014/main" id="{64573D3D-AF22-1F59-9AF3-A65BD1FA0E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74" r="1" b="1"/>
          <a:stretch/>
        </p:blipFill>
        <p:spPr bwMode="auto">
          <a:xfrm>
            <a:off x="4439817" y="10"/>
            <a:ext cx="7752184"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0084FFDE-0583-0375-4675-9BD72808AF01}"/>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84407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103659-935E-24B6-C999-134011BD716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A67A1D-62D4-8D2D-0728-E2600AF18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F82CC0A5-DFA6-42F9-B834-A63C4F4FE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9732BB9-BA4B-6D45-676F-8846C1530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693ED313-AD5E-0DCC-7878-DAEBB718C5BA}"/>
              </a:ext>
            </a:extLst>
          </p:cNvPr>
          <p:cNvPicPr>
            <a:picLocks noChangeAspect="1"/>
          </p:cNvPicPr>
          <p:nvPr/>
        </p:nvPicPr>
        <p:blipFill>
          <a:blip r:embed="rId3"/>
          <a:stretch>
            <a:fillRect/>
          </a:stretch>
        </p:blipFill>
        <p:spPr>
          <a:xfrm>
            <a:off x="407368" y="457200"/>
            <a:ext cx="1911443" cy="86970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Rectangle 1">
            <a:extLst>
              <a:ext uri="{FF2B5EF4-FFF2-40B4-BE49-F238E27FC236}">
                <a16:creationId xmlns:a16="http://schemas.microsoft.com/office/drawing/2014/main" id="{3945E684-D977-BAB3-13D5-29495AD22BE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ZoneTexte 4">
            <a:extLst>
              <a:ext uri="{FF2B5EF4-FFF2-40B4-BE49-F238E27FC236}">
                <a16:creationId xmlns:a16="http://schemas.microsoft.com/office/drawing/2014/main" id="{CE9246CC-7D9F-1B49-1643-C7CBBE70AAF7}"/>
              </a:ext>
            </a:extLst>
          </p:cNvPr>
          <p:cNvSpPr txBox="1"/>
          <p:nvPr/>
        </p:nvSpPr>
        <p:spPr>
          <a:xfrm>
            <a:off x="3215680" y="974589"/>
            <a:ext cx="4321504" cy="369332"/>
          </a:xfrm>
          <a:prstGeom prst="rect">
            <a:avLst/>
          </a:prstGeom>
          <a:noFill/>
        </p:spPr>
        <p:txBody>
          <a:bodyPr wrap="none" rtlCol="0">
            <a:spAutoFit/>
          </a:bodyPr>
          <a:lstStyle/>
          <a:p>
            <a:r>
              <a:rPr lang="fr-FR" dirty="0"/>
              <a:t>Des domaines d’application qui se dessinent</a:t>
            </a:r>
          </a:p>
        </p:txBody>
      </p:sp>
      <p:sp>
        <p:nvSpPr>
          <p:cNvPr id="2" name="Espace réservé du pied de page 1">
            <a:extLst>
              <a:ext uri="{FF2B5EF4-FFF2-40B4-BE49-F238E27FC236}">
                <a16:creationId xmlns:a16="http://schemas.microsoft.com/office/drawing/2014/main" id="{6A44C48C-5A0B-D969-30EF-2100E2B6833E}"/>
              </a:ext>
            </a:extLst>
          </p:cNvPr>
          <p:cNvSpPr>
            <a:spLocks noGrp="1"/>
          </p:cNvSpPr>
          <p:nvPr>
            <p:ph type="ftr" sz="quarter" idx="11"/>
          </p:nvPr>
        </p:nvSpPr>
        <p:spPr/>
        <p:txBody>
          <a:bodyPr/>
          <a:lstStyle/>
          <a:p>
            <a:r>
              <a:rPr lang="fr-FR"/>
              <a:t>Rencontres 2024   Divina Frau-Meigs</a:t>
            </a:r>
          </a:p>
        </p:txBody>
      </p:sp>
      <p:pic>
        <p:nvPicPr>
          <p:cNvPr id="6" name="Image 5">
            <a:extLst>
              <a:ext uri="{FF2B5EF4-FFF2-40B4-BE49-F238E27FC236}">
                <a16:creationId xmlns:a16="http://schemas.microsoft.com/office/drawing/2014/main" id="{1DBEC14E-7655-384A-A80D-762098B61233}"/>
              </a:ext>
            </a:extLst>
          </p:cNvPr>
          <p:cNvPicPr>
            <a:picLocks noChangeAspect="1"/>
          </p:cNvPicPr>
          <p:nvPr/>
        </p:nvPicPr>
        <p:blipFill>
          <a:blip r:embed="rId4"/>
          <a:stretch>
            <a:fillRect/>
          </a:stretch>
        </p:blipFill>
        <p:spPr>
          <a:xfrm>
            <a:off x="1336431" y="1639292"/>
            <a:ext cx="9966792" cy="3767352"/>
          </a:xfrm>
          <a:prstGeom prst="rect">
            <a:avLst/>
          </a:prstGeom>
        </p:spPr>
      </p:pic>
    </p:spTree>
    <p:extLst>
      <p:ext uri="{BB962C8B-B14F-4D97-AF65-F5344CB8AC3E}">
        <p14:creationId xmlns:p14="http://schemas.microsoft.com/office/powerpoint/2010/main" val="323560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056ED-9B26-45F6-055C-58616FD9946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27932F-8D93-6A95-A59A-2CC08E945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CB1AB824-96FF-E834-3B89-65A65B2C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7CF58D5-51EE-B1E1-5791-F42E8D1ED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8EA03297-B129-D753-B81E-BCFC2ADD31C3}"/>
              </a:ext>
            </a:extLst>
          </p:cNvPr>
          <p:cNvPicPr>
            <a:picLocks noChangeAspect="1"/>
          </p:cNvPicPr>
          <p:nvPr/>
        </p:nvPicPr>
        <p:blipFill>
          <a:blip r:embed="rId3"/>
          <a:stretch>
            <a:fillRect/>
          </a:stretch>
        </p:blipFill>
        <p:spPr>
          <a:xfrm>
            <a:off x="407368" y="457200"/>
            <a:ext cx="1911443" cy="86970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Rectangle 1">
            <a:extLst>
              <a:ext uri="{FF2B5EF4-FFF2-40B4-BE49-F238E27FC236}">
                <a16:creationId xmlns:a16="http://schemas.microsoft.com/office/drawing/2014/main" id="{922337AF-FBEC-A39E-F466-7F059BD57DC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ZoneTexte 4">
            <a:extLst>
              <a:ext uri="{FF2B5EF4-FFF2-40B4-BE49-F238E27FC236}">
                <a16:creationId xmlns:a16="http://schemas.microsoft.com/office/drawing/2014/main" id="{07F488AF-D7D1-4C7B-094B-2D2A27C1380A}"/>
              </a:ext>
            </a:extLst>
          </p:cNvPr>
          <p:cNvSpPr txBox="1"/>
          <p:nvPr/>
        </p:nvSpPr>
        <p:spPr>
          <a:xfrm>
            <a:off x="2265568" y="1599440"/>
            <a:ext cx="7656520" cy="369332"/>
          </a:xfrm>
          <a:prstGeom prst="rect">
            <a:avLst/>
          </a:prstGeom>
          <a:noFill/>
        </p:spPr>
        <p:txBody>
          <a:bodyPr wrap="none" rtlCol="0">
            <a:spAutoFit/>
          </a:bodyPr>
          <a:lstStyle/>
          <a:p>
            <a:r>
              <a:rPr lang="fr-FR" dirty="0"/>
              <a:t>Des ressources pour élaborer un règlement d’usage de l’IA : encore en chantier</a:t>
            </a:r>
          </a:p>
        </p:txBody>
      </p:sp>
      <p:sp>
        <p:nvSpPr>
          <p:cNvPr id="2" name="Espace réservé du pied de page 1">
            <a:extLst>
              <a:ext uri="{FF2B5EF4-FFF2-40B4-BE49-F238E27FC236}">
                <a16:creationId xmlns:a16="http://schemas.microsoft.com/office/drawing/2014/main" id="{08D7570A-3C05-2DDC-F7E3-7118393EEE11}"/>
              </a:ext>
            </a:extLst>
          </p:cNvPr>
          <p:cNvSpPr>
            <a:spLocks noGrp="1"/>
          </p:cNvSpPr>
          <p:nvPr>
            <p:ph type="ftr" sz="quarter" idx="11"/>
          </p:nvPr>
        </p:nvSpPr>
        <p:spPr/>
        <p:txBody>
          <a:bodyPr/>
          <a:lstStyle/>
          <a:p>
            <a:r>
              <a:rPr lang="fr-FR"/>
              <a:t>Rencontres 2024   Divina Frau-Meigs</a:t>
            </a:r>
          </a:p>
        </p:txBody>
      </p:sp>
      <p:sp>
        <p:nvSpPr>
          <p:cNvPr id="7" name="ZoneTexte 6">
            <a:extLst>
              <a:ext uri="{FF2B5EF4-FFF2-40B4-BE49-F238E27FC236}">
                <a16:creationId xmlns:a16="http://schemas.microsoft.com/office/drawing/2014/main" id="{1E6980E3-A8BD-D4F0-F66D-2A33620E4A6C}"/>
              </a:ext>
            </a:extLst>
          </p:cNvPr>
          <p:cNvSpPr txBox="1"/>
          <p:nvPr/>
        </p:nvSpPr>
        <p:spPr>
          <a:xfrm>
            <a:off x="2063552" y="5527529"/>
            <a:ext cx="4960012" cy="230832"/>
          </a:xfrm>
          <a:prstGeom prst="rect">
            <a:avLst/>
          </a:prstGeom>
          <a:noFill/>
        </p:spPr>
        <p:txBody>
          <a:bodyPr wrap="none" rtlCol="0">
            <a:spAutoFit/>
          </a:bodyPr>
          <a:lstStyle/>
          <a:p>
            <a:r>
              <a:rPr lang="en-US" sz="900" dirty="0"/>
              <a:t>https://</a:t>
            </a:r>
            <a:r>
              <a:rPr lang="en-US" sz="900" dirty="0" err="1"/>
              <a:t>docs.google.com</a:t>
            </a:r>
            <a:r>
              <a:rPr lang="en-US" sz="900" dirty="0"/>
              <a:t>/document/d/14KEF8TioKaefmngutYPNoNsizYrK3D9X/</a:t>
            </a:r>
            <a:r>
              <a:rPr lang="en-US" sz="900" dirty="0" err="1"/>
              <a:t>edit#heading</a:t>
            </a:r>
            <a:r>
              <a:rPr lang="en-US" sz="900" dirty="0"/>
              <a:t>=</a:t>
            </a:r>
            <a:r>
              <a:rPr lang="en-US" sz="900" dirty="0" err="1"/>
              <a:t>h.gjdgxs</a:t>
            </a:r>
            <a:endParaRPr lang="en-US" sz="900" dirty="0"/>
          </a:p>
        </p:txBody>
      </p:sp>
      <p:pic>
        <p:nvPicPr>
          <p:cNvPr id="17" name="Image 16">
            <a:extLst>
              <a:ext uri="{FF2B5EF4-FFF2-40B4-BE49-F238E27FC236}">
                <a16:creationId xmlns:a16="http://schemas.microsoft.com/office/drawing/2014/main" id="{D49C7081-FDD4-0B13-7536-D06E700A9D71}"/>
              </a:ext>
            </a:extLst>
          </p:cNvPr>
          <p:cNvPicPr>
            <a:picLocks noChangeAspect="1"/>
          </p:cNvPicPr>
          <p:nvPr/>
        </p:nvPicPr>
        <p:blipFill>
          <a:blip r:embed="rId4"/>
          <a:stretch>
            <a:fillRect/>
          </a:stretch>
        </p:blipFill>
        <p:spPr>
          <a:xfrm>
            <a:off x="920060" y="2469146"/>
            <a:ext cx="5175940" cy="3017254"/>
          </a:xfrm>
          <a:prstGeom prst="rect">
            <a:avLst/>
          </a:prstGeom>
        </p:spPr>
      </p:pic>
      <p:pic>
        <p:nvPicPr>
          <p:cNvPr id="20" name="Image 19">
            <a:extLst>
              <a:ext uri="{FF2B5EF4-FFF2-40B4-BE49-F238E27FC236}">
                <a16:creationId xmlns:a16="http://schemas.microsoft.com/office/drawing/2014/main" id="{CE3BB902-9063-8014-8746-FE51F681FD4E}"/>
              </a:ext>
            </a:extLst>
          </p:cNvPr>
          <p:cNvPicPr>
            <a:picLocks noChangeAspect="1"/>
          </p:cNvPicPr>
          <p:nvPr/>
        </p:nvPicPr>
        <p:blipFill>
          <a:blip r:embed="rId5"/>
          <a:stretch>
            <a:fillRect/>
          </a:stretch>
        </p:blipFill>
        <p:spPr>
          <a:xfrm>
            <a:off x="907847" y="2123577"/>
            <a:ext cx="3128285" cy="297212"/>
          </a:xfrm>
          <a:prstGeom prst="rect">
            <a:avLst/>
          </a:prstGeom>
        </p:spPr>
      </p:pic>
      <p:pic>
        <p:nvPicPr>
          <p:cNvPr id="22" name="Image 21">
            <a:extLst>
              <a:ext uri="{FF2B5EF4-FFF2-40B4-BE49-F238E27FC236}">
                <a16:creationId xmlns:a16="http://schemas.microsoft.com/office/drawing/2014/main" id="{CB134BD8-10DB-0403-1FBD-3A19918DD4C4}"/>
              </a:ext>
            </a:extLst>
          </p:cNvPr>
          <p:cNvPicPr>
            <a:picLocks noChangeAspect="1"/>
          </p:cNvPicPr>
          <p:nvPr/>
        </p:nvPicPr>
        <p:blipFill>
          <a:blip r:embed="rId6"/>
          <a:stretch>
            <a:fillRect/>
          </a:stretch>
        </p:blipFill>
        <p:spPr>
          <a:xfrm>
            <a:off x="7622269" y="3111012"/>
            <a:ext cx="3732638" cy="3607288"/>
          </a:xfrm>
          <a:prstGeom prst="rect">
            <a:avLst/>
          </a:prstGeom>
        </p:spPr>
      </p:pic>
      <p:pic>
        <p:nvPicPr>
          <p:cNvPr id="24" name="Image 23">
            <a:extLst>
              <a:ext uri="{FF2B5EF4-FFF2-40B4-BE49-F238E27FC236}">
                <a16:creationId xmlns:a16="http://schemas.microsoft.com/office/drawing/2014/main" id="{79CE4665-AF06-8C6C-FE95-40F9C896D46E}"/>
              </a:ext>
            </a:extLst>
          </p:cNvPr>
          <p:cNvPicPr>
            <a:picLocks noChangeAspect="1"/>
          </p:cNvPicPr>
          <p:nvPr/>
        </p:nvPicPr>
        <p:blipFill>
          <a:blip r:embed="rId7"/>
          <a:stretch>
            <a:fillRect/>
          </a:stretch>
        </p:blipFill>
        <p:spPr>
          <a:xfrm>
            <a:off x="6538135" y="2293687"/>
            <a:ext cx="1181841" cy="827289"/>
          </a:xfrm>
          <a:prstGeom prst="rect">
            <a:avLst/>
          </a:prstGeom>
        </p:spPr>
      </p:pic>
      <p:sp>
        <p:nvSpPr>
          <p:cNvPr id="25" name="ZoneTexte 24">
            <a:extLst>
              <a:ext uri="{FF2B5EF4-FFF2-40B4-BE49-F238E27FC236}">
                <a16:creationId xmlns:a16="http://schemas.microsoft.com/office/drawing/2014/main" id="{8F617F1C-40A0-2B23-355E-DA3387BA17A8}"/>
              </a:ext>
            </a:extLst>
          </p:cNvPr>
          <p:cNvSpPr txBox="1"/>
          <p:nvPr/>
        </p:nvSpPr>
        <p:spPr>
          <a:xfrm>
            <a:off x="8850489" y="2777067"/>
            <a:ext cx="896849" cy="369332"/>
          </a:xfrm>
          <a:prstGeom prst="rect">
            <a:avLst/>
          </a:prstGeom>
          <a:noFill/>
        </p:spPr>
        <p:txBody>
          <a:bodyPr wrap="none" rtlCol="0">
            <a:spAutoFit/>
          </a:bodyPr>
          <a:lstStyle/>
          <a:p>
            <a:r>
              <a:rPr lang="en-US" dirty="0" err="1"/>
              <a:t>GTNum</a:t>
            </a:r>
            <a:endParaRPr lang="en-US" dirty="0"/>
          </a:p>
        </p:txBody>
      </p:sp>
    </p:spTree>
    <p:extLst>
      <p:ext uri="{BB962C8B-B14F-4D97-AF65-F5344CB8AC3E}">
        <p14:creationId xmlns:p14="http://schemas.microsoft.com/office/powerpoint/2010/main" val="374595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 1">
            <a:extLst>
              <a:ext uri="{FF2B5EF4-FFF2-40B4-BE49-F238E27FC236}">
                <a16:creationId xmlns:a16="http://schemas.microsoft.com/office/drawing/2014/main" id="{6C245603-8592-764A-56F1-ED1BFFFB126B}"/>
              </a:ext>
            </a:extLst>
          </p:cNvPr>
          <p:cNvPicPr>
            <a:picLocks noChangeAspect="1"/>
          </p:cNvPicPr>
          <p:nvPr/>
        </p:nvPicPr>
        <p:blipFill>
          <a:blip r:embed="rId2"/>
          <a:stretch>
            <a:fillRect/>
          </a:stretch>
        </p:blipFill>
        <p:spPr>
          <a:xfrm>
            <a:off x="407368" y="982083"/>
            <a:ext cx="2152458" cy="97936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Espace réservé du contenu 2">
            <a:extLst>
              <a:ext uri="{FF2B5EF4-FFF2-40B4-BE49-F238E27FC236}">
                <a16:creationId xmlns:a16="http://schemas.microsoft.com/office/drawing/2014/main" id="{9D2DF540-4716-2540-8ED7-BAAEC978815A}"/>
              </a:ext>
            </a:extLst>
          </p:cNvPr>
          <p:cNvSpPr>
            <a:spLocks noGrp="1"/>
          </p:cNvSpPr>
          <p:nvPr>
            <p:ph idx="1"/>
          </p:nvPr>
        </p:nvSpPr>
        <p:spPr>
          <a:xfrm>
            <a:off x="5894962" y="1984443"/>
            <a:ext cx="5458838" cy="4192520"/>
          </a:xfrm>
        </p:spPr>
        <p:txBody>
          <a:bodyPr>
            <a:normAutofit/>
          </a:bodyPr>
          <a:lstStyle/>
          <a:p>
            <a:pPr marL="0" indent="0">
              <a:lnSpc>
                <a:spcPct val="90000"/>
              </a:lnSpc>
              <a:buNone/>
            </a:pPr>
            <a:br>
              <a:rPr lang="fr-FR" sz="2700"/>
            </a:br>
            <a:r>
              <a:rPr lang="fr-FR" sz="2700"/>
              <a:t>L'intelligence artificielle (IA), notamment sous sa forme Générative (GIA), a un impact significatif sur l'engagement des personnes avec l'information, la technologie numérique et les médias. Elle suscite des inquiétudes quant au contrôle, à l'action humaine sur l'information, à la prise de décision indépendante et à la liberté en général.</a:t>
            </a:r>
          </a:p>
        </p:txBody>
      </p:sp>
      <p:pic>
        <p:nvPicPr>
          <p:cNvPr id="7" name="Image 6">
            <a:extLst>
              <a:ext uri="{FF2B5EF4-FFF2-40B4-BE49-F238E27FC236}">
                <a16:creationId xmlns:a16="http://schemas.microsoft.com/office/drawing/2014/main" id="{A5F764DC-3199-5F16-41AA-48B4DD925700}"/>
              </a:ext>
            </a:extLst>
          </p:cNvPr>
          <p:cNvPicPr>
            <a:picLocks noChangeAspect="1"/>
          </p:cNvPicPr>
          <p:nvPr/>
        </p:nvPicPr>
        <p:blipFill>
          <a:blip r:embed="rId3"/>
          <a:stretch>
            <a:fillRect/>
          </a:stretch>
        </p:blipFill>
        <p:spPr>
          <a:xfrm>
            <a:off x="382924" y="2664178"/>
            <a:ext cx="5254352" cy="2555288"/>
          </a:xfrm>
          <a:prstGeom prst="rect">
            <a:avLst/>
          </a:prstGeom>
        </p:spPr>
      </p:pic>
      <p:sp>
        <p:nvSpPr>
          <p:cNvPr id="4" name="Espace réservé du pied de page 3">
            <a:extLst>
              <a:ext uri="{FF2B5EF4-FFF2-40B4-BE49-F238E27FC236}">
                <a16:creationId xmlns:a16="http://schemas.microsoft.com/office/drawing/2014/main" id="{E704AF3E-E676-55B0-FA50-BEA3764F38CF}"/>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156158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8559E80E-2F7A-9DDE-942A-12E10B2D9946}"/>
              </a:ext>
            </a:extLst>
          </p:cNvPr>
          <p:cNvPicPr>
            <a:picLocks noChangeAspect="1"/>
          </p:cNvPicPr>
          <p:nvPr/>
        </p:nvPicPr>
        <p:blipFill>
          <a:blip r:embed="rId3"/>
          <a:stretch>
            <a:fillRect/>
          </a:stretch>
        </p:blipFill>
        <p:spPr>
          <a:xfrm>
            <a:off x="407368" y="457200"/>
            <a:ext cx="1911443" cy="86970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Rectangle 1">
            <a:extLst>
              <a:ext uri="{FF2B5EF4-FFF2-40B4-BE49-F238E27FC236}">
                <a16:creationId xmlns:a16="http://schemas.microsoft.com/office/drawing/2014/main" id="{698E94F6-1D48-D6BA-F3CA-A2E5C529961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ZoneTexte 4">
            <a:extLst>
              <a:ext uri="{FF2B5EF4-FFF2-40B4-BE49-F238E27FC236}">
                <a16:creationId xmlns:a16="http://schemas.microsoft.com/office/drawing/2014/main" id="{291382D1-C847-0CDB-7008-B99C43B86E04}"/>
              </a:ext>
            </a:extLst>
          </p:cNvPr>
          <p:cNvSpPr txBox="1"/>
          <p:nvPr/>
        </p:nvSpPr>
        <p:spPr>
          <a:xfrm>
            <a:off x="3598856" y="1615110"/>
            <a:ext cx="6274025" cy="369332"/>
          </a:xfrm>
          <a:prstGeom prst="rect">
            <a:avLst/>
          </a:prstGeom>
          <a:noFill/>
        </p:spPr>
        <p:txBody>
          <a:bodyPr wrap="none" rtlCol="0">
            <a:spAutoFit/>
          </a:bodyPr>
          <a:lstStyle/>
          <a:p>
            <a:r>
              <a:rPr lang="fr-FR" dirty="0"/>
              <a:t>L’IA à la rescousse de l’EMI et de l’éducation tout au long de la vie</a:t>
            </a:r>
          </a:p>
        </p:txBody>
      </p:sp>
      <p:graphicFrame>
        <p:nvGraphicFramePr>
          <p:cNvPr id="15" name="Tableau 14">
            <a:extLst>
              <a:ext uri="{FF2B5EF4-FFF2-40B4-BE49-F238E27FC236}">
                <a16:creationId xmlns:a16="http://schemas.microsoft.com/office/drawing/2014/main" id="{3BFE0E4C-3DD0-D830-7235-88830E11A11C}"/>
              </a:ext>
            </a:extLst>
          </p:cNvPr>
          <p:cNvGraphicFramePr>
            <a:graphicFrameLocks noGrp="1"/>
          </p:cNvGraphicFramePr>
          <p:nvPr>
            <p:extLst>
              <p:ext uri="{D42A27DB-BD31-4B8C-83A1-F6EECF244321}">
                <p14:modId xmlns:p14="http://schemas.microsoft.com/office/powerpoint/2010/main" val="1078158662"/>
              </p:ext>
            </p:extLst>
          </p:nvPr>
        </p:nvGraphicFramePr>
        <p:xfrm>
          <a:off x="5951984" y="3140968"/>
          <a:ext cx="5472609" cy="2877805"/>
        </p:xfrm>
        <a:graphic>
          <a:graphicData uri="http://schemas.openxmlformats.org/drawingml/2006/table">
            <a:tbl>
              <a:tblPr firstRow="1" firstCol="1" bandRow="1">
                <a:tableStyleId>{5C22544A-7EE6-4342-B048-85BDC9FD1C3A}</a:tableStyleId>
              </a:tblPr>
              <a:tblGrid>
                <a:gridCol w="5472609">
                  <a:extLst>
                    <a:ext uri="{9D8B030D-6E8A-4147-A177-3AD203B41FA5}">
                      <a16:colId xmlns:a16="http://schemas.microsoft.com/office/drawing/2014/main" val="3121921788"/>
                    </a:ext>
                  </a:extLst>
                </a:gridCol>
              </a:tblGrid>
              <a:tr h="384502">
                <a:tc>
                  <a:txBody>
                    <a:bodyPr/>
                    <a:lstStyle/>
                    <a:p>
                      <a:r>
                        <a:rPr lang="fr-FR" sz="1400" kern="0" noProof="0" dirty="0">
                          <a:effectLst/>
                        </a:rPr>
                        <a:t> Learning </a:t>
                      </a:r>
                      <a:r>
                        <a:rPr lang="fr-FR" sz="1400" kern="0" noProof="0" dirty="0" err="1">
                          <a:effectLst/>
                        </a:rPr>
                        <a:t>analytics</a:t>
                      </a:r>
                      <a:endParaRPr lang="fr-FR" sz="14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221428707"/>
                  </a:ext>
                </a:extLst>
              </a:tr>
              <a:tr h="712372">
                <a:tc>
                  <a:txBody>
                    <a:bodyPr/>
                    <a:lstStyle/>
                    <a:p>
                      <a:r>
                        <a:rPr lang="fr-FR" sz="1400" kern="0" noProof="0" dirty="0">
                          <a:solidFill>
                            <a:schemeClr val="bg1"/>
                          </a:solidFill>
                          <a:effectLst/>
                        </a:rPr>
                        <a:t>Méthodologies connectées : Data visualisation, avatars, métavers…</a:t>
                      </a:r>
                      <a:endParaRPr lang="fr-FR" sz="1400" kern="1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636996791"/>
                  </a:ext>
                </a:extLst>
              </a:tr>
              <a:tr h="712372">
                <a:tc>
                  <a:txBody>
                    <a:bodyPr/>
                    <a:lstStyle/>
                    <a:p>
                      <a:pPr algn="just"/>
                      <a:r>
                        <a:rPr lang="fr-FR" sz="1400" kern="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Prise en compte de la variabilité des différents types d’apprenants</a:t>
                      </a:r>
                      <a:endParaRPr lang="fr-FR" sz="1400" kern="1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505154868"/>
                  </a:ext>
                </a:extLst>
              </a:tr>
              <a:tr h="356187">
                <a:tc>
                  <a:txBody>
                    <a:bodyPr/>
                    <a:lstStyle/>
                    <a:p>
                      <a:r>
                        <a:rPr lang="fr-FR" sz="1400" kern="0" noProof="0" dirty="0">
                          <a:effectLst/>
                        </a:rPr>
                        <a:t>Rétroaction augmentée</a:t>
                      </a:r>
                      <a:endParaRPr lang="fr-FR" sz="14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1263265748"/>
                  </a:ext>
                </a:extLst>
              </a:tr>
              <a:tr h="712372">
                <a:tc>
                  <a:txBody>
                    <a:bodyPr/>
                    <a:lstStyle/>
                    <a:p>
                      <a:r>
                        <a:rPr lang="fr-FR" sz="1400" kern="0" noProof="0" dirty="0">
                          <a:effectLst/>
                        </a:rPr>
                        <a:t>Pédagogies personnalisées </a:t>
                      </a:r>
                      <a:endParaRPr lang="fr-FR" sz="1400" kern="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60000"/>
                        <a:lumOff val="40000"/>
                      </a:schemeClr>
                    </a:solidFill>
                  </a:tcPr>
                </a:tc>
                <a:extLst>
                  <a:ext uri="{0D108BD9-81ED-4DB2-BD59-A6C34878D82A}">
                    <a16:rowId xmlns:a16="http://schemas.microsoft.com/office/drawing/2014/main" val="4216825359"/>
                  </a:ext>
                </a:extLst>
              </a:tr>
            </a:tbl>
          </a:graphicData>
        </a:graphic>
      </p:graphicFrame>
      <p:pic>
        <p:nvPicPr>
          <p:cNvPr id="6" name="Image 5">
            <a:extLst>
              <a:ext uri="{FF2B5EF4-FFF2-40B4-BE49-F238E27FC236}">
                <a16:creationId xmlns:a16="http://schemas.microsoft.com/office/drawing/2014/main" id="{F7AFC637-5000-8741-5CDA-4BD902CAFF29}"/>
              </a:ext>
            </a:extLst>
          </p:cNvPr>
          <p:cNvPicPr>
            <a:picLocks noChangeAspect="1"/>
          </p:cNvPicPr>
          <p:nvPr/>
        </p:nvPicPr>
        <p:blipFill>
          <a:blip r:embed="rId4"/>
          <a:stretch>
            <a:fillRect/>
          </a:stretch>
        </p:blipFill>
        <p:spPr>
          <a:xfrm>
            <a:off x="3271002" y="216062"/>
            <a:ext cx="1612449" cy="1401424"/>
          </a:xfrm>
          <a:prstGeom prst="rect">
            <a:avLst/>
          </a:prstGeom>
        </p:spPr>
      </p:pic>
      <p:pic>
        <p:nvPicPr>
          <p:cNvPr id="8" name="Image 7">
            <a:extLst>
              <a:ext uri="{FF2B5EF4-FFF2-40B4-BE49-F238E27FC236}">
                <a16:creationId xmlns:a16="http://schemas.microsoft.com/office/drawing/2014/main" id="{E7F1CF66-F125-029B-4BBA-337F9CDAC86B}"/>
              </a:ext>
            </a:extLst>
          </p:cNvPr>
          <p:cNvPicPr>
            <a:picLocks noChangeAspect="1"/>
          </p:cNvPicPr>
          <p:nvPr/>
        </p:nvPicPr>
        <p:blipFill>
          <a:blip r:embed="rId5"/>
          <a:stretch>
            <a:fillRect/>
          </a:stretch>
        </p:blipFill>
        <p:spPr>
          <a:xfrm>
            <a:off x="2672863" y="4521328"/>
            <a:ext cx="2985625" cy="1476120"/>
          </a:xfrm>
          <a:prstGeom prst="rect">
            <a:avLst/>
          </a:prstGeom>
        </p:spPr>
      </p:pic>
      <p:pic>
        <p:nvPicPr>
          <p:cNvPr id="10" name="Image 9">
            <a:extLst>
              <a:ext uri="{FF2B5EF4-FFF2-40B4-BE49-F238E27FC236}">
                <a16:creationId xmlns:a16="http://schemas.microsoft.com/office/drawing/2014/main" id="{C2D66439-819B-69C5-9BEE-48DEE5E8BD9D}"/>
              </a:ext>
            </a:extLst>
          </p:cNvPr>
          <p:cNvPicPr>
            <a:picLocks noChangeAspect="1"/>
          </p:cNvPicPr>
          <p:nvPr/>
        </p:nvPicPr>
        <p:blipFill>
          <a:blip r:embed="rId6"/>
          <a:stretch>
            <a:fillRect/>
          </a:stretch>
        </p:blipFill>
        <p:spPr>
          <a:xfrm>
            <a:off x="6168486" y="176291"/>
            <a:ext cx="3210684" cy="1474839"/>
          </a:xfrm>
          <a:prstGeom prst="rect">
            <a:avLst/>
          </a:prstGeom>
        </p:spPr>
      </p:pic>
      <p:sp>
        <p:nvSpPr>
          <p:cNvPr id="12" name="ZoneTexte 11">
            <a:extLst>
              <a:ext uri="{FF2B5EF4-FFF2-40B4-BE49-F238E27FC236}">
                <a16:creationId xmlns:a16="http://schemas.microsoft.com/office/drawing/2014/main" id="{5406DA55-EC39-B94B-BA60-546B30D04E47}"/>
              </a:ext>
            </a:extLst>
          </p:cNvPr>
          <p:cNvSpPr txBox="1"/>
          <p:nvPr/>
        </p:nvSpPr>
        <p:spPr>
          <a:xfrm>
            <a:off x="2655764" y="6334161"/>
            <a:ext cx="4801314" cy="307777"/>
          </a:xfrm>
          <a:prstGeom prst="rect">
            <a:avLst/>
          </a:prstGeom>
          <a:noFill/>
        </p:spPr>
        <p:txBody>
          <a:bodyPr wrap="none" rtlCol="0">
            <a:spAutoFit/>
          </a:bodyPr>
          <a:lstStyle/>
          <a:p>
            <a:r>
              <a:rPr lang="en-US" sz="1400" dirty="0" err="1"/>
              <a:t>Ecolearning.eu</a:t>
            </a:r>
            <a:r>
              <a:rPr lang="en-US" sz="1400" dirty="0"/>
              <a:t>/courses/connected-and-critical-methodologies/</a:t>
            </a:r>
          </a:p>
        </p:txBody>
      </p:sp>
      <p:pic>
        <p:nvPicPr>
          <p:cNvPr id="16" name="Image 15">
            <a:extLst>
              <a:ext uri="{FF2B5EF4-FFF2-40B4-BE49-F238E27FC236}">
                <a16:creationId xmlns:a16="http://schemas.microsoft.com/office/drawing/2014/main" id="{6FA312F3-C4EC-ABC2-6AD4-77209334389B}"/>
              </a:ext>
            </a:extLst>
          </p:cNvPr>
          <p:cNvPicPr>
            <a:picLocks noChangeAspect="1"/>
          </p:cNvPicPr>
          <p:nvPr/>
        </p:nvPicPr>
        <p:blipFill>
          <a:blip r:embed="rId7"/>
          <a:stretch>
            <a:fillRect/>
          </a:stretch>
        </p:blipFill>
        <p:spPr>
          <a:xfrm>
            <a:off x="2716267" y="2336672"/>
            <a:ext cx="2277798" cy="2039122"/>
          </a:xfrm>
          <a:prstGeom prst="rect">
            <a:avLst/>
          </a:prstGeom>
        </p:spPr>
      </p:pic>
      <p:pic>
        <p:nvPicPr>
          <p:cNvPr id="18" name="Image 17">
            <a:extLst>
              <a:ext uri="{FF2B5EF4-FFF2-40B4-BE49-F238E27FC236}">
                <a16:creationId xmlns:a16="http://schemas.microsoft.com/office/drawing/2014/main" id="{96BB94E5-6BC9-D577-F76F-1AE775D44522}"/>
              </a:ext>
            </a:extLst>
          </p:cNvPr>
          <p:cNvPicPr>
            <a:picLocks noChangeAspect="1"/>
          </p:cNvPicPr>
          <p:nvPr/>
        </p:nvPicPr>
        <p:blipFill>
          <a:blip r:embed="rId8"/>
          <a:stretch>
            <a:fillRect/>
          </a:stretch>
        </p:blipFill>
        <p:spPr>
          <a:xfrm>
            <a:off x="250218" y="2328155"/>
            <a:ext cx="2087240" cy="1964941"/>
          </a:xfrm>
          <a:prstGeom prst="rect">
            <a:avLst/>
          </a:prstGeom>
        </p:spPr>
      </p:pic>
      <p:sp>
        <p:nvSpPr>
          <p:cNvPr id="2" name="Espace réservé du pied de page 1">
            <a:extLst>
              <a:ext uri="{FF2B5EF4-FFF2-40B4-BE49-F238E27FC236}">
                <a16:creationId xmlns:a16="http://schemas.microsoft.com/office/drawing/2014/main" id="{00AB7286-A7FD-C2F6-16A2-B14EF357085C}"/>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25450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54D6B-5ED9-F3F4-16C3-2C953E0A810B}"/>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98C0B38-D17E-6F2B-3D34-6CB8484DA845}"/>
              </a:ext>
            </a:extLst>
          </p:cNvPr>
          <p:cNvSpPr>
            <a:spLocks noGrp="1"/>
          </p:cNvSpPr>
          <p:nvPr>
            <p:ph idx="1"/>
          </p:nvPr>
        </p:nvSpPr>
        <p:spPr>
          <a:xfrm>
            <a:off x="645066" y="2031101"/>
            <a:ext cx="4282984" cy="3511943"/>
          </a:xfrm>
        </p:spPr>
        <p:txBody>
          <a:bodyPr anchor="ctr">
            <a:normAutofit/>
          </a:bodyPr>
          <a:lstStyle/>
          <a:p>
            <a:pPr marL="0" indent="0">
              <a:buNone/>
            </a:pPr>
            <a:r>
              <a:rPr lang="fr-FR" sz="3600" dirty="0"/>
              <a:t>4.  Et demain?</a:t>
            </a:r>
          </a:p>
          <a:p>
            <a:pPr marL="0" indent="0">
              <a:buNone/>
            </a:pPr>
            <a:endParaRPr lang="fr-FR" sz="3600" dirty="0"/>
          </a:p>
        </p:txBody>
      </p:sp>
      <p:pic>
        <p:nvPicPr>
          <p:cNvPr id="7" name="Image 6">
            <a:extLst>
              <a:ext uri="{FF2B5EF4-FFF2-40B4-BE49-F238E27FC236}">
                <a16:creationId xmlns:a16="http://schemas.microsoft.com/office/drawing/2014/main" id="{FE65DCEA-1975-1453-7C43-8067256AEB87}"/>
              </a:ext>
            </a:extLst>
          </p:cNvPr>
          <p:cNvPicPr>
            <a:picLocks noChangeAspect="1"/>
          </p:cNvPicPr>
          <p:nvPr/>
        </p:nvPicPr>
        <p:blipFill>
          <a:blip r:embed="rId2"/>
          <a:stretch>
            <a:fillRect/>
          </a:stretch>
        </p:blipFill>
        <p:spPr>
          <a:xfrm>
            <a:off x="9209777" y="4941168"/>
            <a:ext cx="2613747" cy="1189254"/>
          </a:xfrm>
          <a:prstGeom prst="rect">
            <a:avLst/>
          </a:prstGeom>
        </p:spPr>
      </p:pic>
      <p:pic>
        <p:nvPicPr>
          <p:cNvPr id="6" name="Picture 2" descr="http://www.oecd.org/media/oecdorg/directorates/directorateforsciencetechnologyandindustry/digital/AI_AdobeStock_258536454_cp-350x178.jpg">
            <a:hlinkClick r:id="rId3"/>
            <a:extLst>
              <a:ext uri="{FF2B5EF4-FFF2-40B4-BE49-F238E27FC236}">
                <a16:creationId xmlns:a16="http://schemas.microsoft.com/office/drawing/2014/main" id="{64573D3D-AF22-1F59-9AF3-A65BD1FA0E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74" r="1" b="1"/>
          <a:stretch/>
        </p:blipFill>
        <p:spPr bwMode="auto">
          <a:xfrm>
            <a:off x="4439817" y="10"/>
            <a:ext cx="7752184"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xmlns="">
                <a:solidFill>
                  <a:srgbClr val="FFFFFF"/>
                </a:solidFill>
              </a14:hiddenFill>
            </a:ext>
          </a:extLst>
        </p:spPr>
      </p:pic>
      <p:sp>
        <p:nvSpPr>
          <p:cNvPr id="2" name="Espace réservé du pied de page 1">
            <a:extLst>
              <a:ext uri="{FF2B5EF4-FFF2-40B4-BE49-F238E27FC236}">
                <a16:creationId xmlns:a16="http://schemas.microsoft.com/office/drawing/2014/main" id="{0084FFDE-0583-0375-4675-9BD72808AF01}"/>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94714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B95E08C-30D6-BB11-3369-892C121EAED4}"/>
              </a:ext>
            </a:extLst>
          </p:cNvPr>
          <p:cNvSpPr>
            <a:spLocks noGrp="1"/>
          </p:cNvSpPr>
          <p:nvPr>
            <p:ph type="ftr" sz="quarter" idx="11"/>
          </p:nvPr>
        </p:nvSpPr>
        <p:spPr/>
        <p:txBody>
          <a:bodyPr/>
          <a:lstStyle/>
          <a:p>
            <a:r>
              <a:rPr lang="fr-FR"/>
              <a:t>Rencontres 2024   Divina Frau-Meigs</a:t>
            </a:r>
          </a:p>
        </p:txBody>
      </p:sp>
      <p:sp>
        <p:nvSpPr>
          <p:cNvPr id="11" name="ZoneTexte 10">
            <a:extLst>
              <a:ext uri="{FF2B5EF4-FFF2-40B4-BE49-F238E27FC236}">
                <a16:creationId xmlns:a16="http://schemas.microsoft.com/office/drawing/2014/main" id="{AFB958EA-69E0-E192-68F5-8A72A7DB2383}"/>
              </a:ext>
            </a:extLst>
          </p:cNvPr>
          <p:cNvSpPr txBox="1"/>
          <p:nvPr/>
        </p:nvSpPr>
        <p:spPr>
          <a:xfrm>
            <a:off x="881599" y="2208935"/>
            <a:ext cx="1879041" cy="584775"/>
          </a:xfrm>
          <a:prstGeom prst="rect">
            <a:avLst/>
          </a:prstGeom>
          <a:noFill/>
        </p:spPr>
        <p:txBody>
          <a:bodyPr wrap="none" rtlCol="0">
            <a:spAutoFit/>
          </a:bodyPr>
          <a:lstStyle/>
          <a:p>
            <a:endParaRPr lang="en-GB" sz="1600" b="1" i="1" kern="0" dirty="0">
              <a:latin typeface="Times New Roman" panose="02020603050405020304" pitchFamily="18" charset="0"/>
              <a:ea typeface="Calibri" panose="020F0502020204030204" pitchFamily="34" charset="0"/>
              <a:cs typeface="Times New Roman" panose="02020603050405020304" pitchFamily="18" charset="0"/>
            </a:endParaRPr>
          </a:p>
          <a:p>
            <a:r>
              <a:rPr lang="en-GB" sz="1600" b="1" i="1" kern="0" dirty="0">
                <a:effectLst/>
                <a:latin typeface="Times New Roman" panose="02020603050405020304" pitchFamily="18" charset="0"/>
                <a:ea typeface="Calibri" panose="020F0502020204030204" pitchFamily="34" charset="0"/>
                <a:cs typeface="Times New Roman" panose="02020603050405020304" pitchFamily="18" charset="0"/>
              </a:rPr>
              <a:t>DATA </a:t>
            </a:r>
            <a:r>
              <a:rPr lang="en-GB" sz="1600" i="1" kern="0" dirty="0">
                <a:latin typeface="Times New Roman" panose="02020603050405020304" pitchFamily="18" charset="0"/>
                <a:ea typeface="Calibri" panose="020F0502020204030204" pitchFamily="34" charset="0"/>
                <a:cs typeface="Times New Roman" panose="02020603050405020304" pitchFamily="18" charset="0"/>
              </a:rPr>
              <a:t>&amp; SOURCES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FCA50FFE-19CF-2049-10CB-63DB36758545}"/>
              </a:ext>
            </a:extLst>
          </p:cNvPr>
          <p:cNvSpPr txBox="1"/>
          <p:nvPr/>
        </p:nvSpPr>
        <p:spPr>
          <a:xfrm>
            <a:off x="221551" y="1192804"/>
            <a:ext cx="531249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fr-FR"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Intégrité de l’information : 2 points </a:t>
            </a:r>
            <a:r>
              <a:rPr lang="en-GB"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de vigilance</a:t>
            </a:r>
          </a:p>
          <a:p>
            <a:endParaRPr lang="en-US"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B07D2661-BFFA-B63B-9BF4-DFA3D441711D}"/>
              </a:ext>
            </a:extLst>
          </p:cNvPr>
          <p:cNvSpPr txBox="1"/>
          <p:nvPr/>
        </p:nvSpPr>
        <p:spPr>
          <a:xfrm>
            <a:off x="6050032" y="1242229"/>
            <a:ext cx="5925468" cy="646331"/>
          </a:xfrm>
          <a:prstGeom prst="rect">
            <a:avLst/>
          </a:prstGeom>
          <a:noFill/>
        </p:spPr>
        <p:txBody>
          <a:bodyPr wrap="none" rtlCol="0">
            <a:spAutoFit/>
          </a:bodyPr>
          <a:lstStyle/>
          <a:p>
            <a:r>
              <a:rPr lang="fr-FR" i="1" dirty="0">
                <a:latin typeface="Times New Roman" panose="02020603050405020304" pitchFamily="18" charset="0"/>
                <a:cs typeface="Times New Roman" panose="02020603050405020304" pitchFamily="18" charset="0"/>
              </a:rPr>
              <a:t>Les données sont arbitraires mais ont une force de conviction </a:t>
            </a:r>
          </a:p>
          <a:p>
            <a:r>
              <a:rPr lang="fr-FR" i="1" dirty="0">
                <a:latin typeface="Times New Roman" panose="02020603050405020304" pitchFamily="18" charset="0"/>
                <a:cs typeface="Times New Roman" panose="02020603050405020304" pitchFamily="18" charset="0"/>
              </a:rPr>
              <a:t>(Vitesse, taille, …) </a:t>
            </a:r>
          </a:p>
        </p:txBody>
      </p:sp>
      <p:pic>
        <p:nvPicPr>
          <p:cNvPr id="7" name="Image 6">
            <a:extLst>
              <a:ext uri="{FF2B5EF4-FFF2-40B4-BE49-F238E27FC236}">
                <a16:creationId xmlns:a16="http://schemas.microsoft.com/office/drawing/2014/main" id="{8C301D19-BF24-28FA-D18E-2FD5878D0004}"/>
              </a:ext>
            </a:extLst>
          </p:cNvPr>
          <p:cNvPicPr>
            <a:picLocks noChangeAspect="1"/>
          </p:cNvPicPr>
          <p:nvPr/>
        </p:nvPicPr>
        <p:blipFill>
          <a:blip r:embed="rId2"/>
          <a:stretch>
            <a:fillRect/>
          </a:stretch>
        </p:blipFill>
        <p:spPr>
          <a:xfrm>
            <a:off x="423867" y="3163511"/>
            <a:ext cx="3225854" cy="2344046"/>
          </a:xfrm>
          <a:prstGeom prst="rect">
            <a:avLst/>
          </a:prstGeom>
        </p:spPr>
      </p:pic>
      <p:sp>
        <p:nvSpPr>
          <p:cNvPr id="8" name="ZoneTexte 7">
            <a:extLst>
              <a:ext uri="{FF2B5EF4-FFF2-40B4-BE49-F238E27FC236}">
                <a16:creationId xmlns:a16="http://schemas.microsoft.com/office/drawing/2014/main" id="{E86C1024-7046-63EB-8A59-AB3353AFBAD2}"/>
              </a:ext>
            </a:extLst>
          </p:cNvPr>
          <p:cNvSpPr txBox="1"/>
          <p:nvPr/>
        </p:nvSpPr>
        <p:spPr>
          <a:xfrm>
            <a:off x="310234" y="5507557"/>
            <a:ext cx="2481770" cy="261610"/>
          </a:xfrm>
          <a:prstGeom prst="rect">
            <a:avLst/>
          </a:prstGeom>
          <a:noFill/>
        </p:spPr>
        <p:txBody>
          <a:bodyPr wrap="none" rtlCol="0">
            <a:spAutoFit/>
          </a:bodyPr>
          <a:lstStyle/>
          <a:p>
            <a:r>
              <a:rPr lang="en-US" sz="1100" dirty="0"/>
              <a:t>Source: https://</a:t>
            </a:r>
            <a:r>
              <a:rPr lang="en-US" sz="1100" dirty="0" err="1"/>
              <a:t>mappingdataflows.com</a:t>
            </a:r>
            <a:r>
              <a:rPr lang="en-US" sz="1100" dirty="0"/>
              <a:t>/</a:t>
            </a:r>
          </a:p>
        </p:txBody>
      </p:sp>
      <p:sp>
        <p:nvSpPr>
          <p:cNvPr id="4" name="ZoneTexte 3">
            <a:extLst>
              <a:ext uri="{FF2B5EF4-FFF2-40B4-BE49-F238E27FC236}">
                <a16:creationId xmlns:a16="http://schemas.microsoft.com/office/drawing/2014/main" id="{4A0AE8C0-0AF2-7630-5238-FB3085896705}"/>
              </a:ext>
            </a:extLst>
          </p:cNvPr>
          <p:cNvSpPr txBox="1"/>
          <p:nvPr/>
        </p:nvSpPr>
        <p:spPr>
          <a:xfrm>
            <a:off x="4511824" y="2186087"/>
            <a:ext cx="7235763" cy="3816429"/>
          </a:xfrm>
          <a:prstGeom prst="rect">
            <a:avLst/>
          </a:prstGeom>
          <a:noFill/>
        </p:spPr>
        <p:txBody>
          <a:bodyPr wrap="none" rtlCol="0">
            <a:spAutoFit/>
          </a:bodyPr>
          <a:lstStyle/>
          <a:p>
            <a:r>
              <a:rPr lang="fr-FR" sz="1400" dirty="0"/>
              <a:t>INTÉGRITÉ DES DONNÉES</a:t>
            </a:r>
          </a:p>
          <a:p>
            <a:pPr marL="285750" indent="-285750">
              <a:buFont typeface="Arial" panose="020B0604020202020204" pitchFamily="34" charset="0"/>
              <a:buChar char="•"/>
            </a:pPr>
            <a:r>
              <a:rPr lang="fr-FR" sz="1400" dirty="0"/>
              <a:t>Sélection contingente : le big data à l'état brut</a:t>
            </a:r>
          </a:p>
          <a:p>
            <a:pPr marL="285750" indent="-285750">
              <a:buFont typeface="Arial" panose="020B0604020202020204" pitchFamily="34" charset="0"/>
              <a:buChar char="•"/>
            </a:pPr>
            <a:r>
              <a:rPr lang="fr-FR" sz="1400" dirty="0"/>
              <a:t>Sélection  biaisée (principalement dans le monde occidental, anglophone)</a:t>
            </a:r>
          </a:p>
          <a:p>
            <a:pPr marL="285750" indent="-285750">
              <a:buFont typeface="Arial" panose="020B0604020202020204" pitchFamily="34" charset="0"/>
              <a:buChar char="•"/>
            </a:pPr>
            <a:r>
              <a:rPr lang="fr-FR" sz="1400" dirty="0"/>
              <a:t>Sélection reflète les biais de recherche et les stéréotypes</a:t>
            </a:r>
          </a:p>
          <a:p>
            <a:pPr marL="285750" indent="-285750">
              <a:buFont typeface="Arial" panose="020B0604020202020204" pitchFamily="34" charset="0"/>
              <a:buChar char="•"/>
            </a:pPr>
            <a:r>
              <a:rPr lang="fr-FR" sz="1400" dirty="0"/>
              <a:t>Sélection non basée sur des critères sélectionnés et représentatifs d'un échantillon </a:t>
            </a:r>
          </a:p>
          <a:p>
            <a:r>
              <a:rPr lang="fr-FR" sz="1400" dirty="0"/>
              <a:t>       d'une population donnée</a:t>
            </a:r>
          </a:p>
          <a:p>
            <a:pPr marL="285750" indent="-285750">
              <a:buFont typeface="Arial" panose="020B0604020202020204" pitchFamily="34" charset="0"/>
              <a:buChar char="•"/>
            </a:pPr>
            <a:r>
              <a:rPr lang="fr-FR" sz="1400" dirty="0"/>
              <a:t>Absence de modèles sous-jacents et de variables définies </a:t>
            </a:r>
          </a:p>
          <a:p>
            <a:pPr marL="285750" indent="-285750">
              <a:buFont typeface="Arial" panose="020B0604020202020204" pitchFamily="34" charset="0"/>
              <a:buChar char="•"/>
            </a:pPr>
            <a:r>
              <a:rPr lang="fr-FR" sz="1400" dirty="0"/>
              <a:t>Propositions statistiques sur la base de </a:t>
            </a:r>
            <a:r>
              <a:rPr lang="fr-FR" sz="1400" dirty="0" err="1"/>
              <a:t>resemblance</a:t>
            </a:r>
            <a:r>
              <a:rPr lang="fr-FR" sz="1400" dirty="0"/>
              <a:t>, association et proximité </a:t>
            </a:r>
          </a:p>
          <a:p>
            <a:pPr marL="285750" indent="-285750">
              <a:buFont typeface="Arial" panose="020B0604020202020204" pitchFamily="34" charset="0"/>
              <a:buChar char="•"/>
            </a:pPr>
            <a:r>
              <a:rPr lang="fr-FR" sz="1400" dirty="0"/>
              <a:t>Absence de critères de fausseté ou de vérité</a:t>
            </a:r>
          </a:p>
          <a:p>
            <a:endParaRPr lang="fr-FR" sz="1400" dirty="0"/>
          </a:p>
          <a:p>
            <a:r>
              <a:rPr lang="fr-FR" sz="1400" dirty="0"/>
              <a:t>==&gt;</a:t>
            </a:r>
            <a:r>
              <a:rPr lang="fr-FR" sz="1400" dirty="0">
                <a:latin typeface="Times New Roman" panose="02020603050405020304" pitchFamily="18" charset="0"/>
                <a:cs typeface="Times New Roman" panose="02020603050405020304" pitchFamily="18" charset="0"/>
              </a:rPr>
              <a:t> </a:t>
            </a:r>
            <a:r>
              <a:rPr lang="fr-FR" sz="1400" dirty="0"/>
              <a:t>Nécessité de connaître la qualité des données à l'entrée (comment elles sont sélectionnées) </a:t>
            </a:r>
          </a:p>
          <a:p>
            <a:r>
              <a:rPr lang="fr-FR" sz="1400" dirty="0"/>
              <a:t>        et les processus de prédiction à la sortie (comment elles sont traitées)</a:t>
            </a:r>
          </a:p>
          <a:p>
            <a:r>
              <a:rPr lang="fr-FR" sz="1400" dirty="0"/>
              <a:t>==&gt; Nécessité de présenter les informations techniques sous une forme compréhensible </a:t>
            </a:r>
          </a:p>
          <a:p>
            <a:r>
              <a:rPr lang="fr-FR" sz="1400" dirty="0"/>
              <a:t>        pour des catégories spécifiques d'utilisateurs (XAI, évaluation, audits, recours).</a:t>
            </a:r>
          </a:p>
          <a:p>
            <a:r>
              <a:rPr lang="fr-FR" sz="1400" dirty="0"/>
              <a:t>==&gt; Nécessité d’exiger l’explicabilité et la gouvernance des données (tiers de confiance…)</a:t>
            </a:r>
            <a:endParaRPr lang="fr-FR" sz="1400" dirty="0">
              <a:latin typeface="Times New Roman" panose="02020603050405020304" pitchFamily="18" charset="0"/>
              <a:cs typeface="Times New Roman" panose="02020603050405020304" pitchFamily="18" charset="0"/>
            </a:endParaRPr>
          </a:p>
          <a:p>
            <a:endParaRPr lang="en-US" sz="1400" dirty="0"/>
          </a:p>
          <a:p>
            <a:endParaRPr lang="en-US" dirty="0"/>
          </a:p>
        </p:txBody>
      </p:sp>
    </p:spTree>
    <p:extLst>
      <p:ext uri="{BB962C8B-B14F-4D97-AF65-F5344CB8AC3E}">
        <p14:creationId xmlns:p14="http://schemas.microsoft.com/office/powerpoint/2010/main" val="3690599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B95E08C-30D6-BB11-3369-892C121EAED4}"/>
              </a:ext>
            </a:extLst>
          </p:cNvPr>
          <p:cNvSpPr>
            <a:spLocks noGrp="1"/>
          </p:cNvSpPr>
          <p:nvPr>
            <p:ph type="ftr" sz="quarter" idx="11"/>
          </p:nvPr>
        </p:nvSpPr>
        <p:spPr/>
        <p:txBody>
          <a:bodyPr/>
          <a:lstStyle/>
          <a:p>
            <a:r>
              <a:rPr lang="fr-FR"/>
              <a:t>Rencontres 2024   Divina Frau-Meigs</a:t>
            </a:r>
          </a:p>
        </p:txBody>
      </p:sp>
      <p:sp>
        <p:nvSpPr>
          <p:cNvPr id="11" name="ZoneTexte 10">
            <a:extLst>
              <a:ext uri="{FF2B5EF4-FFF2-40B4-BE49-F238E27FC236}">
                <a16:creationId xmlns:a16="http://schemas.microsoft.com/office/drawing/2014/main" id="{AFB958EA-69E0-E192-68F5-8A72A7DB2383}"/>
              </a:ext>
            </a:extLst>
          </p:cNvPr>
          <p:cNvSpPr txBox="1"/>
          <p:nvPr/>
        </p:nvSpPr>
        <p:spPr>
          <a:xfrm>
            <a:off x="1128889" y="1841483"/>
            <a:ext cx="2697887" cy="861774"/>
          </a:xfrm>
          <a:prstGeom prst="rect">
            <a:avLst/>
          </a:prstGeom>
          <a:noFill/>
        </p:spPr>
        <p:txBody>
          <a:bodyPr wrap="square" rtlCol="0">
            <a:spAutoFit/>
          </a:bodyPr>
          <a:lstStyle/>
          <a:p>
            <a:endParaRPr lang="en-GB" sz="1600" b="1" i="1" kern="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600" i="1" kern="0" dirty="0">
                <a:latin typeface="Times New Roman" panose="02020603050405020304" pitchFamily="18" charset="0"/>
                <a:ea typeface="Calibri" panose="020F0502020204030204" pitchFamily="34" charset="0"/>
                <a:cs typeface="Times New Roman" panose="02020603050405020304" pitchFamily="18" charset="0"/>
              </a:rPr>
              <a:t>DATA &amp; </a:t>
            </a:r>
            <a:r>
              <a:rPr lang="en-GB" sz="1600" b="1" i="1" kern="0" dirty="0">
                <a:latin typeface="Times New Roman" panose="02020603050405020304" pitchFamily="18" charset="0"/>
                <a:ea typeface="Calibri" panose="020F0502020204030204" pitchFamily="34" charset="0"/>
                <a:cs typeface="Times New Roman" panose="02020603050405020304" pitchFamily="18" charset="0"/>
              </a:rPr>
              <a:t>SOURCES</a:t>
            </a:r>
            <a:endParaRPr lang="en-GB" sz="1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2" name="ZoneTexte 1">
            <a:extLst>
              <a:ext uri="{FF2B5EF4-FFF2-40B4-BE49-F238E27FC236}">
                <a16:creationId xmlns:a16="http://schemas.microsoft.com/office/drawing/2014/main" id="{FCA50FFE-19CF-2049-10CB-63DB36758545}"/>
              </a:ext>
            </a:extLst>
          </p:cNvPr>
          <p:cNvSpPr txBox="1"/>
          <p:nvPr/>
        </p:nvSpPr>
        <p:spPr>
          <a:xfrm>
            <a:off x="314877" y="1160294"/>
            <a:ext cx="4814138"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fr-FR"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Intégrité de l’information : 2 points </a:t>
            </a:r>
            <a:r>
              <a:rPr lang="en-GB"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de vigilance</a:t>
            </a:r>
          </a:p>
          <a:p>
            <a:endParaRPr lang="en-US"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5DC9C5DE-38CC-8E22-A27C-4BAD4C3979EB}"/>
              </a:ext>
            </a:extLst>
          </p:cNvPr>
          <p:cNvSpPr txBox="1"/>
          <p:nvPr/>
        </p:nvSpPr>
        <p:spPr>
          <a:xfrm>
            <a:off x="5698410" y="1483037"/>
            <a:ext cx="6493590"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Les sources  </a:t>
            </a:r>
            <a:r>
              <a:rPr lang="en-US" i="1" dirty="0" err="1">
                <a:latin typeface="Times New Roman" panose="02020603050405020304" pitchFamily="18" charset="0"/>
                <a:cs typeface="Times New Roman" panose="02020603050405020304" pitchFamily="18" charset="0"/>
              </a:rPr>
              <a:t>sont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hybrides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ou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artificielles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mais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ont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l’air</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valides</a:t>
            </a:r>
            <a:endParaRPr lang="en-US" i="1"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D8EC4EF5-D56E-4B49-2B1D-B1D2ED2AB80A}"/>
              </a:ext>
            </a:extLst>
          </p:cNvPr>
          <p:cNvPicPr>
            <a:picLocks noChangeAspect="1"/>
          </p:cNvPicPr>
          <p:nvPr/>
        </p:nvPicPr>
        <p:blipFill>
          <a:blip r:embed="rId2"/>
          <a:stretch>
            <a:fillRect/>
          </a:stretch>
        </p:blipFill>
        <p:spPr>
          <a:xfrm>
            <a:off x="652547" y="2780928"/>
            <a:ext cx="2844800" cy="2425700"/>
          </a:xfrm>
          <a:prstGeom prst="rect">
            <a:avLst/>
          </a:prstGeom>
        </p:spPr>
      </p:pic>
      <p:sp>
        <p:nvSpPr>
          <p:cNvPr id="8" name="ZoneTexte 7">
            <a:extLst>
              <a:ext uri="{FF2B5EF4-FFF2-40B4-BE49-F238E27FC236}">
                <a16:creationId xmlns:a16="http://schemas.microsoft.com/office/drawing/2014/main" id="{C6E821F0-D3F7-4DBA-DE47-397B81CFEC42}"/>
              </a:ext>
            </a:extLst>
          </p:cNvPr>
          <p:cNvSpPr txBox="1"/>
          <p:nvPr/>
        </p:nvSpPr>
        <p:spPr>
          <a:xfrm>
            <a:off x="1128889" y="5486400"/>
            <a:ext cx="2015295" cy="261610"/>
          </a:xfrm>
          <a:prstGeom prst="rect">
            <a:avLst/>
          </a:prstGeom>
          <a:noFill/>
        </p:spPr>
        <p:txBody>
          <a:bodyPr wrap="none" rtlCol="0">
            <a:spAutoFit/>
          </a:bodyPr>
          <a:lstStyle/>
          <a:p>
            <a:r>
              <a:rPr lang="en-US" sz="1100" dirty="0"/>
              <a:t>Source: </a:t>
            </a:r>
            <a:r>
              <a:rPr lang="fr-FR" sz="1100" dirty="0">
                <a:hlinkClick r:id="rId3"/>
              </a:rPr>
              <a:t>https://doi.org/10.3389</a:t>
            </a:r>
            <a:endParaRPr lang="en-US" sz="1100" dirty="0"/>
          </a:p>
        </p:txBody>
      </p:sp>
      <p:sp>
        <p:nvSpPr>
          <p:cNvPr id="6" name="ZoneTexte 5">
            <a:extLst>
              <a:ext uri="{FF2B5EF4-FFF2-40B4-BE49-F238E27FC236}">
                <a16:creationId xmlns:a16="http://schemas.microsoft.com/office/drawing/2014/main" id="{ABCEBA2C-12DF-D844-B0BC-B15EEC817950}"/>
              </a:ext>
            </a:extLst>
          </p:cNvPr>
          <p:cNvSpPr txBox="1"/>
          <p:nvPr/>
        </p:nvSpPr>
        <p:spPr>
          <a:xfrm>
            <a:off x="3935760" y="2204864"/>
            <a:ext cx="11438259" cy="2954655"/>
          </a:xfrm>
          <a:prstGeom prst="rect">
            <a:avLst/>
          </a:prstGeom>
          <a:noFill/>
        </p:spPr>
        <p:txBody>
          <a:bodyPr wrap="none" rtlCol="0">
            <a:spAutoFit/>
          </a:bodyPr>
          <a:lstStyle/>
          <a:p>
            <a:r>
              <a:rPr lang="fr-FR" sz="1400" b="1" dirty="0"/>
              <a:t>INTÉGRITÉ DES SOURCES </a:t>
            </a:r>
          </a:p>
          <a:p>
            <a:pPr marL="285750" indent="-285750">
              <a:buFont typeface="Arial" panose="020B0604020202020204" pitchFamily="34" charset="0"/>
              <a:buChar char="•"/>
            </a:pPr>
            <a:r>
              <a:rPr lang="fr-FR" sz="1400" dirty="0"/>
              <a:t>Références par </a:t>
            </a:r>
            <a:r>
              <a:rPr lang="fr-FR" sz="1400" dirty="0" err="1"/>
              <a:t>auto-complétion</a:t>
            </a:r>
            <a:r>
              <a:rPr lang="fr-FR" sz="1400" dirty="0"/>
              <a:t> </a:t>
            </a:r>
          </a:p>
          <a:p>
            <a:pPr marL="285750" indent="-285750">
              <a:buFont typeface="Arial" panose="020B0604020202020204" pitchFamily="34" charset="0"/>
              <a:buChar char="•"/>
            </a:pPr>
            <a:r>
              <a:rPr lang="fr-FR" sz="1400" dirty="0"/>
              <a:t>Bibliographies erronées, tronquées, "hallucinées".</a:t>
            </a:r>
          </a:p>
          <a:p>
            <a:pPr marL="285750" indent="-285750">
              <a:buFont typeface="Arial" panose="020B0604020202020204" pitchFamily="34" charset="0"/>
              <a:buChar char="•"/>
            </a:pPr>
            <a:r>
              <a:rPr lang="fr-FR" sz="1400" dirty="0"/>
              <a:t>Réponses proposées précisent peu ou mal  les sources primaires et secondaires</a:t>
            </a:r>
          </a:p>
          <a:p>
            <a:pPr marL="285750" indent="-285750">
              <a:buFont typeface="Arial" panose="020B0604020202020204" pitchFamily="34" charset="0"/>
              <a:buChar char="•"/>
            </a:pPr>
            <a:r>
              <a:rPr lang="fr-FR" sz="1400" dirty="0"/>
              <a:t>Réponses ne respectent pas les droits d'auteur ou la propriété intellectuelle.</a:t>
            </a:r>
          </a:p>
          <a:p>
            <a:pPr marL="285750" indent="-285750">
              <a:buFont typeface="Arial" panose="020B0604020202020204" pitchFamily="34" charset="0"/>
              <a:buChar char="•"/>
            </a:pPr>
            <a:r>
              <a:rPr lang="fr-FR" sz="1400" dirty="0"/>
              <a:t>Absence de marqueurs pour les sources tertiaires, synthétiques, générées par l'IA à partir de </a:t>
            </a:r>
            <a:r>
              <a:rPr lang="fr-FR" sz="1400" dirty="0" err="1"/>
              <a:t>zero</a:t>
            </a:r>
            <a:endParaRPr lang="fr-FR" sz="1400" dirty="0"/>
          </a:p>
          <a:p>
            <a:pPr marL="285750" indent="-285750">
              <a:buFont typeface="Arial" panose="020B0604020202020204" pitchFamily="34" charset="0"/>
              <a:buChar char="•"/>
            </a:pPr>
            <a:r>
              <a:rPr lang="fr-FR" sz="1400" dirty="0"/>
              <a:t>Absence de  principe de transparence ou de responsabilité</a:t>
            </a:r>
          </a:p>
          <a:p>
            <a:pPr marL="285750" indent="-285750">
              <a:buFont typeface="Arial" panose="020B0604020202020204" pitchFamily="34" charset="0"/>
              <a:buChar char="•"/>
            </a:pPr>
            <a:r>
              <a:rPr lang="fr-FR" sz="1400" dirty="0"/>
              <a:t>Absence de principes tels que l'équité, la diversité et la protection de la vie privée </a:t>
            </a:r>
          </a:p>
          <a:p>
            <a:pPr marL="285750" indent="-285750">
              <a:buFont typeface="Arial" panose="020B0604020202020204" pitchFamily="34" charset="0"/>
              <a:buChar char="•"/>
            </a:pPr>
            <a:endParaRPr lang="fr-FR" sz="1400" dirty="0"/>
          </a:p>
          <a:p>
            <a:r>
              <a:rPr lang="fr-FR" sz="1400" dirty="0"/>
              <a:t>==&gt; Nécessité d'inventer un système pour les </a:t>
            </a:r>
            <a:r>
              <a:rPr lang="fr-FR" sz="1400" b="1" dirty="0"/>
              <a:t>sources tertiaires</a:t>
            </a:r>
            <a:r>
              <a:rPr lang="fr-FR" sz="1400" dirty="0"/>
              <a:t>, pour que tous puissent citer et révéler les messages et les traces, utilisation éthique de l'IA</a:t>
            </a:r>
          </a:p>
          <a:p>
            <a:r>
              <a:rPr lang="fr-FR" sz="1400" dirty="0"/>
              <a:t>==&gt; Nécessité d'éviter l'</a:t>
            </a:r>
            <a:r>
              <a:rPr lang="fr-FR" sz="1400" dirty="0" err="1"/>
              <a:t>auto-empoisonnement</a:t>
            </a:r>
            <a:r>
              <a:rPr lang="fr-FR" sz="1400" dirty="0"/>
              <a:t> de l'IA par l'IA afin de garantir un cycle de vie sain de l'information, à l'abri de tout contenu toxique</a:t>
            </a:r>
          </a:p>
          <a:p>
            <a:endParaRPr lang="fr-FR" sz="1400" dirty="0"/>
          </a:p>
          <a:p>
            <a:endParaRPr lang="en-US" dirty="0"/>
          </a:p>
        </p:txBody>
      </p:sp>
    </p:spTree>
    <p:extLst>
      <p:ext uri="{BB962C8B-B14F-4D97-AF65-F5344CB8AC3E}">
        <p14:creationId xmlns:p14="http://schemas.microsoft.com/office/powerpoint/2010/main" val="3219467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itre 8">
            <a:extLst>
              <a:ext uri="{FF2B5EF4-FFF2-40B4-BE49-F238E27FC236}">
                <a16:creationId xmlns:a16="http://schemas.microsoft.com/office/drawing/2014/main" id="{F044F43D-A4DD-7B9A-AC69-8995BCCA36C3}"/>
              </a:ext>
            </a:extLst>
          </p:cNvPr>
          <p:cNvSpPr>
            <a:spLocks noGrp="1"/>
          </p:cNvSpPr>
          <p:nvPr>
            <p:ph type="title"/>
          </p:nvPr>
        </p:nvSpPr>
        <p:spPr>
          <a:xfrm>
            <a:off x="5894962" y="479493"/>
            <a:ext cx="5458838" cy="1325563"/>
          </a:xfrm>
        </p:spPr>
        <p:txBody>
          <a:bodyPr>
            <a:normAutofit fontScale="90000"/>
          </a:bodyPr>
          <a:lstStyle/>
          <a:p>
            <a:r>
              <a:rPr lang="en-US" dirty="0" err="1"/>
              <a:t>Vers</a:t>
            </a:r>
            <a:r>
              <a:rPr lang="en-US" dirty="0"/>
              <a:t> un </a:t>
            </a:r>
            <a:r>
              <a:rPr lang="en-US" dirty="0" err="1"/>
              <a:t>glossaire</a:t>
            </a:r>
            <a:r>
              <a:rPr lang="en-US" dirty="0"/>
              <a:t> critique</a:t>
            </a: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 1">
            <a:extLst>
              <a:ext uri="{FF2B5EF4-FFF2-40B4-BE49-F238E27FC236}">
                <a16:creationId xmlns:a16="http://schemas.microsoft.com/office/drawing/2014/main" id="{985474CB-CD6E-69EA-9799-311FED4FB8BA}"/>
              </a:ext>
            </a:extLst>
          </p:cNvPr>
          <p:cNvPicPr>
            <a:picLocks noChangeAspect="1"/>
          </p:cNvPicPr>
          <p:nvPr/>
        </p:nvPicPr>
        <p:blipFill>
          <a:blip r:embed="rId2"/>
          <a:stretch>
            <a:fillRect/>
          </a:stretch>
        </p:blipFill>
        <p:spPr>
          <a:xfrm>
            <a:off x="80182" y="219033"/>
            <a:ext cx="2512497" cy="11431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Espace réservé du pied de page 3">
            <a:extLst>
              <a:ext uri="{FF2B5EF4-FFF2-40B4-BE49-F238E27FC236}">
                <a16:creationId xmlns:a16="http://schemas.microsoft.com/office/drawing/2014/main" id="{B63F2EF0-D365-E6AC-AB05-992AFA1FFDD4}"/>
              </a:ext>
            </a:extLst>
          </p:cNvPr>
          <p:cNvSpPr>
            <a:spLocks noGrp="1"/>
          </p:cNvSpPr>
          <p:nvPr>
            <p:ph type="ftr" sz="quarter" idx="11"/>
          </p:nvPr>
        </p:nvSpPr>
        <p:spPr/>
        <p:txBody>
          <a:bodyPr/>
          <a:lstStyle/>
          <a:p>
            <a:r>
              <a:rPr lang="fr-FR"/>
              <a:t>Rencontres 2024   Divina Frau-Meigs</a:t>
            </a:r>
          </a:p>
        </p:txBody>
      </p:sp>
      <p:sp>
        <p:nvSpPr>
          <p:cNvPr id="8" name="ZoneTexte 7">
            <a:extLst>
              <a:ext uri="{FF2B5EF4-FFF2-40B4-BE49-F238E27FC236}">
                <a16:creationId xmlns:a16="http://schemas.microsoft.com/office/drawing/2014/main" id="{32007B96-A29E-B2E3-3F9C-F9DECB403602}"/>
              </a:ext>
            </a:extLst>
          </p:cNvPr>
          <p:cNvSpPr txBox="1"/>
          <p:nvPr/>
        </p:nvSpPr>
        <p:spPr>
          <a:xfrm>
            <a:off x="668980" y="3022838"/>
            <a:ext cx="5591082" cy="2308324"/>
          </a:xfrm>
          <a:prstGeom prst="rect">
            <a:avLst/>
          </a:prstGeom>
          <a:noFill/>
        </p:spPr>
        <p:txBody>
          <a:bodyPr wrap="none" rtlCol="0">
            <a:spAutoFit/>
          </a:bodyPr>
          <a:lstStyle/>
          <a:p>
            <a:r>
              <a:rPr lang="fr-FR" dirty="0"/>
              <a:t>Intelligence Artificielle =  Information Artificielle</a:t>
            </a:r>
          </a:p>
          <a:p>
            <a:r>
              <a:rPr lang="fr-FR" dirty="0"/>
              <a:t>Systèmes LLM = Systèmes de propositions statistiques</a:t>
            </a:r>
          </a:p>
          <a:p>
            <a:r>
              <a:rPr lang="fr-FR" dirty="0"/>
              <a:t>Prompt = consigne</a:t>
            </a:r>
          </a:p>
          <a:p>
            <a:r>
              <a:rPr lang="fr-FR" dirty="0"/>
              <a:t>Conversation = manipulation mécanique de symboles</a:t>
            </a:r>
          </a:p>
          <a:p>
            <a:r>
              <a:rPr lang="fr-FR" dirty="0"/>
              <a:t>Agent = instrument de récupération de données</a:t>
            </a:r>
          </a:p>
          <a:p>
            <a:r>
              <a:rPr lang="fr-FR" dirty="0"/>
              <a:t>Hallucination = erreur</a:t>
            </a:r>
          </a:p>
          <a:p>
            <a:r>
              <a:rPr lang="fr-FR" dirty="0"/>
              <a:t>Boite noire = manque d’explicabilité en entrée et en sortie</a:t>
            </a:r>
          </a:p>
          <a:p>
            <a:endParaRPr lang="en-US" dirty="0"/>
          </a:p>
        </p:txBody>
      </p:sp>
      <p:sp>
        <p:nvSpPr>
          <p:cNvPr id="10" name="ZoneTexte 9">
            <a:extLst>
              <a:ext uri="{FF2B5EF4-FFF2-40B4-BE49-F238E27FC236}">
                <a16:creationId xmlns:a16="http://schemas.microsoft.com/office/drawing/2014/main" id="{40BB37E5-8001-4337-D2A1-D99E4D70F55F}"/>
              </a:ext>
            </a:extLst>
          </p:cNvPr>
          <p:cNvSpPr txBox="1"/>
          <p:nvPr/>
        </p:nvSpPr>
        <p:spPr>
          <a:xfrm>
            <a:off x="7824192" y="2821320"/>
            <a:ext cx="3923831" cy="2585323"/>
          </a:xfrm>
          <a:prstGeom prst="rect">
            <a:avLst/>
          </a:prstGeom>
          <a:noFill/>
        </p:spPr>
        <p:txBody>
          <a:bodyPr wrap="none" rtlCol="0">
            <a:spAutoFit/>
          </a:bodyPr>
          <a:lstStyle/>
          <a:p>
            <a:r>
              <a:rPr lang="fr-FR" dirty="0"/>
              <a:t>Rappel de principes clé:</a:t>
            </a:r>
          </a:p>
          <a:p>
            <a:pPr marL="285750" indent="-285750">
              <a:buFont typeface="Wingdings" pitchFamily="2" charset="2"/>
              <a:buChar char="Ø"/>
            </a:pPr>
            <a:r>
              <a:rPr lang="fr-FR" dirty="0"/>
              <a:t>Ce sont des statistiques</a:t>
            </a:r>
          </a:p>
          <a:p>
            <a:pPr marL="285750" indent="-285750">
              <a:buFont typeface="Wingdings" pitchFamily="2" charset="2"/>
              <a:buChar char="Ø"/>
            </a:pPr>
            <a:r>
              <a:rPr lang="fr-FR" dirty="0"/>
              <a:t>Il n’y a pas de </a:t>
            </a:r>
            <a:r>
              <a:rPr lang="fr-FR" dirty="0" err="1"/>
              <a:t>sentience</a:t>
            </a:r>
            <a:r>
              <a:rPr lang="fr-FR" dirty="0"/>
              <a:t>/émotion</a:t>
            </a:r>
          </a:p>
          <a:p>
            <a:pPr marL="285750" indent="-285750">
              <a:buFont typeface="Wingdings" pitchFamily="2" charset="2"/>
              <a:buChar char="Ø"/>
            </a:pPr>
            <a:r>
              <a:rPr lang="fr-FR" dirty="0"/>
              <a:t>Rendre visible l’invisible</a:t>
            </a:r>
          </a:p>
          <a:p>
            <a:pPr marL="285750" indent="-285750">
              <a:buFont typeface="Wingdings" pitchFamily="2" charset="2"/>
              <a:buChar char="Ø"/>
            </a:pPr>
            <a:r>
              <a:rPr lang="fr-FR" dirty="0"/>
              <a:t>Pas d’agentivité</a:t>
            </a:r>
          </a:p>
          <a:p>
            <a:pPr marL="285750" indent="-285750">
              <a:buFont typeface="Wingdings" pitchFamily="2" charset="2"/>
              <a:buChar char="Ø"/>
            </a:pPr>
            <a:r>
              <a:rPr lang="fr-FR" dirty="0"/>
              <a:t>Manque de transparence</a:t>
            </a:r>
          </a:p>
          <a:p>
            <a:pPr marL="285750" indent="-285750">
              <a:buFont typeface="Wingdings" pitchFamily="2" charset="2"/>
              <a:buChar char="Ø"/>
            </a:pPr>
            <a:r>
              <a:rPr lang="fr-FR" dirty="0"/>
              <a:t>Datation des données (pas actuelles)</a:t>
            </a:r>
          </a:p>
          <a:p>
            <a:pPr marL="285750" indent="-285750">
              <a:buFont typeface="Wingdings" pitchFamily="2" charset="2"/>
              <a:buChar char="Ø"/>
            </a:pPr>
            <a:r>
              <a:rPr lang="fr-FR" dirty="0"/>
              <a:t>Pas de prise de décision </a:t>
            </a:r>
          </a:p>
          <a:p>
            <a:endParaRPr lang="en-US" dirty="0"/>
          </a:p>
        </p:txBody>
      </p:sp>
      <p:sp>
        <p:nvSpPr>
          <p:cNvPr id="11" name="ZoneTexte 10">
            <a:extLst>
              <a:ext uri="{FF2B5EF4-FFF2-40B4-BE49-F238E27FC236}">
                <a16:creationId xmlns:a16="http://schemas.microsoft.com/office/drawing/2014/main" id="{712AC512-32BE-FD08-610C-0E04498F93C0}"/>
              </a:ext>
            </a:extLst>
          </p:cNvPr>
          <p:cNvSpPr txBox="1"/>
          <p:nvPr/>
        </p:nvSpPr>
        <p:spPr>
          <a:xfrm>
            <a:off x="1127448" y="1742695"/>
            <a:ext cx="9865096" cy="923330"/>
          </a:xfrm>
          <a:prstGeom prst="rect">
            <a:avLst/>
          </a:prstGeom>
          <a:noFill/>
        </p:spPr>
        <p:txBody>
          <a:bodyPr wrap="square" rtlCol="0">
            <a:spAutoFit/>
          </a:bodyPr>
          <a:lstStyle/>
          <a:p>
            <a:r>
              <a:rPr lang="fr-FR" dirty="0"/>
              <a:t>Evitez l’anthropomorphise à tout prix: c’est donner pièce au marketing et inciter à un transfert de confiance pour permettre la pénétration dans les foyers et l’intimité. </a:t>
            </a:r>
          </a:p>
          <a:p>
            <a:r>
              <a:rPr lang="fr-FR" dirty="0"/>
              <a:t>==&gt; De l’ordre du risque inacceptable!  (IA </a:t>
            </a:r>
            <a:r>
              <a:rPr lang="fr-FR" dirty="0" err="1"/>
              <a:t>Act</a:t>
            </a:r>
            <a:r>
              <a:rPr lang="fr-FR" dirty="0"/>
              <a:t>)</a:t>
            </a:r>
          </a:p>
        </p:txBody>
      </p:sp>
    </p:spTree>
    <p:extLst>
      <p:ext uri="{BB962C8B-B14F-4D97-AF65-F5344CB8AC3E}">
        <p14:creationId xmlns:p14="http://schemas.microsoft.com/office/powerpoint/2010/main" val="4054008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Espace réservé du pied de page 3">
            <a:extLst>
              <a:ext uri="{FF2B5EF4-FFF2-40B4-BE49-F238E27FC236}">
                <a16:creationId xmlns:a16="http://schemas.microsoft.com/office/drawing/2014/main" id="{B63F2EF0-D365-E6AC-AB05-992AFA1FFDD4}"/>
              </a:ext>
            </a:extLst>
          </p:cNvPr>
          <p:cNvSpPr>
            <a:spLocks noGrp="1"/>
          </p:cNvSpPr>
          <p:nvPr>
            <p:ph type="ftr" sz="quarter" idx="11"/>
          </p:nvPr>
        </p:nvSpPr>
        <p:spPr/>
        <p:txBody>
          <a:bodyPr/>
          <a:lstStyle/>
          <a:p>
            <a:r>
              <a:rPr lang="fr-FR"/>
              <a:t>Rencontres 2024   Divina Frau-Meigs</a:t>
            </a:r>
          </a:p>
        </p:txBody>
      </p:sp>
      <p:pic>
        <p:nvPicPr>
          <p:cNvPr id="2050" name="Picture 2">
            <a:hlinkClick r:id="rId2"/>
            <a:extLst>
              <a:ext uri="{FF2B5EF4-FFF2-40B4-BE49-F238E27FC236}">
                <a16:creationId xmlns:a16="http://schemas.microsoft.com/office/drawing/2014/main" id="{F108643B-A8AF-E36E-42CC-41375159F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268" y="1496061"/>
            <a:ext cx="2927648" cy="383873"/>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AlgoWatch">
            <a:hlinkClick r:id="rId4"/>
            <a:extLst>
              <a:ext uri="{FF2B5EF4-FFF2-40B4-BE49-F238E27FC236}">
                <a16:creationId xmlns:a16="http://schemas.microsoft.com/office/drawing/2014/main" id="{AEA65469-E61D-05E7-8C98-60B2538AB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275" y="3046468"/>
            <a:ext cx="3204715" cy="76976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0187370-FBCE-07AE-09D6-580264A13D5E}"/>
              </a:ext>
            </a:extLst>
          </p:cNvPr>
          <p:cNvSpPr txBox="1"/>
          <p:nvPr/>
        </p:nvSpPr>
        <p:spPr>
          <a:xfrm>
            <a:off x="5691808" y="1496061"/>
            <a:ext cx="2227469" cy="369332"/>
          </a:xfrm>
          <a:prstGeom prst="rect">
            <a:avLst/>
          </a:prstGeom>
          <a:noFill/>
        </p:spPr>
        <p:txBody>
          <a:bodyPr wrap="none" rtlCol="0">
            <a:spAutoFit/>
          </a:bodyPr>
          <a:lstStyle/>
          <a:p>
            <a:r>
              <a:rPr lang="fr-FR" dirty="0"/>
              <a:t>Définir l’algo-littératie</a:t>
            </a:r>
          </a:p>
        </p:txBody>
      </p:sp>
      <p:sp>
        <p:nvSpPr>
          <p:cNvPr id="12" name="ZoneTexte 11">
            <a:extLst>
              <a:ext uri="{FF2B5EF4-FFF2-40B4-BE49-F238E27FC236}">
                <a16:creationId xmlns:a16="http://schemas.microsoft.com/office/drawing/2014/main" id="{75A6D283-2107-4CC3-CB72-C8A798B1E42D}"/>
              </a:ext>
            </a:extLst>
          </p:cNvPr>
          <p:cNvSpPr txBox="1"/>
          <p:nvPr/>
        </p:nvSpPr>
        <p:spPr>
          <a:xfrm>
            <a:off x="6832843" y="3240746"/>
            <a:ext cx="2638286" cy="369332"/>
          </a:xfrm>
          <a:prstGeom prst="rect">
            <a:avLst/>
          </a:prstGeom>
          <a:noFill/>
        </p:spPr>
        <p:txBody>
          <a:bodyPr wrap="none" rtlCol="0">
            <a:spAutoFit/>
          </a:bodyPr>
          <a:lstStyle/>
          <a:p>
            <a:r>
              <a:rPr lang="fr-FR" dirty="0"/>
              <a:t>Disséminer l’algo-littératie</a:t>
            </a:r>
          </a:p>
        </p:txBody>
      </p:sp>
      <p:sp>
        <p:nvSpPr>
          <p:cNvPr id="13" name="ZoneTexte 12">
            <a:extLst>
              <a:ext uri="{FF2B5EF4-FFF2-40B4-BE49-F238E27FC236}">
                <a16:creationId xmlns:a16="http://schemas.microsoft.com/office/drawing/2014/main" id="{8C6047F9-CCFB-A2BF-DA8A-6D75E444590B}"/>
              </a:ext>
            </a:extLst>
          </p:cNvPr>
          <p:cNvSpPr txBox="1"/>
          <p:nvPr/>
        </p:nvSpPr>
        <p:spPr>
          <a:xfrm>
            <a:off x="1817699" y="1984189"/>
            <a:ext cx="1664495" cy="369332"/>
          </a:xfrm>
          <a:prstGeom prst="rect">
            <a:avLst/>
          </a:prstGeom>
          <a:noFill/>
        </p:spPr>
        <p:txBody>
          <a:bodyPr wrap="none" rtlCol="0">
            <a:spAutoFit/>
          </a:bodyPr>
          <a:lstStyle/>
          <a:p>
            <a:r>
              <a:rPr lang="en-US" dirty="0" err="1"/>
              <a:t>Crossover.social</a:t>
            </a:r>
            <a:endParaRPr lang="en-US" dirty="0"/>
          </a:p>
        </p:txBody>
      </p:sp>
      <p:sp>
        <p:nvSpPr>
          <p:cNvPr id="15" name="ZoneTexte 14">
            <a:extLst>
              <a:ext uri="{FF2B5EF4-FFF2-40B4-BE49-F238E27FC236}">
                <a16:creationId xmlns:a16="http://schemas.microsoft.com/office/drawing/2014/main" id="{2A057982-9BB6-08E0-CDA0-169B939A7448}"/>
              </a:ext>
            </a:extLst>
          </p:cNvPr>
          <p:cNvSpPr txBox="1"/>
          <p:nvPr/>
        </p:nvSpPr>
        <p:spPr>
          <a:xfrm>
            <a:off x="3008488" y="3992167"/>
            <a:ext cx="1458669" cy="369332"/>
          </a:xfrm>
          <a:prstGeom prst="rect">
            <a:avLst/>
          </a:prstGeom>
          <a:noFill/>
        </p:spPr>
        <p:txBody>
          <a:bodyPr wrap="none" rtlCol="0">
            <a:spAutoFit/>
          </a:bodyPr>
          <a:lstStyle/>
          <a:p>
            <a:r>
              <a:rPr lang="en-US" dirty="0" err="1"/>
              <a:t>Algowatch.eu</a:t>
            </a:r>
            <a:endParaRPr lang="en-US" dirty="0"/>
          </a:p>
        </p:txBody>
      </p:sp>
      <p:sp>
        <p:nvSpPr>
          <p:cNvPr id="17" name="ZoneTexte 16">
            <a:extLst>
              <a:ext uri="{FF2B5EF4-FFF2-40B4-BE49-F238E27FC236}">
                <a16:creationId xmlns:a16="http://schemas.microsoft.com/office/drawing/2014/main" id="{E028EF61-19A0-80DA-34B6-E73E6EF8E8A9}"/>
              </a:ext>
            </a:extLst>
          </p:cNvPr>
          <p:cNvSpPr txBox="1"/>
          <p:nvPr/>
        </p:nvSpPr>
        <p:spPr>
          <a:xfrm>
            <a:off x="1639621" y="4581000"/>
            <a:ext cx="9645766" cy="646331"/>
          </a:xfrm>
          <a:prstGeom prst="rect">
            <a:avLst/>
          </a:prstGeom>
          <a:noFill/>
        </p:spPr>
        <p:txBody>
          <a:bodyPr wrap="square" rtlCol="0">
            <a:spAutoFit/>
          </a:bodyPr>
          <a:lstStyle/>
          <a:p>
            <a:r>
              <a:rPr lang="fr-FR" sz="1800" dirty="0"/>
              <a:t>Produire des ressources sur l’IA (quizz, jeux, </a:t>
            </a:r>
            <a:r>
              <a:rPr lang="fr-FR" dirty="0"/>
              <a:t>kits) </a:t>
            </a:r>
          </a:p>
          <a:p>
            <a:r>
              <a:rPr lang="fr-FR" sz="1800" dirty="0"/>
              <a:t>Organiser des événements comme une exposition-atelier téléchargeable, itinérante et connectée!</a:t>
            </a:r>
          </a:p>
        </p:txBody>
      </p:sp>
      <p:pic>
        <p:nvPicPr>
          <p:cNvPr id="21" name="Image 20">
            <a:extLst>
              <a:ext uri="{FF2B5EF4-FFF2-40B4-BE49-F238E27FC236}">
                <a16:creationId xmlns:a16="http://schemas.microsoft.com/office/drawing/2014/main" id="{FA4EC118-1772-AFA2-6CD8-0A301956CAC1}"/>
              </a:ext>
            </a:extLst>
          </p:cNvPr>
          <p:cNvPicPr>
            <a:picLocks noChangeAspect="1"/>
          </p:cNvPicPr>
          <p:nvPr/>
        </p:nvPicPr>
        <p:blipFill>
          <a:blip r:embed="rId6"/>
          <a:stretch>
            <a:fillRect/>
          </a:stretch>
        </p:blipFill>
        <p:spPr>
          <a:xfrm>
            <a:off x="7924800" y="5540525"/>
            <a:ext cx="2155044" cy="1109299"/>
          </a:xfrm>
          <a:prstGeom prst="rect">
            <a:avLst/>
          </a:prstGeom>
        </p:spPr>
      </p:pic>
      <p:pic>
        <p:nvPicPr>
          <p:cNvPr id="1026" name="Picture 2" descr="Logo de l'Union européenne">
            <a:hlinkClick r:id="rId7"/>
            <a:extLst>
              <a:ext uri="{FF2B5EF4-FFF2-40B4-BE49-F238E27FC236}">
                <a16:creationId xmlns:a16="http://schemas.microsoft.com/office/drawing/2014/main" id="{98F48AAD-8E04-3675-3997-FE0469F86C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2773" y="5440257"/>
            <a:ext cx="1605229" cy="1203922"/>
          </a:xfrm>
          <a:prstGeom prst="rect">
            <a:avLst/>
          </a:prstGeom>
          <a:noFill/>
          <a:extLst>
            <a:ext uri="{909E8E84-426E-40DD-AFC4-6F175D3DCCD1}">
              <a14:hiddenFill xmlns:a14="http://schemas.microsoft.com/office/drawing/2010/main">
                <a:solidFill>
                  <a:srgbClr val="FFFFFF"/>
                </a:solidFill>
              </a14:hiddenFill>
            </a:ext>
          </a:extLst>
        </p:spPr>
      </p:pic>
      <p:pic>
        <p:nvPicPr>
          <p:cNvPr id="22" name="Google Shape;160;p21">
            <a:extLst>
              <a:ext uri="{FF2B5EF4-FFF2-40B4-BE49-F238E27FC236}">
                <a16:creationId xmlns:a16="http://schemas.microsoft.com/office/drawing/2014/main" id="{D8B583D3-623A-5DA4-3794-77FA4BA1813E}"/>
              </a:ext>
            </a:extLst>
          </p:cNvPr>
          <p:cNvPicPr preferRelativeResize="0"/>
          <p:nvPr/>
        </p:nvPicPr>
        <p:blipFill rotWithShape="1">
          <a:blip r:embed="rId9">
            <a:alphaModFix/>
          </a:blip>
          <a:srcRect/>
          <a:stretch/>
        </p:blipFill>
        <p:spPr>
          <a:xfrm>
            <a:off x="623392" y="473676"/>
            <a:ext cx="2388615" cy="606896"/>
          </a:xfrm>
          <a:prstGeom prst="rect">
            <a:avLst/>
          </a:prstGeom>
          <a:noFill/>
          <a:ln>
            <a:noFill/>
          </a:ln>
        </p:spPr>
      </p:pic>
      <p:sp>
        <p:nvSpPr>
          <p:cNvPr id="24" name="Flèche à angle droit 23">
            <a:extLst>
              <a:ext uri="{FF2B5EF4-FFF2-40B4-BE49-F238E27FC236}">
                <a16:creationId xmlns:a16="http://schemas.microsoft.com/office/drawing/2014/main" id="{D92BC3C8-4AB5-2C6F-A4C5-25372911ED12}"/>
              </a:ext>
            </a:extLst>
          </p:cNvPr>
          <p:cNvSpPr/>
          <p:nvPr/>
        </p:nvSpPr>
        <p:spPr>
          <a:xfrm rot="5400000">
            <a:off x="1057275" y="2660278"/>
            <a:ext cx="850392" cy="731520"/>
          </a:xfrm>
          <a:prstGeom prst="bentUpArrow">
            <a:avLst>
              <a:gd name="adj1" fmla="val 14197"/>
              <a:gd name="adj2" fmla="val 25000"/>
              <a:gd name="adj3" fmla="val 2500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99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itre 8">
            <a:extLst>
              <a:ext uri="{FF2B5EF4-FFF2-40B4-BE49-F238E27FC236}">
                <a16:creationId xmlns:a16="http://schemas.microsoft.com/office/drawing/2014/main" id="{F044F43D-A4DD-7B9A-AC69-8995BCCA36C3}"/>
              </a:ext>
            </a:extLst>
          </p:cNvPr>
          <p:cNvSpPr>
            <a:spLocks noGrp="1"/>
          </p:cNvSpPr>
          <p:nvPr>
            <p:ph type="title"/>
          </p:nvPr>
        </p:nvSpPr>
        <p:spPr>
          <a:xfrm>
            <a:off x="5894962" y="479493"/>
            <a:ext cx="5458838" cy="1325563"/>
          </a:xfrm>
        </p:spPr>
        <p:txBody>
          <a:bodyPr>
            <a:normAutofit/>
          </a:bodyPr>
          <a:lstStyle/>
          <a:p>
            <a:r>
              <a:rPr lang="en-US" dirty="0"/>
              <a:t>conclusion</a:t>
            </a: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 1">
            <a:extLst>
              <a:ext uri="{FF2B5EF4-FFF2-40B4-BE49-F238E27FC236}">
                <a16:creationId xmlns:a16="http://schemas.microsoft.com/office/drawing/2014/main" id="{985474CB-CD6E-69EA-9799-311FED4FB8BA}"/>
              </a:ext>
            </a:extLst>
          </p:cNvPr>
          <p:cNvPicPr>
            <a:picLocks noChangeAspect="1"/>
          </p:cNvPicPr>
          <p:nvPr/>
        </p:nvPicPr>
        <p:blipFill>
          <a:blip r:embed="rId2"/>
          <a:stretch>
            <a:fillRect/>
          </a:stretch>
        </p:blipFill>
        <p:spPr>
          <a:xfrm>
            <a:off x="80182" y="219033"/>
            <a:ext cx="2512497" cy="114318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Espace réservé du contenu 6">
            <a:extLst>
              <a:ext uri="{FF2B5EF4-FFF2-40B4-BE49-F238E27FC236}">
                <a16:creationId xmlns:a16="http://schemas.microsoft.com/office/drawing/2014/main" id="{8CD8D1B9-3D9D-911E-A2FC-64098EEAFC23}"/>
              </a:ext>
            </a:extLst>
          </p:cNvPr>
          <p:cNvSpPr>
            <a:spLocks noGrp="1"/>
          </p:cNvSpPr>
          <p:nvPr>
            <p:ph idx="1"/>
          </p:nvPr>
        </p:nvSpPr>
        <p:spPr>
          <a:xfrm>
            <a:off x="3366581" y="2708920"/>
            <a:ext cx="5458838" cy="2155003"/>
          </a:xfrm>
        </p:spPr>
        <p:txBody>
          <a:bodyPr>
            <a:normAutofit/>
          </a:bodyPr>
          <a:lstStyle/>
          <a:p>
            <a:pPr marL="0" indent="0">
              <a:lnSpc>
                <a:spcPct val="90000"/>
              </a:lnSpc>
              <a:buNone/>
            </a:pPr>
            <a:r>
              <a:rPr lang="fr-FR" sz="2200" dirty="0"/>
              <a:t>En fin de compte, avec et au-delà de l’IA/GIA et des systèmes d'information complexes, l'objectif de l'humanité est de construire des sociétés de la connaissance viables et durables dotées d'une intelligence collective.</a:t>
            </a:r>
          </a:p>
        </p:txBody>
      </p:sp>
      <p:pic>
        <p:nvPicPr>
          <p:cNvPr id="3" name="Google Shape;160;p21">
            <a:extLst>
              <a:ext uri="{FF2B5EF4-FFF2-40B4-BE49-F238E27FC236}">
                <a16:creationId xmlns:a16="http://schemas.microsoft.com/office/drawing/2014/main" id="{FF2A9056-29B5-E493-7C05-4D131D7EB9C6}"/>
              </a:ext>
            </a:extLst>
          </p:cNvPr>
          <p:cNvPicPr preferRelativeResize="0"/>
          <p:nvPr/>
        </p:nvPicPr>
        <p:blipFill rotWithShape="1">
          <a:blip r:embed="rId3">
            <a:alphaModFix/>
          </a:blip>
          <a:srcRect/>
          <a:stretch/>
        </p:blipFill>
        <p:spPr>
          <a:xfrm>
            <a:off x="9044955" y="6052905"/>
            <a:ext cx="2388615" cy="606896"/>
          </a:xfrm>
          <a:prstGeom prst="rect">
            <a:avLst/>
          </a:prstGeom>
          <a:noFill/>
          <a:ln>
            <a:noFill/>
          </a:ln>
        </p:spPr>
      </p:pic>
      <p:sp>
        <p:nvSpPr>
          <p:cNvPr id="4" name="Espace réservé du pied de page 3">
            <a:extLst>
              <a:ext uri="{FF2B5EF4-FFF2-40B4-BE49-F238E27FC236}">
                <a16:creationId xmlns:a16="http://schemas.microsoft.com/office/drawing/2014/main" id="{B63F2EF0-D365-E6AC-AB05-992AFA1FFDD4}"/>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689302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re 8">
            <a:extLst>
              <a:ext uri="{FF2B5EF4-FFF2-40B4-BE49-F238E27FC236}">
                <a16:creationId xmlns:a16="http://schemas.microsoft.com/office/drawing/2014/main" id="{F044F43D-A4DD-7B9A-AC69-8995BCCA36C3}"/>
              </a:ext>
            </a:extLst>
          </p:cNvPr>
          <p:cNvSpPr>
            <a:spLocks noGrp="1"/>
          </p:cNvSpPr>
          <p:nvPr>
            <p:ph type="title"/>
          </p:nvPr>
        </p:nvSpPr>
        <p:spPr>
          <a:xfrm>
            <a:off x="645064" y="525982"/>
            <a:ext cx="4282983" cy="1200361"/>
          </a:xfrm>
        </p:spPr>
        <p:txBody>
          <a:bodyPr anchor="b">
            <a:normAutofit/>
          </a:bodyPr>
          <a:lstStyle/>
          <a:p>
            <a:r>
              <a:rPr lang="fr-FR" sz="3600" dirty="0"/>
              <a:t>Quelques références</a:t>
            </a:r>
            <a:endParaRPr lang="en-US" sz="1600" dirty="0"/>
          </a:p>
        </p:txBody>
      </p:sp>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0DFE659-AAA3-2E7A-9CD7-F1ACF020061E}"/>
              </a:ext>
            </a:extLst>
          </p:cNvPr>
          <p:cNvPicPr>
            <a:picLocks noChangeAspect="1"/>
          </p:cNvPicPr>
          <p:nvPr/>
        </p:nvPicPr>
        <p:blipFill>
          <a:blip r:embed="rId2"/>
          <a:stretch>
            <a:fillRect/>
          </a:stretch>
        </p:blipFill>
        <p:spPr>
          <a:xfrm>
            <a:off x="9890402" y="5135227"/>
            <a:ext cx="1991364" cy="906070"/>
          </a:xfrm>
          <a:prstGeom prst="rect">
            <a:avLst/>
          </a:prstGeom>
        </p:spPr>
      </p:pic>
      <p:pic>
        <p:nvPicPr>
          <p:cNvPr id="4" name="Image 3">
            <a:extLst>
              <a:ext uri="{FF2B5EF4-FFF2-40B4-BE49-F238E27FC236}">
                <a16:creationId xmlns:a16="http://schemas.microsoft.com/office/drawing/2014/main" id="{DC48E37A-A72A-AA18-73C5-88968B429FCC}"/>
              </a:ext>
            </a:extLst>
          </p:cNvPr>
          <p:cNvPicPr>
            <a:picLocks noChangeAspect="1"/>
          </p:cNvPicPr>
          <p:nvPr/>
        </p:nvPicPr>
        <p:blipFill>
          <a:blip r:embed="rId3"/>
          <a:stretch>
            <a:fillRect/>
          </a:stretch>
        </p:blipFill>
        <p:spPr>
          <a:xfrm>
            <a:off x="5696793" y="484162"/>
            <a:ext cx="6201461" cy="1314831"/>
          </a:xfrm>
          <a:prstGeom prst="rect">
            <a:avLst/>
          </a:prstGeom>
        </p:spPr>
      </p:pic>
      <p:sp>
        <p:nvSpPr>
          <p:cNvPr id="15" name="ZoneTexte 14">
            <a:extLst>
              <a:ext uri="{FF2B5EF4-FFF2-40B4-BE49-F238E27FC236}">
                <a16:creationId xmlns:a16="http://schemas.microsoft.com/office/drawing/2014/main" id="{D920B65C-76FD-06AC-7F48-936381695DE1}"/>
              </a:ext>
            </a:extLst>
          </p:cNvPr>
          <p:cNvSpPr txBox="1"/>
          <p:nvPr/>
        </p:nvSpPr>
        <p:spPr>
          <a:xfrm>
            <a:off x="5960013" y="2708920"/>
            <a:ext cx="5608595" cy="37856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UNESCO Recommendation on the Ethics of Artificial Intelligence (2022) </a:t>
            </a: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https://unesdoc.unesco.org/ark:/48223/pf0000381137</a:t>
            </a:r>
            <a:endParaRPr lang="en-US" altLang="fr-FR" u="sng" dirty="0">
              <a:solidFill>
                <a:srgbClr val="00808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UNESCO Foundation Models such as </a:t>
            </a:r>
            <a:r>
              <a:rPr kumimoji="0" lang="en-US" altLang="fr-FR" sz="1800" b="0" i="0" u="sng" strike="noStrike" cap="none" normalizeH="0" baseline="0" dirty="0" err="1">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ChatGPT</a:t>
            </a: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through the prism of the UNESCO recommendation on Ethics of AI (2023) </a:t>
            </a: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https://unesdoc.unesco.org/ark:/48223/pf0000385629</a:t>
            </a:r>
            <a:endPar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fr-FR" u="sng" dirty="0">
              <a:solidFill>
                <a:srgbClr val="008080"/>
              </a:solidFill>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UNESCO AI in education report (2023)</a:t>
            </a:r>
            <a:endParaRPr kumimoji="0" lang="en-US" altLang="fr-FR"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sng" strike="noStrike" cap="none" normalizeH="0" baseline="0" dirty="0">
              <a:ln>
                <a:noFill/>
              </a:ln>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fr-FR" u="sng" dirty="0">
              <a:solidFill>
                <a:srgbClr val="00808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200" b="0" i="0" u="none" strike="noStrike" cap="none" normalizeH="0" baseline="0" dirty="0">
              <a:ln>
                <a:noFill/>
              </a:ln>
              <a:solidFill>
                <a:schemeClr val="tx1"/>
              </a:solidFill>
              <a:effectLst/>
            </a:endParaRPr>
          </a:p>
          <a:p>
            <a:endParaRPr lang="en-US" dirty="0"/>
          </a:p>
        </p:txBody>
      </p:sp>
      <p:sp>
        <p:nvSpPr>
          <p:cNvPr id="3" name="Espace réservé du pied de page 2">
            <a:extLst>
              <a:ext uri="{FF2B5EF4-FFF2-40B4-BE49-F238E27FC236}">
                <a16:creationId xmlns:a16="http://schemas.microsoft.com/office/drawing/2014/main" id="{F27ED69A-7ABC-70D4-AA98-AF656B0C8F10}"/>
              </a:ext>
            </a:extLst>
          </p:cNvPr>
          <p:cNvSpPr>
            <a:spLocks noGrp="1"/>
          </p:cNvSpPr>
          <p:nvPr>
            <p:ph type="ftr" sz="quarter" idx="11"/>
          </p:nvPr>
        </p:nvSpPr>
        <p:spPr/>
        <p:txBody>
          <a:bodyPr/>
          <a:lstStyle/>
          <a:p>
            <a:r>
              <a:rPr lang="fr-FR"/>
              <a:t>Rencontres 2024   Divina Frau-Meigs</a:t>
            </a:r>
          </a:p>
        </p:txBody>
      </p:sp>
      <p:sp>
        <p:nvSpPr>
          <p:cNvPr id="5" name="ZoneTexte 4">
            <a:extLst>
              <a:ext uri="{FF2B5EF4-FFF2-40B4-BE49-F238E27FC236}">
                <a16:creationId xmlns:a16="http://schemas.microsoft.com/office/drawing/2014/main" id="{883A4CC8-791C-0B91-AC9F-E3421173F5EC}"/>
              </a:ext>
            </a:extLst>
          </p:cNvPr>
          <p:cNvSpPr txBox="1"/>
          <p:nvPr/>
        </p:nvSpPr>
        <p:spPr>
          <a:xfrm>
            <a:off x="229484" y="2275566"/>
            <a:ext cx="5417372" cy="2585323"/>
          </a:xfrm>
          <a:prstGeom prst="rect">
            <a:avLst/>
          </a:prstGeom>
          <a:noFill/>
        </p:spPr>
        <p:txBody>
          <a:bodyPr wrap="square" rtlCol="0">
            <a:spAutoFit/>
          </a:bodyPr>
          <a:lstStyle/>
          <a:p>
            <a:r>
              <a:rPr lang="fr-FR" dirty="0"/>
              <a:t>Divina Frau-Meigs</a:t>
            </a:r>
          </a:p>
          <a:p>
            <a:r>
              <a:rPr lang="fr-FR" dirty="0"/>
              <a:t>L’autonomisation des utilisateurs grâce aux réponses</a:t>
            </a:r>
          </a:p>
          <a:p>
            <a:r>
              <a:rPr lang="fr-FR" dirty="0"/>
              <a:t> apportées par l’éducation aux médias et à l’information</a:t>
            </a:r>
          </a:p>
          <a:p>
            <a:r>
              <a:rPr lang="fr-FR" dirty="0"/>
              <a:t> à l’évolution de l’intelligence artificielle générative (IAG), UNESCO 2024</a:t>
            </a:r>
          </a:p>
          <a:p>
            <a:endParaRPr lang="fr-FR" dirty="0"/>
          </a:p>
          <a:p>
            <a:r>
              <a:rPr lang="en-US" dirty="0">
                <a:hlinkClick r:id="rId6"/>
              </a:rPr>
              <a:t>https://unesdoc.unesco.org/ark:/48223/pf0000388547_fre</a:t>
            </a:r>
            <a:endParaRPr lang="en-US" dirty="0"/>
          </a:p>
          <a:p>
            <a:endParaRPr lang="en-US" dirty="0"/>
          </a:p>
        </p:txBody>
      </p:sp>
    </p:spTree>
    <p:extLst>
      <p:ext uri="{BB962C8B-B14F-4D97-AF65-F5344CB8AC3E}">
        <p14:creationId xmlns:p14="http://schemas.microsoft.com/office/powerpoint/2010/main" val="1932550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 1">
            <a:extLst>
              <a:ext uri="{FF2B5EF4-FFF2-40B4-BE49-F238E27FC236}">
                <a16:creationId xmlns:a16="http://schemas.microsoft.com/office/drawing/2014/main" id="{985474CB-CD6E-69EA-9799-311FED4FB8BA}"/>
              </a:ext>
            </a:extLst>
          </p:cNvPr>
          <p:cNvPicPr>
            <a:picLocks noChangeAspect="1"/>
          </p:cNvPicPr>
          <p:nvPr/>
        </p:nvPicPr>
        <p:blipFill>
          <a:blip r:embed="rId2"/>
          <a:stretch>
            <a:fillRect/>
          </a:stretch>
        </p:blipFill>
        <p:spPr>
          <a:xfrm>
            <a:off x="703183" y="2257275"/>
            <a:ext cx="3160570" cy="14380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Espace réservé du contenu 4">
            <a:extLst>
              <a:ext uri="{FF2B5EF4-FFF2-40B4-BE49-F238E27FC236}">
                <a16:creationId xmlns:a16="http://schemas.microsoft.com/office/drawing/2014/main" id="{FE22BE08-5AD5-B3A8-002C-031FE50BE977}"/>
              </a:ext>
            </a:extLst>
          </p:cNvPr>
          <p:cNvSpPr>
            <a:spLocks noGrp="1"/>
          </p:cNvSpPr>
          <p:nvPr>
            <p:ph idx="1"/>
          </p:nvPr>
        </p:nvSpPr>
        <p:spPr>
          <a:xfrm>
            <a:off x="4566936" y="3356992"/>
            <a:ext cx="7015464" cy="2769174"/>
          </a:xfrm>
        </p:spPr>
        <p:txBody>
          <a:bodyPr>
            <a:normAutofit fontScale="92500" lnSpcReduction="20000"/>
          </a:bodyPr>
          <a:lstStyle/>
          <a:p>
            <a:pPr marL="0" indent="0">
              <a:buNone/>
            </a:pPr>
            <a:r>
              <a:rPr lang="en-US" dirty="0"/>
              <a:t>Contact :</a:t>
            </a:r>
          </a:p>
          <a:p>
            <a:pPr marL="0" indent="0">
              <a:buNone/>
            </a:pPr>
            <a:r>
              <a:rPr lang="en-US" dirty="0">
                <a:hlinkClick r:id="rId3"/>
              </a:rPr>
              <a:t>Divina-frau-meigs@sorbonne-nouvelle.fr</a:t>
            </a:r>
            <a:endParaRPr lang="en-US" dirty="0"/>
          </a:p>
          <a:p>
            <a:pPr marL="0" indent="0">
              <a:buNone/>
            </a:pPr>
            <a:endParaRPr lang="en-US" dirty="0"/>
          </a:p>
          <a:p>
            <a:pPr marL="0" indent="0">
              <a:buNone/>
            </a:pPr>
            <a:r>
              <a:rPr lang="en-US" dirty="0"/>
              <a:t>Sites: </a:t>
            </a:r>
          </a:p>
          <a:p>
            <a:pPr marL="0" indent="0">
              <a:buNone/>
            </a:pPr>
            <a:r>
              <a:rPr lang="en-US" dirty="0" err="1"/>
              <a:t>Savoirdevenir.net</a:t>
            </a:r>
            <a:endParaRPr lang="en-US" dirty="0"/>
          </a:p>
          <a:p>
            <a:pPr marL="0" indent="0">
              <a:buNone/>
            </a:pPr>
            <a:r>
              <a:rPr lang="en-US" dirty="0"/>
              <a:t>Divina-Frau-</a:t>
            </a:r>
            <a:r>
              <a:rPr lang="en-US" dirty="0" err="1"/>
              <a:t>Meigs.fr</a:t>
            </a:r>
            <a:endParaRPr lang="en-US" dirty="0"/>
          </a:p>
          <a:p>
            <a:pPr marL="0" indent="0">
              <a:buNone/>
            </a:pPr>
            <a:endParaRPr lang="en-US" dirty="0"/>
          </a:p>
          <a:p>
            <a:pPr marL="0" indent="0">
              <a:buNone/>
            </a:pPr>
            <a:endParaRPr lang="en-US" dirty="0"/>
          </a:p>
          <a:p>
            <a:pPr marL="0" indent="0">
              <a:buNone/>
            </a:pPr>
            <a:endParaRPr lang="en-US" dirty="0"/>
          </a:p>
        </p:txBody>
      </p:sp>
      <p:sp>
        <p:nvSpPr>
          <p:cNvPr id="3" name="Espace réservé du pied de page 2">
            <a:extLst>
              <a:ext uri="{FF2B5EF4-FFF2-40B4-BE49-F238E27FC236}">
                <a16:creationId xmlns:a16="http://schemas.microsoft.com/office/drawing/2014/main" id="{3D3CECB5-085D-2D71-229A-75020A487D95}"/>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688929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9160F03E-BD4A-1F1D-D048-69C32F70A8E6}"/>
              </a:ext>
            </a:extLst>
          </p:cNvPr>
          <p:cNvSpPr>
            <a:spLocks noGrp="1"/>
          </p:cNvSpPr>
          <p:nvPr>
            <p:ph idx="1"/>
          </p:nvPr>
        </p:nvSpPr>
        <p:spPr>
          <a:xfrm>
            <a:off x="645066" y="2031101"/>
            <a:ext cx="4282984" cy="3511943"/>
          </a:xfrm>
        </p:spPr>
        <p:txBody>
          <a:bodyPr anchor="ctr">
            <a:normAutofit/>
          </a:bodyPr>
          <a:lstStyle/>
          <a:p>
            <a:pPr marL="0" indent="0">
              <a:buNone/>
            </a:pPr>
            <a:r>
              <a:rPr lang="fr-FR" sz="3600" dirty="0"/>
              <a:t>1. Historique</a:t>
            </a:r>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CA7CE998-857B-3BF6-2642-47A58C2234A5}"/>
              </a:ext>
            </a:extLst>
          </p:cNvPr>
          <p:cNvPicPr>
            <a:picLocks noChangeAspect="1"/>
          </p:cNvPicPr>
          <p:nvPr/>
        </p:nvPicPr>
        <p:blipFill>
          <a:blip r:embed="rId2"/>
          <a:stretch>
            <a:fillRect/>
          </a:stretch>
        </p:blipFill>
        <p:spPr>
          <a:xfrm>
            <a:off x="9844712" y="5223703"/>
            <a:ext cx="1703332" cy="775015"/>
          </a:xfrm>
          <a:prstGeom prst="rect">
            <a:avLst/>
          </a:prstGeom>
        </p:spPr>
      </p:pic>
      <p:sp>
        <p:nvSpPr>
          <p:cNvPr id="3" name="Rectangle 1">
            <a:extLst>
              <a:ext uri="{FF2B5EF4-FFF2-40B4-BE49-F238E27FC236}">
                <a16:creationId xmlns:a16="http://schemas.microsoft.com/office/drawing/2014/main" id="{DCAF7761-1CC8-C820-80AC-5C2E13FD268E}"/>
              </a:ext>
            </a:extLst>
          </p:cNvPr>
          <p:cNvSpPr>
            <a:spLocks noChangeArrowheads="1"/>
          </p:cNvSpPr>
          <p:nvPr/>
        </p:nvSpPr>
        <p:spPr bwMode="auto">
          <a:xfrm>
            <a:off x="5879303" y="1736977"/>
            <a:ext cx="12192000"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4400" b="0" i="0" u="none" strike="noStrike" cap="none" normalizeH="0" baseline="0" dirty="0">
                <a:ln>
                  <a:noFill/>
                </a:ln>
                <a:solidFill>
                  <a:schemeClr val="tx1"/>
                </a:solidFill>
                <a:effectLst/>
                <a:latin typeface="Arial" panose="020B0604020202020204" pitchFamily="34" charset="0"/>
                <a:hlinkClick r:id="rId3"/>
              </a:rPr>
              <a:t>       </a:t>
            </a:r>
            <a:endParaRPr kumimoji="0" lang="fr-FR" altLang="fr-FR" sz="1500" b="1" i="0" u="none" strike="noStrike" cap="none" normalizeH="0" baseline="0" dirty="0">
              <a:ln>
                <a:noFill/>
              </a:ln>
              <a:solidFill>
                <a:schemeClr val="tx1"/>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500" b="1" i="0" u="none" strike="noStrike" cap="none" normalizeH="0" baseline="0" dirty="0">
                <a:ln>
                  <a:noFill/>
                </a:ln>
                <a:solidFill>
                  <a:schemeClr val="tx1"/>
                </a:solidFill>
                <a:effectLst/>
                <a:latin typeface="Arial" panose="020B060402020202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What is the Turing Test? - Definition from WhatIs.com">
            <a:hlinkClick r:id="rId3"/>
            <a:extLst>
              <a:ext uri="{FF2B5EF4-FFF2-40B4-BE49-F238E27FC236}">
                <a16:creationId xmlns:a16="http://schemas.microsoft.com/office/drawing/2014/main" id="{9511CBC2-79B2-F282-A7A1-A1200183C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302" y="859282"/>
            <a:ext cx="5677027" cy="387070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7A7F6CE1-3792-5332-8DAD-81C7AC1D7455}"/>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58057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45064" y="525982"/>
            <a:ext cx="4282983" cy="1200361"/>
          </a:xfrm>
        </p:spPr>
        <p:txBody>
          <a:bodyPr vert="horz" lIns="91440" tIns="45720" rIns="91440" bIns="45720" rtlCol="0" anchor="b">
            <a:normAutofit/>
          </a:bodyPr>
          <a:lstStyle/>
          <a:p>
            <a:pPr algn="l">
              <a:lnSpc>
                <a:spcPct val="90000"/>
              </a:lnSpc>
            </a:pPr>
            <a:r>
              <a:rPr lang="en-US" sz="3600" kern="1200">
                <a:solidFill>
                  <a:schemeClr val="tx1"/>
                </a:solidFill>
                <a:latin typeface="+mj-lt"/>
                <a:ea typeface="+mj-ea"/>
                <a:cs typeface="+mj-cs"/>
              </a:rPr>
              <a:t>La panique médiatique récente</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0A82C5E3-CF05-66A3-7E3F-88419146D66A}"/>
              </a:ext>
            </a:extLst>
          </p:cNvPr>
          <p:cNvSpPr txBox="1"/>
          <p:nvPr/>
        </p:nvSpPr>
        <p:spPr>
          <a:xfrm>
            <a:off x="645065" y="2031101"/>
            <a:ext cx="4857725" cy="3728989"/>
          </a:xfrm>
          <a:prstGeom prst="rect">
            <a:avLst/>
          </a:prstGeom>
        </p:spPr>
        <p:txBody>
          <a:bodyPr vert="horz" lIns="91440" tIns="45720" rIns="91440" bIns="45720" rtlCol="0" anchor="ctr">
            <a:normAutofit/>
          </a:bodyPr>
          <a:lstStyle/>
          <a:p>
            <a:pPr>
              <a:lnSpc>
                <a:spcPct val="90000"/>
              </a:lnSpc>
              <a:spcAft>
                <a:spcPts val="600"/>
              </a:spcAft>
            </a:pPr>
            <a:r>
              <a:rPr lang="fr-FR" sz="1200" dirty="0"/>
              <a:t>Deux mythes plus récents:  </a:t>
            </a:r>
          </a:p>
          <a:p>
            <a:pPr marL="285750" indent="-228600">
              <a:lnSpc>
                <a:spcPct val="90000"/>
              </a:lnSpc>
              <a:spcAft>
                <a:spcPts val="600"/>
              </a:spcAft>
              <a:buFont typeface="Arial" panose="020B0604020202020204" pitchFamily="34" charset="0"/>
              <a:buChar char="•"/>
            </a:pPr>
            <a:r>
              <a:rPr lang="fr-FR" sz="1200" dirty="0"/>
              <a:t>La prétendue "intelligence" de l'IA ("réseaux neuronaux", "hallucinations", "conversations"). </a:t>
            </a:r>
          </a:p>
          <a:p>
            <a:pPr marL="285750" indent="-228600">
              <a:lnSpc>
                <a:spcPct val="90000"/>
              </a:lnSpc>
              <a:spcAft>
                <a:spcPts val="600"/>
              </a:spcAft>
              <a:buFont typeface="Arial" panose="020B0604020202020204" pitchFamily="34" charset="0"/>
              <a:buChar char="•"/>
            </a:pPr>
            <a:r>
              <a:rPr lang="fr-FR" sz="1200" dirty="0"/>
              <a:t>Les déclarations apocalyptiques ("course aux armements", "prolifération", "risques existentiels"). </a:t>
            </a:r>
          </a:p>
          <a:p>
            <a:pPr indent="-228600">
              <a:lnSpc>
                <a:spcPct val="90000"/>
              </a:lnSpc>
              <a:spcAft>
                <a:spcPts val="600"/>
              </a:spcAft>
              <a:buFont typeface="Arial" panose="020B0604020202020204" pitchFamily="34" charset="0"/>
              <a:buChar char="•"/>
            </a:pPr>
            <a:endParaRPr lang="fr-FR" sz="1200" dirty="0"/>
          </a:p>
          <a:p>
            <a:pPr indent="-228600">
              <a:lnSpc>
                <a:spcPct val="90000"/>
              </a:lnSpc>
              <a:spcAft>
                <a:spcPts val="600"/>
              </a:spcAft>
              <a:buFont typeface="Arial" panose="020B0604020202020204" pitchFamily="34" charset="0"/>
              <a:buChar char="•"/>
            </a:pPr>
            <a:endParaRPr lang="en-US" sz="1000" dirty="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BF7FE3E6-B417-2E0E-AB23-3DE1B5C70E3D}"/>
              </a:ext>
            </a:extLst>
          </p:cNvPr>
          <p:cNvPicPr>
            <a:picLocks noChangeAspect="1"/>
          </p:cNvPicPr>
          <p:nvPr/>
        </p:nvPicPr>
        <p:blipFill>
          <a:blip r:embed="rId2"/>
          <a:stretch>
            <a:fillRect/>
          </a:stretch>
        </p:blipFill>
        <p:spPr>
          <a:xfrm>
            <a:off x="9840416" y="5235258"/>
            <a:ext cx="1847348" cy="840542"/>
          </a:xfrm>
          <a:prstGeom prst="rect">
            <a:avLst/>
          </a:prstGeom>
        </p:spPr>
      </p:pic>
      <p:pic>
        <p:nvPicPr>
          <p:cNvPr id="6" name="Image 5">
            <a:extLst>
              <a:ext uri="{FF2B5EF4-FFF2-40B4-BE49-F238E27FC236}">
                <a16:creationId xmlns:a16="http://schemas.microsoft.com/office/drawing/2014/main" id="{7D6A9807-53AA-6DA1-9C5B-1B266582A33B}"/>
              </a:ext>
            </a:extLst>
          </p:cNvPr>
          <p:cNvPicPr>
            <a:picLocks noChangeAspect="1"/>
          </p:cNvPicPr>
          <p:nvPr/>
        </p:nvPicPr>
        <p:blipFill>
          <a:blip r:embed="rId3"/>
          <a:stretch>
            <a:fillRect/>
          </a:stretch>
        </p:blipFill>
        <p:spPr>
          <a:xfrm>
            <a:off x="5984947" y="1082791"/>
            <a:ext cx="5861436" cy="3393463"/>
          </a:xfrm>
          <a:prstGeom prst="rect">
            <a:avLst/>
          </a:prstGeom>
        </p:spPr>
      </p:pic>
      <p:sp>
        <p:nvSpPr>
          <p:cNvPr id="5" name="Espace réservé du pied de page 4">
            <a:extLst>
              <a:ext uri="{FF2B5EF4-FFF2-40B4-BE49-F238E27FC236}">
                <a16:creationId xmlns:a16="http://schemas.microsoft.com/office/drawing/2014/main" id="{99398F65-9A3B-6FD0-CA28-8ACE33DF8E78}"/>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444509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34DF4E1-4437-8047-8FD4-D235A9C08FB0}"/>
              </a:ext>
            </a:extLst>
          </p:cNvPr>
          <p:cNvSpPr>
            <a:spLocks noGrp="1"/>
          </p:cNvSpPr>
          <p:nvPr>
            <p:ph type="title"/>
          </p:nvPr>
        </p:nvSpPr>
        <p:spPr>
          <a:xfrm>
            <a:off x="5894962" y="479493"/>
            <a:ext cx="5458838" cy="1325563"/>
          </a:xfrm>
        </p:spPr>
        <p:txBody>
          <a:bodyPr>
            <a:normAutofit/>
          </a:bodyPr>
          <a:lstStyle/>
          <a:p>
            <a:r>
              <a:rPr lang="fr-FR" dirty="0"/>
              <a:t>En réalité</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a:extLst>
              <a:ext uri="{FF2B5EF4-FFF2-40B4-BE49-F238E27FC236}">
                <a16:creationId xmlns:a16="http://schemas.microsoft.com/office/drawing/2014/main" id="{66889FAA-639D-BC7B-6276-6212EA6F11FD}"/>
              </a:ext>
            </a:extLst>
          </p:cNvPr>
          <p:cNvPicPr>
            <a:picLocks noChangeAspect="1"/>
          </p:cNvPicPr>
          <p:nvPr/>
        </p:nvPicPr>
        <p:blipFill>
          <a:blip r:embed="rId2"/>
          <a:stretch>
            <a:fillRect/>
          </a:stretch>
        </p:blipFill>
        <p:spPr>
          <a:xfrm>
            <a:off x="578999" y="1109531"/>
            <a:ext cx="2368482" cy="107765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Espace réservé du contenu 2">
            <a:extLst>
              <a:ext uri="{FF2B5EF4-FFF2-40B4-BE49-F238E27FC236}">
                <a16:creationId xmlns:a16="http://schemas.microsoft.com/office/drawing/2014/main" id="{CAF63032-C18D-AA4F-BEEC-1A810F784619}"/>
              </a:ext>
            </a:extLst>
          </p:cNvPr>
          <p:cNvSpPr>
            <a:spLocks noGrp="1"/>
          </p:cNvSpPr>
          <p:nvPr>
            <p:ph idx="1"/>
          </p:nvPr>
        </p:nvSpPr>
        <p:spPr>
          <a:xfrm>
            <a:off x="4772885" y="1805056"/>
            <a:ext cx="6580915" cy="4371907"/>
          </a:xfrm>
        </p:spPr>
        <p:txBody>
          <a:bodyPr>
            <a:normAutofit fontScale="92500" lnSpcReduction="20000"/>
          </a:bodyPr>
          <a:lstStyle/>
          <a:p>
            <a:pPr>
              <a:lnSpc>
                <a:spcPct val="90000"/>
              </a:lnSpc>
            </a:pPr>
            <a:r>
              <a:rPr lang="fr-FR" sz="1800" dirty="0"/>
              <a:t>L’IA a progressé très rapidement grâce au </a:t>
            </a:r>
            <a:r>
              <a:rPr lang="fr-FR" sz="1800" b="1" dirty="0"/>
              <a:t>développement considérable des recherches scientifiques et du big data;</a:t>
            </a:r>
            <a:r>
              <a:rPr lang="fr-FR" sz="1800" dirty="0"/>
              <a:t> elle s’est enrichie de techniques algorithmiques de plus en plus poussées et de </a:t>
            </a:r>
            <a:r>
              <a:rPr lang="fr-FR" sz="1800" b="1" dirty="0"/>
              <a:t>fonctions simili-cognitives  (car sans </a:t>
            </a:r>
            <a:r>
              <a:rPr lang="fr-FR" sz="1800" b="1" dirty="0" err="1"/>
              <a:t>sentience</a:t>
            </a:r>
            <a:r>
              <a:rPr lang="fr-FR" sz="1800" b="1" dirty="0"/>
              <a:t>)</a:t>
            </a:r>
            <a:r>
              <a:rPr lang="fr-FR" sz="1800" dirty="0"/>
              <a:t>notamment grâce au </a:t>
            </a:r>
            <a:r>
              <a:rPr lang="fr-FR" sz="1800" dirty="0" err="1"/>
              <a:t>deep</a:t>
            </a:r>
            <a:r>
              <a:rPr lang="fr-FR" sz="1800" dirty="0"/>
              <a:t> </a:t>
            </a:r>
            <a:r>
              <a:rPr lang="fr-FR" sz="1800" dirty="0" err="1"/>
              <a:t>learning</a:t>
            </a:r>
            <a:r>
              <a:rPr lang="fr-FR" sz="1800" dirty="0"/>
              <a:t> (apprentissage profond).</a:t>
            </a:r>
          </a:p>
          <a:p>
            <a:pPr marL="0" indent="0">
              <a:lnSpc>
                <a:spcPct val="90000"/>
              </a:lnSpc>
              <a:buNone/>
            </a:pPr>
            <a:endParaRPr lang="fr-FR" sz="1800" dirty="0"/>
          </a:p>
          <a:p>
            <a:pPr>
              <a:lnSpc>
                <a:spcPct val="90000"/>
              </a:lnSpc>
            </a:pPr>
            <a:r>
              <a:rPr lang="fr-FR" sz="1800" i="1" dirty="0"/>
              <a:t>On distingue 2 sortes d’ IA:  </a:t>
            </a:r>
            <a:br>
              <a:rPr lang="fr-FR" sz="1800" i="1" dirty="0"/>
            </a:br>
            <a:r>
              <a:rPr lang="fr-FR" sz="1800" i="1" dirty="0"/>
              <a:t>– </a:t>
            </a:r>
            <a:r>
              <a:rPr lang="fr-FR" sz="1800" b="1" i="1" dirty="0"/>
              <a:t>les IA faibles</a:t>
            </a:r>
            <a:r>
              <a:rPr lang="fr-FR" sz="1800" i="1" dirty="0"/>
              <a:t> </a:t>
            </a:r>
            <a:r>
              <a:rPr lang="fr-FR" sz="1800" dirty="0"/>
              <a:t>qui effectuent leurs tâches et seulement celles pour lesquelles elles ont été programmées à l’avance.</a:t>
            </a:r>
            <a:br>
              <a:rPr lang="fr-FR" sz="1800" dirty="0"/>
            </a:br>
            <a:r>
              <a:rPr lang="fr-FR" sz="1800" dirty="0"/>
              <a:t>Par exemple : un robot aspirateur, une assistance en ligne, un </a:t>
            </a:r>
            <a:r>
              <a:rPr lang="fr-FR" sz="1800" dirty="0" err="1"/>
              <a:t>chatbot</a:t>
            </a:r>
            <a:r>
              <a:rPr lang="fr-FR" sz="1800" dirty="0"/>
              <a:t> …</a:t>
            </a:r>
          </a:p>
          <a:p>
            <a:pPr>
              <a:lnSpc>
                <a:spcPct val="90000"/>
              </a:lnSpc>
            </a:pPr>
            <a:r>
              <a:rPr lang="fr-FR" sz="1800" b="1" i="1" dirty="0"/>
              <a:t>les IA fortes</a:t>
            </a:r>
            <a:r>
              <a:rPr lang="fr-FR" sz="1800" dirty="0"/>
              <a:t> qui, grâce au </a:t>
            </a:r>
            <a:r>
              <a:rPr lang="fr-FR" sz="1800" dirty="0" err="1"/>
              <a:t>deep</a:t>
            </a:r>
            <a:r>
              <a:rPr lang="fr-FR" sz="1800" dirty="0"/>
              <a:t> </a:t>
            </a:r>
            <a:r>
              <a:rPr lang="fr-FR" sz="1800" dirty="0" err="1"/>
              <a:t>learning</a:t>
            </a:r>
            <a:r>
              <a:rPr lang="fr-FR" sz="1800" dirty="0"/>
              <a:t>, sont capables de reconnaître les formes, les visages, les images, la parole, le langage, reconnaître une voix, analyser des milliards de données numériques et de les modéliser. Concrètement ces Intelligences Artificielles utilisent un système de neurones artificiels qui leurs permettent </a:t>
            </a:r>
          </a:p>
          <a:p>
            <a:pPr marL="0" indent="0">
              <a:lnSpc>
                <a:spcPct val="90000"/>
              </a:lnSpc>
              <a:buNone/>
            </a:pPr>
            <a:r>
              <a:rPr lang="fr-FR" sz="1800" dirty="0"/>
              <a:t>       d’  « apprendre »  par elles-mêmes.  </a:t>
            </a:r>
          </a:p>
          <a:p>
            <a:pPr marL="0" indent="0">
              <a:lnSpc>
                <a:spcPct val="90000"/>
              </a:lnSpc>
              <a:buNone/>
            </a:pPr>
            <a:r>
              <a:rPr lang="fr-FR" sz="1800" dirty="0"/>
              <a:t>       (GPT= </a:t>
            </a:r>
            <a:r>
              <a:rPr lang="fr-FR" sz="1800" b="0" i="0" u="none" strike="noStrike" dirty="0">
                <a:effectLst/>
                <a:latin typeface="-apple-system"/>
              </a:rPr>
              <a:t>Transformateur génératif pré-entraîné)</a:t>
            </a:r>
          </a:p>
          <a:p>
            <a:pPr>
              <a:lnSpc>
                <a:spcPct val="90000"/>
              </a:lnSpc>
            </a:pPr>
            <a:endParaRPr lang="fr-FR" sz="1800" dirty="0"/>
          </a:p>
          <a:p>
            <a:pPr marL="0" indent="0">
              <a:lnSpc>
                <a:spcPct val="90000"/>
              </a:lnSpc>
              <a:buNone/>
            </a:pPr>
            <a:r>
              <a:rPr lang="fr-FR" sz="1800" dirty="0"/>
              <a:t>     Par exemple: une IA qui compose de la musique, qui complète un</a:t>
            </a:r>
          </a:p>
          <a:p>
            <a:pPr marL="0" indent="0">
              <a:lnSpc>
                <a:spcPct val="90000"/>
              </a:lnSpc>
              <a:buNone/>
            </a:pPr>
            <a:r>
              <a:rPr lang="fr-FR" sz="1800" dirty="0"/>
              <a:t>      ouvrage non terminé ou un film dont le format a changé…</a:t>
            </a:r>
          </a:p>
          <a:p>
            <a:pPr>
              <a:lnSpc>
                <a:spcPct val="90000"/>
              </a:lnSpc>
            </a:pPr>
            <a:endParaRPr lang="fr-FR" sz="1300" dirty="0"/>
          </a:p>
        </p:txBody>
      </p:sp>
      <p:pic>
        <p:nvPicPr>
          <p:cNvPr id="8" name="Image 7">
            <a:extLst>
              <a:ext uri="{FF2B5EF4-FFF2-40B4-BE49-F238E27FC236}">
                <a16:creationId xmlns:a16="http://schemas.microsoft.com/office/drawing/2014/main" id="{6704EE28-16D3-540E-1B71-B303BF9F87D1}"/>
              </a:ext>
            </a:extLst>
          </p:cNvPr>
          <p:cNvPicPr>
            <a:picLocks noChangeAspect="1"/>
          </p:cNvPicPr>
          <p:nvPr/>
        </p:nvPicPr>
        <p:blipFill>
          <a:blip r:embed="rId3"/>
          <a:stretch>
            <a:fillRect/>
          </a:stretch>
        </p:blipFill>
        <p:spPr>
          <a:xfrm>
            <a:off x="482612" y="2833151"/>
            <a:ext cx="3967864" cy="2315716"/>
          </a:xfrm>
          <a:prstGeom prst="rect">
            <a:avLst/>
          </a:prstGeom>
        </p:spPr>
      </p:pic>
      <p:sp>
        <p:nvSpPr>
          <p:cNvPr id="4" name="Espace réservé du pied de page 3">
            <a:extLst>
              <a:ext uri="{FF2B5EF4-FFF2-40B4-BE49-F238E27FC236}">
                <a16:creationId xmlns:a16="http://schemas.microsoft.com/office/drawing/2014/main" id="{25EC95E2-41E5-04C4-38CA-7D9D871ED86C}"/>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796181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CD0D911-F07D-2E60-00E0-7CCA24BB878C}"/>
              </a:ext>
            </a:extLst>
          </p:cNvPr>
          <p:cNvSpPr>
            <a:spLocks noGrp="1"/>
          </p:cNvSpPr>
          <p:nvPr>
            <p:ph type="title"/>
          </p:nvPr>
        </p:nvSpPr>
        <p:spPr/>
        <p:txBody>
          <a:bodyPr/>
          <a:lstStyle/>
          <a:p>
            <a:r>
              <a:rPr lang="fr-FR" dirty="0"/>
              <a:t>Médias/IA: Frise historique </a:t>
            </a:r>
          </a:p>
        </p:txBody>
      </p:sp>
      <p:pic>
        <p:nvPicPr>
          <p:cNvPr id="3" name="Image 2">
            <a:extLst>
              <a:ext uri="{FF2B5EF4-FFF2-40B4-BE49-F238E27FC236}">
                <a16:creationId xmlns:a16="http://schemas.microsoft.com/office/drawing/2014/main" id="{9CB3D6CA-E411-3122-5016-838B350B8BC2}"/>
              </a:ext>
            </a:extLst>
          </p:cNvPr>
          <p:cNvPicPr>
            <a:picLocks noChangeAspect="1"/>
          </p:cNvPicPr>
          <p:nvPr/>
        </p:nvPicPr>
        <p:blipFill>
          <a:blip r:embed="rId3"/>
          <a:stretch>
            <a:fillRect/>
          </a:stretch>
        </p:blipFill>
        <p:spPr>
          <a:xfrm>
            <a:off x="1462803" y="1417638"/>
            <a:ext cx="9658011" cy="4819674"/>
          </a:xfrm>
          <a:prstGeom prst="rect">
            <a:avLst/>
          </a:prstGeom>
        </p:spPr>
      </p:pic>
      <p:pic>
        <p:nvPicPr>
          <p:cNvPr id="2" name="Image 1">
            <a:extLst>
              <a:ext uri="{FF2B5EF4-FFF2-40B4-BE49-F238E27FC236}">
                <a16:creationId xmlns:a16="http://schemas.microsoft.com/office/drawing/2014/main" id="{540883FD-6AEF-5E75-9A6A-7A1440429758}"/>
              </a:ext>
            </a:extLst>
          </p:cNvPr>
          <p:cNvPicPr>
            <a:picLocks noChangeAspect="1"/>
          </p:cNvPicPr>
          <p:nvPr/>
        </p:nvPicPr>
        <p:blipFill>
          <a:blip r:embed="rId4"/>
          <a:stretch>
            <a:fillRect/>
          </a:stretch>
        </p:blipFill>
        <p:spPr>
          <a:xfrm>
            <a:off x="10256718" y="6189290"/>
            <a:ext cx="1728192" cy="648072"/>
          </a:xfrm>
          <a:prstGeom prst="rect">
            <a:avLst/>
          </a:prstGeom>
        </p:spPr>
      </p:pic>
      <p:sp>
        <p:nvSpPr>
          <p:cNvPr id="5" name="Espace réservé du pied de page 4">
            <a:extLst>
              <a:ext uri="{FF2B5EF4-FFF2-40B4-BE49-F238E27FC236}">
                <a16:creationId xmlns:a16="http://schemas.microsoft.com/office/drawing/2014/main" id="{725D87C0-A272-0254-7FE6-0DE2ED73223B}"/>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153146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à coins arrondis 62"/>
          <p:cNvSpPr/>
          <p:nvPr/>
        </p:nvSpPr>
        <p:spPr>
          <a:xfrm>
            <a:off x="2075398" y="3429002"/>
            <a:ext cx="4377759" cy="655123"/>
          </a:xfrm>
          <a:prstGeom prst="roundRect">
            <a:avLst>
              <a:gd name="adj" fmla="val 50000"/>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4" name="ZoneTexte 63"/>
          <p:cNvSpPr txBox="1"/>
          <p:nvPr/>
        </p:nvSpPr>
        <p:spPr>
          <a:xfrm>
            <a:off x="2552692" y="3783127"/>
            <a:ext cx="3560048" cy="430887"/>
          </a:xfrm>
          <a:prstGeom prst="rect">
            <a:avLst/>
          </a:prstGeom>
          <a:noFill/>
        </p:spPr>
        <p:txBody>
          <a:bodyPr wrap="square" rtlCol="0">
            <a:spAutoFit/>
          </a:bodyPr>
          <a:lstStyle/>
          <a:p>
            <a:r>
              <a:rPr lang="fr-FR" sz="2200" b="1" dirty="0">
                <a:solidFill>
                  <a:srgbClr val="3F8DE2"/>
                </a:solidFill>
              </a:rPr>
              <a:t>Moteurs de recherche  </a:t>
            </a:r>
          </a:p>
        </p:txBody>
      </p:sp>
      <p:sp>
        <p:nvSpPr>
          <p:cNvPr id="61" name="Rectangle à coins arrondis 60"/>
          <p:cNvSpPr/>
          <p:nvPr/>
        </p:nvSpPr>
        <p:spPr>
          <a:xfrm>
            <a:off x="1815900" y="1462477"/>
            <a:ext cx="5949957" cy="957383"/>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0" name="Ellipse 59"/>
          <p:cNvSpPr/>
          <p:nvPr/>
        </p:nvSpPr>
        <p:spPr>
          <a:xfrm>
            <a:off x="2730664" y="1066153"/>
            <a:ext cx="853062" cy="875017"/>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4" name="Titre 3"/>
          <p:cNvSpPr>
            <a:spLocks noGrp="1"/>
          </p:cNvSpPr>
          <p:nvPr>
            <p:ph type="title" idx="4294967295"/>
          </p:nvPr>
        </p:nvSpPr>
        <p:spPr>
          <a:xfrm>
            <a:off x="1524000" y="177282"/>
            <a:ext cx="9144000" cy="658812"/>
          </a:xfrm>
        </p:spPr>
        <p:style>
          <a:lnRef idx="1">
            <a:schemeClr val="accent1"/>
          </a:lnRef>
          <a:fillRef idx="3">
            <a:schemeClr val="accent1"/>
          </a:fillRef>
          <a:effectRef idx="2">
            <a:schemeClr val="accent1"/>
          </a:effectRef>
          <a:fontRef idx="minor">
            <a:schemeClr val="lt1"/>
          </a:fontRef>
        </p:style>
        <p:txBody>
          <a:bodyPr>
            <a:normAutofit fontScale="90000"/>
          </a:bodyPr>
          <a:lstStyle/>
          <a:p>
            <a:pPr algn="r"/>
            <a:r>
              <a:rPr lang="es-ES_tradnl" dirty="0">
                <a:solidFill>
                  <a:srgbClr val="FFFFFF"/>
                </a:solidFill>
              </a:rPr>
              <a:t>Avant </a:t>
            </a:r>
            <a:r>
              <a:rPr lang="es-ES_tradnl" dirty="0" err="1">
                <a:solidFill>
                  <a:srgbClr val="FFFFFF"/>
                </a:solidFill>
              </a:rPr>
              <a:t>l’IA</a:t>
            </a:r>
            <a:r>
              <a:rPr lang="es-ES_tradnl" dirty="0">
                <a:solidFill>
                  <a:srgbClr val="FFFFFF"/>
                </a:solidFill>
              </a:rPr>
              <a:t>, le </a:t>
            </a:r>
            <a:r>
              <a:rPr lang="es-ES_tradnl" dirty="0" err="1">
                <a:solidFill>
                  <a:srgbClr val="FFFFFF"/>
                </a:solidFill>
              </a:rPr>
              <a:t>continent</a:t>
            </a:r>
            <a:r>
              <a:rPr lang="es-ES_tradnl" dirty="0">
                <a:solidFill>
                  <a:srgbClr val="FFFFFF"/>
                </a:solidFill>
              </a:rPr>
              <a:t> </a:t>
            </a:r>
            <a:r>
              <a:rPr lang="es-ES_tradnl" dirty="0" err="1">
                <a:solidFill>
                  <a:srgbClr val="FFFFFF"/>
                </a:solidFill>
              </a:rPr>
              <a:t>bleu</a:t>
            </a:r>
            <a:r>
              <a:rPr lang="es-ES_tradnl" dirty="0">
                <a:solidFill>
                  <a:srgbClr val="FFFFFF"/>
                </a:solidFill>
              </a:rPr>
              <a:t> </a:t>
            </a:r>
          </a:p>
        </p:txBody>
      </p:sp>
      <p:sp>
        <p:nvSpPr>
          <p:cNvPr id="11" name="Rectangle 10"/>
          <p:cNvSpPr/>
          <p:nvPr/>
        </p:nvSpPr>
        <p:spPr>
          <a:xfrm>
            <a:off x="3183644" y="792854"/>
            <a:ext cx="4572000" cy="369332"/>
          </a:xfrm>
          <a:prstGeom prst="rect">
            <a:avLst/>
          </a:prstGeom>
        </p:spPr>
        <p:txBody>
          <a:bodyPr>
            <a:spAutoFit/>
          </a:bodyPr>
          <a:lstStyle/>
          <a:p>
            <a:r>
              <a:rPr lang="fr-FR" dirty="0"/>
              <a:t> </a:t>
            </a:r>
          </a:p>
        </p:txBody>
      </p:sp>
      <p:pic>
        <p:nvPicPr>
          <p:cNvPr id="41" name="Image 40" descr="Google-blu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752" y="2869050"/>
            <a:ext cx="917071" cy="917071"/>
          </a:xfrm>
          <a:prstGeom prst="rect">
            <a:avLst/>
          </a:prstGeom>
        </p:spPr>
      </p:pic>
      <p:pic>
        <p:nvPicPr>
          <p:cNvPr id="43" name="Image 42" descr="PERISC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03" y="1048145"/>
            <a:ext cx="944557" cy="944557"/>
          </a:xfrm>
          <a:prstGeom prst="rect">
            <a:avLst/>
          </a:prstGeom>
        </p:spPr>
      </p:pic>
      <p:pic>
        <p:nvPicPr>
          <p:cNvPr id="54" name="Image 53" descr="instagr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260" y="836093"/>
            <a:ext cx="2424819" cy="1362440"/>
          </a:xfrm>
          <a:prstGeom prst="rect">
            <a:avLst/>
          </a:prstGeom>
        </p:spPr>
      </p:pic>
      <p:pic>
        <p:nvPicPr>
          <p:cNvPr id="59" name="Image 58" descr="Twit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204" y="1207983"/>
            <a:ext cx="693339" cy="568311"/>
          </a:xfrm>
          <a:prstGeom prst="rect">
            <a:avLst/>
          </a:prstGeom>
        </p:spPr>
      </p:pic>
      <p:sp>
        <p:nvSpPr>
          <p:cNvPr id="62" name="ZoneTexte 61"/>
          <p:cNvSpPr txBox="1"/>
          <p:nvPr/>
        </p:nvSpPr>
        <p:spPr>
          <a:xfrm>
            <a:off x="3652536" y="2004544"/>
            <a:ext cx="2015467" cy="769441"/>
          </a:xfrm>
          <a:prstGeom prst="rect">
            <a:avLst/>
          </a:prstGeom>
          <a:noFill/>
        </p:spPr>
        <p:txBody>
          <a:bodyPr wrap="square" rtlCol="0">
            <a:spAutoFit/>
          </a:bodyPr>
          <a:lstStyle/>
          <a:p>
            <a:r>
              <a:rPr lang="fr-FR" sz="2200" b="1" dirty="0">
                <a:solidFill>
                  <a:schemeClr val="tx2">
                    <a:lumMod val="50000"/>
                    <a:lumOff val="50000"/>
                  </a:schemeClr>
                </a:solidFill>
              </a:rPr>
              <a:t>Médias sociaux</a:t>
            </a:r>
            <a:endParaRPr lang="es-ES_tradnl" sz="2400" b="1" dirty="0">
              <a:solidFill>
                <a:schemeClr val="tx2">
                  <a:lumMod val="50000"/>
                  <a:lumOff val="50000"/>
                </a:schemeClr>
              </a:solidFill>
            </a:endParaRPr>
          </a:p>
          <a:p>
            <a:endParaRPr lang="fr-FR" sz="2200" b="1" dirty="0"/>
          </a:p>
        </p:txBody>
      </p:sp>
      <p:pic>
        <p:nvPicPr>
          <p:cNvPr id="19" name="Image 18"/>
          <p:cNvPicPr>
            <a:picLocks noChangeAspect="1"/>
          </p:cNvPicPr>
          <p:nvPr/>
        </p:nvPicPr>
        <p:blipFill>
          <a:blip r:embed="rId7"/>
          <a:stretch>
            <a:fillRect/>
          </a:stretch>
        </p:blipFill>
        <p:spPr>
          <a:xfrm>
            <a:off x="1768469" y="1066152"/>
            <a:ext cx="784223" cy="784223"/>
          </a:xfrm>
          <a:prstGeom prst="rect">
            <a:avLst/>
          </a:prstGeom>
        </p:spPr>
      </p:pic>
      <p:sp>
        <p:nvSpPr>
          <p:cNvPr id="42" name="Rectangle à coins arrondis 41"/>
          <p:cNvSpPr/>
          <p:nvPr/>
        </p:nvSpPr>
        <p:spPr>
          <a:xfrm>
            <a:off x="3851372" y="5817934"/>
            <a:ext cx="3749776" cy="980803"/>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dirty="0">
                <a:solidFill>
                  <a:srgbClr val="3F8DE2"/>
                </a:solidFill>
              </a:rPr>
              <a:t>Systèmes d’exploitation  </a:t>
            </a:r>
          </a:p>
        </p:txBody>
      </p:sp>
      <p:pic>
        <p:nvPicPr>
          <p:cNvPr id="2" name="Image 1"/>
          <p:cNvPicPr>
            <a:picLocks noChangeAspect="1"/>
          </p:cNvPicPr>
          <p:nvPr/>
        </p:nvPicPr>
        <p:blipFill>
          <a:blip r:embed="rId8"/>
          <a:stretch>
            <a:fillRect/>
          </a:stretch>
        </p:blipFill>
        <p:spPr>
          <a:xfrm>
            <a:off x="5253982" y="2945217"/>
            <a:ext cx="858761" cy="858761"/>
          </a:xfrm>
          <a:prstGeom prst="rect">
            <a:avLst/>
          </a:prstGeom>
        </p:spPr>
      </p:pic>
      <p:pic>
        <p:nvPicPr>
          <p:cNvPr id="21" name="Image 20"/>
          <p:cNvPicPr>
            <a:picLocks noChangeAspect="1"/>
          </p:cNvPicPr>
          <p:nvPr/>
        </p:nvPicPr>
        <p:blipFill>
          <a:blip r:embed="rId9"/>
          <a:stretch>
            <a:fillRect/>
          </a:stretch>
        </p:blipFill>
        <p:spPr>
          <a:xfrm>
            <a:off x="4159554" y="4825956"/>
            <a:ext cx="776657" cy="862089"/>
          </a:xfrm>
          <a:prstGeom prst="rect">
            <a:avLst/>
          </a:prstGeom>
        </p:spPr>
      </p:pic>
      <p:pic>
        <p:nvPicPr>
          <p:cNvPr id="6" name="Image 5" descr="logo-microsof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4225" y="4813120"/>
            <a:ext cx="998932" cy="937748"/>
          </a:xfrm>
          <a:prstGeom prst="rect">
            <a:avLst/>
          </a:prstGeom>
        </p:spPr>
      </p:pic>
      <p:pic>
        <p:nvPicPr>
          <p:cNvPr id="7" name="Image 6" descr="i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16304" y="1052168"/>
            <a:ext cx="943966" cy="943967"/>
          </a:xfrm>
          <a:prstGeom prst="rect">
            <a:avLst/>
          </a:prstGeom>
        </p:spPr>
      </p:pic>
      <p:pic>
        <p:nvPicPr>
          <p:cNvPr id="14" name="Image 13"/>
          <p:cNvPicPr>
            <a:picLocks noChangeAspect="1"/>
          </p:cNvPicPr>
          <p:nvPr/>
        </p:nvPicPr>
        <p:blipFill>
          <a:blip r:embed="rId12"/>
          <a:stretch>
            <a:fillRect/>
          </a:stretch>
        </p:blipFill>
        <p:spPr>
          <a:xfrm>
            <a:off x="7983422" y="3410262"/>
            <a:ext cx="1485923" cy="1320820"/>
          </a:xfrm>
          <a:prstGeom prst="rect">
            <a:avLst/>
          </a:prstGeom>
        </p:spPr>
      </p:pic>
      <p:pic>
        <p:nvPicPr>
          <p:cNvPr id="16" name="Image 15"/>
          <p:cNvPicPr>
            <a:picLocks noChangeAspect="1"/>
          </p:cNvPicPr>
          <p:nvPr/>
        </p:nvPicPr>
        <p:blipFill>
          <a:blip r:embed="rId13"/>
          <a:stretch>
            <a:fillRect/>
          </a:stretch>
        </p:blipFill>
        <p:spPr>
          <a:xfrm>
            <a:off x="9604718" y="3573016"/>
            <a:ext cx="907832" cy="1102877"/>
          </a:xfrm>
          <a:prstGeom prst="rect">
            <a:avLst/>
          </a:prstGeom>
        </p:spPr>
      </p:pic>
      <p:pic>
        <p:nvPicPr>
          <p:cNvPr id="17" name="Image 16"/>
          <p:cNvPicPr>
            <a:picLocks noChangeAspect="1"/>
          </p:cNvPicPr>
          <p:nvPr/>
        </p:nvPicPr>
        <p:blipFill>
          <a:blip r:embed="rId14"/>
          <a:stretch>
            <a:fillRect/>
          </a:stretch>
        </p:blipFill>
        <p:spPr>
          <a:xfrm>
            <a:off x="7276283" y="3629148"/>
            <a:ext cx="839726" cy="957383"/>
          </a:xfrm>
          <a:prstGeom prst="rect">
            <a:avLst/>
          </a:prstGeom>
        </p:spPr>
      </p:pic>
      <p:sp>
        <p:nvSpPr>
          <p:cNvPr id="31" name="Rectangle à coins arrondis 30"/>
          <p:cNvSpPr/>
          <p:nvPr/>
        </p:nvSpPr>
        <p:spPr>
          <a:xfrm>
            <a:off x="7603757" y="4724570"/>
            <a:ext cx="3044166" cy="721324"/>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b="1" dirty="0">
                <a:solidFill>
                  <a:srgbClr val="3F8DE2"/>
                </a:solidFill>
              </a:rPr>
              <a:t>Navigateurs</a:t>
            </a:r>
          </a:p>
        </p:txBody>
      </p:sp>
      <p:pic>
        <p:nvPicPr>
          <p:cNvPr id="20" name="Image 19"/>
          <p:cNvPicPr>
            <a:picLocks noChangeAspect="1"/>
          </p:cNvPicPr>
          <p:nvPr/>
        </p:nvPicPr>
        <p:blipFill>
          <a:blip r:embed="rId15"/>
          <a:stretch>
            <a:fillRect/>
          </a:stretch>
        </p:blipFill>
        <p:spPr>
          <a:xfrm>
            <a:off x="1768469" y="2801027"/>
            <a:ext cx="1772075" cy="1053119"/>
          </a:xfrm>
          <a:prstGeom prst="rect">
            <a:avLst/>
          </a:prstGeom>
        </p:spPr>
      </p:pic>
      <p:pic>
        <p:nvPicPr>
          <p:cNvPr id="3" name="Image 2" descr="Une image contenant texte, carte de visite, Police, capture d’écran&#10;&#10;Description générée automatiquement">
            <a:extLst>
              <a:ext uri="{FF2B5EF4-FFF2-40B4-BE49-F238E27FC236}">
                <a16:creationId xmlns:a16="http://schemas.microsoft.com/office/drawing/2014/main" id="{76A5F852-E0AE-5588-9EB5-308F0A575379}"/>
              </a:ext>
            </a:extLst>
          </p:cNvPr>
          <p:cNvPicPr>
            <a:picLocks noChangeAspect="1"/>
          </p:cNvPicPr>
          <p:nvPr/>
        </p:nvPicPr>
        <p:blipFill>
          <a:blip r:embed="rId16"/>
          <a:stretch>
            <a:fillRect/>
          </a:stretch>
        </p:blipFill>
        <p:spPr>
          <a:xfrm>
            <a:off x="10575062" y="6068990"/>
            <a:ext cx="1603842" cy="7297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Espace réservé du pied de page 4">
            <a:extLst>
              <a:ext uri="{FF2B5EF4-FFF2-40B4-BE49-F238E27FC236}">
                <a16:creationId xmlns:a16="http://schemas.microsoft.com/office/drawing/2014/main" id="{AB7899B0-2955-F4C4-1385-65814D9FA38C}"/>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342013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CB36C-1D2C-FFD4-281B-4B14F55F8C6C}"/>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889A770-E712-E04D-1412-C161AFD52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pied de page 1">
            <a:extLst>
              <a:ext uri="{FF2B5EF4-FFF2-40B4-BE49-F238E27FC236}">
                <a16:creationId xmlns:a16="http://schemas.microsoft.com/office/drawing/2014/main" id="{17ED5BB3-5081-04F7-FDFB-B367A922EE4E}"/>
              </a:ext>
            </a:extLst>
          </p:cNvPr>
          <p:cNvSpPr>
            <a:spLocks noGrp="1"/>
          </p:cNvSpPr>
          <p:nvPr>
            <p:ph type="ftr" sz="quarter" idx="11"/>
          </p:nvPr>
        </p:nvSpPr>
        <p:spPr>
          <a:xfrm>
            <a:off x="9098620" y="7785464"/>
            <a:ext cx="467262" cy="86191"/>
          </a:xfrm>
        </p:spPr>
        <p:txBody>
          <a:bodyPr vert="horz" lIns="91440" tIns="45720" rIns="91440" bIns="45720" rtlCol="0" anchor="ctr">
            <a:normAutofit fontScale="25000" lnSpcReduction="20000"/>
          </a:bodyPr>
          <a:lstStyle/>
          <a:p>
            <a:pPr>
              <a:spcAft>
                <a:spcPts val="600"/>
              </a:spcAft>
            </a:pPr>
            <a:r>
              <a:rPr lang="en-US" kern="1200">
                <a:solidFill>
                  <a:schemeClr val="tx1">
                    <a:tint val="75000"/>
                  </a:schemeClr>
                </a:solidFill>
                <a:latin typeface="+mn-lt"/>
                <a:ea typeface="+mn-ea"/>
                <a:cs typeface="+mn-cs"/>
              </a:rPr>
              <a:t>Rencontres 2024   Divina Frau-Meigs</a:t>
            </a:r>
            <a:endParaRPr lang="en-US" kern="1200" dirty="0">
              <a:solidFill>
                <a:schemeClr val="tx1">
                  <a:tint val="75000"/>
                </a:schemeClr>
              </a:solidFill>
              <a:latin typeface="+mn-lt"/>
              <a:ea typeface="+mn-ea"/>
              <a:cs typeface="+mn-cs"/>
            </a:endParaRPr>
          </a:p>
        </p:txBody>
      </p:sp>
      <p:pic>
        <p:nvPicPr>
          <p:cNvPr id="1030" name="Picture 6" descr="Google Gemini — Wikipédia">
            <a:hlinkClick r:id="rId3"/>
            <a:extLst>
              <a:ext uri="{FF2B5EF4-FFF2-40B4-BE49-F238E27FC236}">
                <a16:creationId xmlns:a16="http://schemas.microsoft.com/office/drawing/2014/main" id="{40B1EC66-959D-68AC-C815-395D105E3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432" y="1872855"/>
            <a:ext cx="2195140" cy="8713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eet Rufus">
            <a:hlinkClick r:id="rId5"/>
            <a:extLst>
              <a:ext uri="{FF2B5EF4-FFF2-40B4-BE49-F238E27FC236}">
                <a16:creationId xmlns:a16="http://schemas.microsoft.com/office/drawing/2014/main" id="{2DCD48A0-1F9F-E15C-9260-7D29929A1A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94381" y="5782160"/>
            <a:ext cx="175522" cy="1755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hlinkClick r:id="rId7"/>
            <a:extLst>
              <a:ext uri="{FF2B5EF4-FFF2-40B4-BE49-F238E27FC236}">
                <a16:creationId xmlns:a16="http://schemas.microsoft.com/office/drawing/2014/main" id="{E8098FC0-5433-F75F-A610-47FA3EBE1E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9740" y="3640774"/>
            <a:ext cx="2378260" cy="94418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F1EFF43-00BE-015B-0D09-6F23BE332BA5}"/>
              </a:ext>
            </a:extLst>
          </p:cNvPr>
          <p:cNvSpPr txBox="1"/>
          <p:nvPr/>
        </p:nvSpPr>
        <p:spPr>
          <a:xfrm>
            <a:off x="787791" y="1716258"/>
            <a:ext cx="4104585" cy="3604064"/>
          </a:xfrm>
          <a:prstGeom prst="rect">
            <a:avLst/>
          </a:prstGeom>
          <a:noFill/>
        </p:spPr>
        <p:txBody>
          <a:bodyPr wrap="none" rtlCol="0">
            <a:spAutoFit/>
          </a:bodyPr>
          <a:lstStyle/>
          <a:p>
            <a:pPr>
              <a:lnSpc>
                <a:spcPct val="90000"/>
              </a:lnSpc>
              <a:spcAft>
                <a:spcPts val="600"/>
              </a:spcAft>
            </a:pPr>
            <a:r>
              <a:rPr lang="en-US" dirty="0"/>
              <a:t>CHATGPT		Open AI/Microsoft</a:t>
            </a:r>
          </a:p>
          <a:p>
            <a:pPr>
              <a:lnSpc>
                <a:spcPct val="90000"/>
              </a:lnSpc>
              <a:spcAft>
                <a:spcPts val="600"/>
              </a:spcAft>
            </a:pPr>
            <a:r>
              <a:rPr lang="en-US" dirty="0"/>
              <a:t>CLAUDE   		Anthropic (Amazon +</a:t>
            </a:r>
          </a:p>
          <a:p>
            <a:pPr>
              <a:lnSpc>
                <a:spcPct val="90000"/>
              </a:lnSpc>
              <a:spcAft>
                <a:spcPts val="600"/>
              </a:spcAft>
            </a:pPr>
            <a:r>
              <a:rPr lang="en-US" dirty="0"/>
              <a:t>                                   Google)</a:t>
            </a:r>
            <a:endParaRPr lang="fr-FR" dirty="0"/>
          </a:p>
          <a:p>
            <a:pPr>
              <a:lnSpc>
                <a:spcPct val="90000"/>
              </a:lnSpc>
              <a:spcAft>
                <a:spcPts val="600"/>
              </a:spcAft>
            </a:pPr>
            <a:endParaRPr lang="en-US" dirty="0"/>
          </a:p>
          <a:p>
            <a:pPr>
              <a:lnSpc>
                <a:spcPct val="90000"/>
              </a:lnSpc>
              <a:spcAft>
                <a:spcPts val="600"/>
              </a:spcAft>
            </a:pPr>
            <a:endParaRPr lang="en-US" dirty="0"/>
          </a:p>
          <a:p>
            <a:pPr>
              <a:lnSpc>
                <a:spcPct val="90000"/>
              </a:lnSpc>
              <a:spcAft>
                <a:spcPts val="600"/>
              </a:spcAft>
            </a:pPr>
            <a:r>
              <a:rPr lang="en-US" dirty="0"/>
              <a:t>BING chat	Microsoft	</a:t>
            </a:r>
          </a:p>
          <a:p>
            <a:pPr>
              <a:lnSpc>
                <a:spcPct val="90000"/>
              </a:lnSpc>
              <a:spcAft>
                <a:spcPts val="600"/>
              </a:spcAft>
            </a:pPr>
            <a:r>
              <a:rPr lang="en-US" dirty="0"/>
              <a:t>GEMINI (ex BARD)	Google</a:t>
            </a:r>
          </a:p>
          <a:p>
            <a:pPr>
              <a:lnSpc>
                <a:spcPct val="90000"/>
              </a:lnSpc>
              <a:spcAft>
                <a:spcPts val="600"/>
              </a:spcAft>
            </a:pPr>
            <a:r>
              <a:rPr lang="en-US" dirty="0"/>
              <a:t>FERRET 		Apple</a:t>
            </a:r>
          </a:p>
          <a:p>
            <a:pPr>
              <a:lnSpc>
                <a:spcPct val="90000"/>
              </a:lnSpc>
              <a:spcAft>
                <a:spcPts val="600"/>
              </a:spcAft>
            </a:pPr>
            <a:r>
              <a:rPr lang="en-US" dirty="0"/>
              <a:t>GROK		X</a:t>
            </a:r>
          </a:p>
          <a:p>
            <a:pPr>
              <a:lnSpc>
                <a:spcPct val="90000"/>
              </a:lnSpc>
              <a:spcAft>
                <a:spcPts val="600"/>
              </a:spcAft>
            </a:pPr>
            <a:r>
              <a:rPr lang="en-US" dirty="0" err="1"/>
              <a:t>LLaMA</a:t>
            </a:r>
            <a:r>
              <a:rPr lang="en-US" dirty="0"/>
              <a:t>		META (Facebook,</a:t>
            </a:r>
          </a:p>
          <a:p>
            <a:pPr>
              <a:lnSpc>
                <a:spcPct val="90000"/>
              </a:lnSpc>
              <a:spcAft>
                <a:spcPts val="600"/>
              </a:spcAft>
            </a:pPr>
            <a:r>
              <a:rPr lang="en-US" dirty="0"/>
              <a:t>                                   Instagram, </a:t>
            </a:r>
            <a:r>
              <a:rPr lang="en-US" dirty="0" err="1"/>
              <a:t>Whatsapp</a:t>
            </a:r>
            <a:r>
              <a:rPr lang="en-US" dirty="0"/>
              <a:t>)</a:t>
            </a:r>
          </a:p>
        </p:txBody>
      </p:sp>
      <p:pic>
        <p:nvPicPr>
          <p:cNvPr id="3078" name="Picture 6" descr="Meta Joins AI Race Releases New Language Model LLaMA – TechCult">
            <a:hlinkClick r:id="rId9"/>
            <a:extLst>
              <a:ext uri="{FF2B5EF4-FFF2-40B4-BE49-F238E27FC236}">
                <a16:creationId xmlns:a16="http://schemas.microsoft.com/office/drawing/2014/main" id="{7C7C7E43-BD8E-4136-529F-C794BB14DB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2586" y="3634437"/>
            <a:ext cx="1686337" cy="9999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crosoft wants Chrome users to use Bing AI… but they can't">
            <a:hlinkClick r:id="rId11"/>
            <a:extLst>
              <a:ext uri="{FF2B5EF4-FFF2-40B4-BE49-F238E27FC236}">
                <a16:creationId xmlns:a16="http://schemas.microsoft.com/office/drawing/2014/main" id="{EB67B15E-882F-E8AA-583C-D32DF75F73C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28504" y="2063564"/>
            <a:ext cx="1574021" cy="88538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laude 2-Anthropic公司开发的AI对话机器人 | AI中文｜AI工具集导航｜AI工具导航大全｜收录好用的AI工具">
            <a:hlinkClick r:id="rId13"/>
            <a:extLst>
              <a:ext uri="{FF2B5EF4-FFF2-40B4-BE49-F238E27FC236}">
                <a16:creationId xmlns:a16="http://schemas.microsoft.com/office/drawing/2014/main" id="{7B58E18C-4FC6-C038-39A8-AE818DCD71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2733" y="290439"/>
            <a:ext cx="1266841" cy="1313528"/>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497B175F-FC90-B2DE-9CC8-321F98C93A6A}"/>
              </a:ext>
            </a:extLst>
          </p:cNvPr>
          <p:cNvSpPr txBox="1"/>
          <p:nvPr/>
        </p:nvSpPr>
        <p:spPr>
          <a:xfrm>
            <a:off x="6710289" y="5908431"/>
            <a:ext cx="184731" cy="369332"/>
          </a:xfrm>
          <a:prstGeom prst="rect">
            <a:avLst/>
          </a:prstGeom>
          <a:noFill/>
        </p:spPr>
        <p:txBody>
          <a:bodyPr wrap="none" rtlCol="0">
            <a:spAutoFit/>
          </a:bodyPr>
          <a:lstStyle/>
          <a:p>
            <a:endParaRPr lang="en-US" dirty="0"/>
          </a:p>
        </p:txBody>
      </p:sp>
      <p:pic>
        <p:nvPicPr>
          <p:cNvPr id="11" name="Image 10">
            <a:extLst>
              <a:ext uri="{FF2B5EF4-FFF2-40B4-BE49-F238E27FC236}">
                <a16:creationId xmlns:a16="http://schemas.microsoft.com/office/drawing/2014/main" id="{671ED88C-B044-6E07-CE9F-B5125F994BB3}"/>
              </a:ext>
            </a:extLst>
          </p:cNvPr>
          <p:cNvPicPr>
            <a:picLocks noChangeAspect="1"/>
          </p:cNvPicPr>
          <p:nvPr/>
        </p:nvPicPr>
        <p:blipFill>
          <a:blip r:embed="rId15"/>
          <a:stretch>
            <a:fillRect/>
          </a:stretch>
        </p:blipFill>
        <p:spPr>
          <a:xfrm>
            <a:off x="6540974" y="5215616"/>
            <a:ext cx="1046671" cy="1073508"/>
          </a:xfrm>
          <a:prstGeom prst="rect">
            <a:avLst/>
          </a:prstGeom>
        </p:spPr>
      </p:pic>
      <p:pic>
        <p:nvPicPr>
          <p:cNvPr id="7" name="Picture 2" descr="L'app officielle de ChatGPT sur iPhone arrive désormais en France et  d'autres pays">
            <a:hlinkClick r:id="rId16"/>
            <a:extLst>
              <a:ext uri="{FF2B5EF4-FFF2-40B4-BE49-F238E27FC236}">
                <a16:creationId xmlns:a16="http://schemas.microsoft.com/office/drawing/2014/main" id="{A7528C96-2E6B-AF3A-0AB2-88DCADBDDB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6772" y="602836"/>
            <a:ext cx="1840942" cy="113288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F8E194F-E5B6-99DC-755A-62100EF9816A}"/>
              </a:ext>
            </a:extLst>
          </p:cNvPr>
          <p:cNvSpPr txBox="1"/>
          <p:nvPr/>
        </p:nvSpPr>
        <p:spPr>
          <a:xfrm>
            <a:off x="8832305" y="1573259"/>
            <a:ext cx="1029484" cy="307777"/>
          </a:xfrm>
          <a:prstGeom prst="rect">
            <a:avLst/>
          </a:prstGeom>
          <a:noFill/>
        </p:spPr>
        <p:txBody>
          <a:bodyPr wrap="square" rtlCol="0">
            <a:spAutoFit/>
          </a:bodyPr>
          <a:lstStyle/>
          <a:p>
            <a:r>
              <a:rPr lang="en-US" sz="1400" dirty="0"/>
              <a:t>Claude</a:t>
            </a:r>
          </a:p>
        </p:txBody>
      </p:sp>
      <p:sp>
        <p:nvSpPr>
          <p:cNvPr id="12" name="ZoneTexte 11">
            <a:extLst>
              <a:ext uri="{FF2B5EF4-FFF2-40B4-BE49-F238E27FC236}">
                <a16:creationId xmlns:a16="http://schemas.microsoft.com/office/drawing/2014/main" id="{BED343EA-4C80-CC16-2194-56AF13141B5F}"/>
              </a:ext>
            </a:extLst>
          </p:cNvPr>
          <p:cNvSpPr txBox="1"/>
          <p:nvPr/>
        </p:nvSpPr>
        <p:spPr>
          <a:xfrm>
            <a:off x="7342642" y="2985954"/>
            <a:ext cx="2263697" cy="369332"/>
          </a:xfrm>
          <a:prstGeom prst="rect">
            <a:avLst/>
          </a:prstGeom>
          <a:noFill/>
        </p:spPr>
        <p:txBody>
          <a:bodyPr wrap="none" rtlCol="0">
            <a:spAutoFit/>
          </a:bodyPr>
          <a:lstStyle/>
          <a:p>
            <a:r>
              <a:rPr lang="fr-FR" dirty="0"/>
              <a:t>Moteurs de recherche</a:t>
            </a:r>
          </a:p>
        </p:txBody>
      </p:sp>
      <p:sp>
        <p:nvSpPr>
          <p:cNvPr id="13" name="ZoneTexte 12">
            <a:extLst>
              <a:ext uri="{FF2B5EF4-FFF2-40B4-BE49-F238E27FC236}">
                <a16:creationId xmlns:a16="http://schemas.microsoft.com/office/drawing/2014/main" id="{DCE483B3-C886-77E0-4DCE-A5B09F52EB70}"/>
              </a:ext>
            </a:extLst>
          </p:cNvPr>
          <p:cNvSpPr txBox="1"/>
          <p:nvPr/>
        </p:nvSpPr>
        <p:spPr>
          <a:xfrm>
            <a:off x="7933999" y="4791390"/>
            <a:ext cx="1619354" cy="369332"/>
          </a:xfrm>
          <a:prstGeom prst="rect">
            <a:avLst/>
          </a:prstGeom>
          <a:noFill/>
        </p:spPr>
        <p:txBody>
          <a:bodyPr wrap="none" rtlCol="0">
            <a:spAutoFit/>
          </a:bodyPr>
          <a:lstStyle/>
          <a:p>
            <a:r>
              <a:rPr lang="fr-FR" dirty="0"/>
              <a:t>Médias sociaux</a:t>
            </a:r>
          </a:p>
        </p:txBody>
      </p:sp>
      <p:pic>
        <p:nvPicPr>
          <p:cNvPr id="14" name="Picture 6" descr="Copilot 365 | AI Finder">
            <a:hlinkClick r:id="rId18"/>
            <a:extLst>
              <a:ext uri="{FF2B5EF4-FFF2-40B4-BE49-F238E27FC236}">
                <a16:creationId xmlns:a16="http://schemas.microsoft.com/office/drawing/2014/main" id="{1C0602F9-EC7A-FA46-2BC5-9B7D3DE846F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48929" y="5317754"/>
            <a:ext cx="899381" cy="89938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2BD5BA72-AC71-16C9-3997-DBBF782C65F7}"/>
              </a:ext>
            </a:extLst>
          </p:cNvPr>
          <p:cNvSpPr txBox="1"/>
          <p:nvPr/>
        </p:nvSpPr>
        <p:spPr>
          <a:xfrm>
            <a:off x="9866489" y="6276622"/>
            <a:ext cx="1288430" cy="369332"/>
          </a:xfrm>
          <a:prstGeom prst="rect">
            <a:avLst/>
          </a:prstGeom>
          <a:noFill/>
        </p:spPr>
        <p:txBody>
          <a:bodyPr wrap="none" rtlCol="0">
            <a:spAutoFit/>
          </a:bodyPr>
          <a:lstStyle/>
          <a:p>
            <a:r>
              <a:rPr lang="fr-FR" dirty="0"/>
              <a:t>Navigateurs</a:t>
            </a:r>
          </a:p>
        </p:txBody>
      </p:sp>
      <p:sp>
        <p:nvSpPr>
          <p:cNvPr id="16" name="ZoneTexte 15">
            <a:extLst>
              <a:ext uri="{FF2B5EF4-FFF2-40B4-BE49-F238E27FC236}">
                <a16:creationId xmlns:a16="http://schemas.microsoft.com/office/drawing/2014/main" id="{DAF5F64E-7BB1-AB02-BA31-C5285A52743B}"/>
              </a:ext>
            </a:extLst>
          </p:cNvPr>
          <p:cNvSpPr txBox="1"/>
          <p:nvPr/>
        </p:nvSpPr>
        <p:spPr>
          <a:xfrm>
            <a:off x="9548310" y="5582778"/>
            <a:ext cx="1432252" cy="307777"/>
          </a:xfrm>
          <a:prstGeom prst="rect">
            <a:avLst/>
          </a:prstGeom>
          <a:noFill/>
        </p:spPr>
        <p:txBody>
          <a:bodyPr wrap="none" rtlCol="0">
            <a:spAutoFit/>
          </a:bodyPr>
          <a:lstStyle/>
          <a:p>
            <a:r>
              <a:rPr lang="en-US" sz="1400" dirty="0"/>
              <a:t>Microsoft copilot</a:t>
            </a:r>
          </a:p>
        </p:txBody>
      </p:sp>
      <p:sp>
        <p:nvSpPr>
          <p:cNvPr id="18" name="Titre 3">
            <a:extLst>
              <a:ext uri="{FF2B5EF4-FFF2-40B4-BE49-F238E27FC236}">
                <a16:creationId xmlns:a16="http://schemas.microsoft.com/office/drawing/2014/main" id="{3430F0AA-1585-5B08-153A-D6A359F53C01}"/>
              </a:ext>
            </a:extLst>
          </p:cNvPr>
          <p:cNvSpPr txBox="1">
            <a:spLocks/>
          </p:cNvSpPr>
          <p:nvPr/>
        </p:nvSpPr>
        <p:spPr>
          <a:xfrm>
            <a:off x="457622" y="129982"/>
            <a:ext cx="5940152" cy="658812"/>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fr-FR" dirty="0">
                <a:solidFill>
                  <a:srgbClr val="FFFFFF"/>
                </a:solidFill>
              </a:rPr>
              <a:t>Après</a:t>
            </a:r>
            <a:r>
              <a:rPr lang="es-ES_tradnl" dirty="0">
                <a:solidFill>
                  <a:srgbClr val="FFFFFF"/>
                </a:solidFill>
              </a:rPr>
              <a:t> </a:t>
            </a:r>
            <a:r>
              <a:rPr lang="fr-FR" dirty="0">
                <a:solidFill>
                  <a:srgbClr val="FFFFFF"/>
                </a:solidFill>
              </a:rPr>
              <a:t>l’IA, le continent bleu </a:t>
            </a:r>
          </a:p>
        </p:txBody>
      </p:sp>
      <p:pic>
        <p:nvPicPr>
          <p:cNvPr id="20" name="Image 19" descr="Une image contenant texte, carte de visite, Police, capture d’écran&#10;&#10;Description générée automatiquement">
            <a:extLst>
              <a:ext uri="{FF2B5EF4-FFF2-40B4-BE49-F238E27FC236}">
                <a16:creationId xmlns:a16="http://schemas.microsoft.com/office/drawing/2014/main" id="{789C632C-D737-283F-8393-8F548EC639E4}"/>
              </a:ext>
            </a:extLst>
          </p:cNvPr>
          <p:cNvPicPr>
            <a:picLocks noChangeAspect="1"/>
          </p:cNvPicPr>
          <p:nvPr/>
        </p:nvPicPr>
        <p:blipFill>
          <a:blip r:embed="rId20"/>
          <a:stretch>
            <a:fillRect/>
          </a:stretch>
        </p:blipFill>
        <p:spPr>
          <a:xfrm>
            <a:off x="3888" y="6128253"/>
            <a:ext cx="1603842" cy="7297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817627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DFE07-7F7F-8A52-1F77-1087E86758A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14A12DA-F87B-C8E2-0F37-6523F9944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ketchy line">
            <a:extLst>
              <a:ext uri="{FF2B5EF4-FFF2-40B4-BE49-F238E27FC236}">
                <a16:creationId xmlns:a16="http://schemas.microsoft.com/office/drawing/2014/main" id="{FA6EE231-356E-69C6-37C6-A87959CB9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D6FAA059-E7DA-CADC-3505-7FD8FFB92D16}"/>
              </a:ext>
            </a:extLst>
          </p:cNvPr>
          <p:cNvSpPr txBox="1"/>
          <p:nvPr/>
        </p:nvSpPr>
        <p:spPr>
          <a:xfrm>
            <a:off x="640080" y="2784423"/>
            <a:ext cx="4807848" cy="3722633"/>
          </a:xfrm>
          <a:prstGeom prst="rect">
            <a:avLst/>
          </a:prstGeom>
        </p:spPr>
        <p:txBody>
          <a:bodyPr vert="horz" lIns="91440" tIns="45720" rIns="91440" bIns="45720" rtlCol="0">
            <a:normAutofit fontScale="32500" lnSpcReduction="20000"/>
          </a:bodyPr>
          <a:lstStyle/>
          <a:p>
            <a:pPr>
              <a:lnSpc>
                <a:spcPct val="90000"/>
              </a:lnSpc>
              <a:spcAft>
                <a:spcPts val="600"/>
              </a:spcAft>
            </a:pPr>
            <a:r>
              <a:rPr lang="fr-FR" sz="3000" dirty="0"/>
              <a:t>Il existe une concentration et une  plateformisation de l’IA qui renforce le monopole des plateformes GAMAM (exploitation commerciale et propriétaire de systèmes ouverts)</a:t>
            </a:r>
          </a:p>
          <a:p>
            <a:pPr indent="-228600">
              <a:lnSpc>
                <a:spcPct val="90000"/>
              </a:lnSpc>
              <a:spcAft>
                <a:spcPts val="600"/>
              </a:spcAft>
              <a:buFont typeface="Arial" panose="020B0604020202020204" pitchFamily="34" charset="0"/>
              <a:buChar char="•"/>
            </a:pPr>
            <a:endParaRPr lang="fr-FR" sz="3000" dirty="0"/>
          </a:p>
          <a:p>
            <a:pPr>
              <a:lnSpc>
                <a:spcPct val="90000"/>
              </a:lnSpc>
              <a:spcAft>
                <a:spcPts val="600"/>
              </a:spcAft>
            </a:pPr>
            <a:r>
              <a:rPr lang="fr-FR" sz="3000" dirty="0"/>
              <a:t>Cette situation de monopole affecte les espaces publics de production, d'expression, de consommation et d’éducation. L'effet de levier du public est faible, les alternatives (open source) sont rares et/ou capturées.  La dynamique politique est constamment en train d’essayer de rattraper le secteur privé qui a tendance à fuir ses responsabilités et ses obligations de reddition des comptes. </a:t>
            </a:r>
          </a:p>
          <a:p>
            <a:pPr>
              <a:lnSpc>
                <a:spcPct val="90000"/>
              </a:lnSpc>
              <a:spcAft>
                <a:spcPts val="600"/>
              </a:spcAft>
            </a:pPr>
            <a:endParaRPr lang="fr-FR" sz="3000" dirty="0"/>
          </a:p>
          <a:p>
            <a:pPr>
              <a:lnSpc>
                <a:spcPct val="90000"/>
              </a:lnSpc>
              <a:spcAft>
                <a:spcPts val="600"/>
              </a:spcAft>
            </a:pPr>
            <a:r>
              <a:rPr lang="fr-FR" sz="3000" dirty="0"/>
              <a:t>La "gouvernance de l'IA" place les régulateurs et les citoyens dans une négociation de facto avec les géants de la technologie et les fournisseurs d'IA pour leur prise de contrôle des systèmes financés par l'État qui constituent une grande partie de leur espace de travail. Open-AI, par exemple, était à l'origine un laboratoire ouvert avant d'être privatisé. </a:t>
            </a:r>
          </a:p>
          <a:p>
            <a:pPr>
              <a:lnSpc>
                <a:spcPct val="90000"/>
              </a:lnSpc>
              <a:spcAft>
                <a:spcPts val="600"/>
              </a:spcAft>
            </a:pPr>
            <a:endParaRPr lang="fr-FR" sz="3000" dirty="0"/>
          </a:p>
          <a:p>
            <a:pPr>
              <a:lnSpc>
                <a:spcPct val="90000"/>
              </a:lnSpc>
              <a:spcAft>
                <a:spcPts val="600"/>
              </a:spcAft>
            </a:pPr>
            <a:r>
              <a:rPr lang="fr-FR" sz="3000" dirty="0"/>
              <a:t>Il est essentiel de démonter les principaux mythes sur l'IA ("intelligence", "course aux armements") pour considérer les systèmes d'IA comme des </a:t>
            </a:r>
            <a:r>
              <a:rPr lang="fr-FR" sz="3000" b="1" dirty="0"/>
              <a:t>outils</a:t>
            </a:r>
            <a:r>
              <a:rPr lang="fr-FR" sz="3000" dirty="0"/>
              <a:t>, sur lesquels il est possible d'exercer </a:t>
            </a:r>
            <a:r>
              <a:rPr lang="fr-FR" sz="3000" b="1" dirty="0"/>
              <a:t>un contrôle et une surveillance. </a:t>
            </a:r>
          </a:p>
          <a:p>
            <a:pPr indent="-228600">
              <a:lnSpc>
                <a:spcPct val="90000"/>
              </a:lnSpc>
              <a:spcAft>
                <a:spcPts val="600"/>
              </a:spcAft>
              <a:buFont typeface="Arial" panose="020B0604020202020204" pitchFamily="34" charset="0"/>
              <a:buChar char="•"/>
            </a:pPr>
            <a:endParaRPr lang="fr-FR" sz="3000" dirty="0"/>
          </a:p>
          <a:p>
            <a:pPr>
              <a:lnSpc>
                <a:spcPct val="90000"/>
              </a:lnSpc>
              <a:spcAft>
                <a:spcPts val="600"/>
              </a:spcAft>
            </a:pPr>
            <a:r>
              <a:rPr lang="fr-FR" sz="3000" dirty="0"/>
              <a:t>Les institutions de la culture et de l’</a:t>
            </a:r>
            <a:r>
              <a:rPr lang="fr-FR" sz="3000" dirty="0" err="1"/>
              <a:t>éducationpeuvent</a:t>
            </a:r>
            <a:r>
              <a:rPr lang="fr-FR" sz="3000" dirty="0"/>
              <a:t> aider les gens à évaluer de manière critique l'évolution de l'IA et à ramener l'attention du public sur la réduction de la </a:t>
            </a:r>
            <a:r>
              <a:rPr lang="fr-FR" sz="3000" b="1" dirty="0"/>
              <a:t>fracture numérique scientifique </a:t>
            </a:r>
            <a:r>
              <a:rPr lang="fr-FR" sz="3000" dirty="0"/>
              <a:t>(notamment entre champs STIM et non-STIM= les humanités) et le maintien de </a:t>
            </a:r>
            <a:r>
              <a:rPr lang="fr-FR" sz="3000" b="1" dirty="0"/>
              <a:t>l'intégrité de l'information </a:t>
            </a:r>
            <a:r>
              <a:rPr lang="fr-FR" sz="3000" dirty="0"/>
              <a:t>à toutes fins (démocratiques, éducatives, culturelles...).  </a:t>
            </a:r>
          </a:p>
          <a:p>
            <a:pPr indent="-228600">
              <a:lnSpc>
                <a:spcPct val="90000"/>
              </a:lnSpc>
              <a:spcAft>
                <a:spcPts val="600"/>
              </a:spcAft>
              <a:buFont typeface="Arial" panose="020B0604020202020204" pitchFamily="34" charset="0"/>
              <a:buChar char="•"/>
            </a:pPr>
            <a:endParaRPr lang="en-US" sz="1200" dirty="0"/>
          </a:p>
        </p:txBody>
      </p:sp>
      <p:pic>
        <p:nvPicPr>
          <p:cNvPr id="6" name="Picture 2">
            <a:extLst>
              <a:ext uri="{FF2B5EF4-FFF2-40B4-BE49-F238E27FC236}">
                <a16:creationId xmlns:a16="http://schemas.microsoft.com/office/drawing/2014/main" id="{6BF82025-8430-7F85-5FC7-1391C8D3EE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6098205" y="784136"/>
            <a:ext cx="6092272" cy="60738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Image 3" descr="Une image contenant texte, carte de visite, Police, capture d’écran&#10;&#10;Description générée automatiquement">
            <a:extLst>
              <a:ext uri="{FF2B5EF4-FFF2-40B4-BE49-F238E27FC236}">
                <a16:creationId xmlns:a16="http://schemas.microsoft.com/office/drawing/2014/main" id="{F0071830-A0BB-E3DA-7822-AECCD408AC7B}"/>
              </a:ext>
            </a:extLst>
          </p:cNvPr>
          <p:cNvPicPr>
            <a:picLocks noChangeAspect="1"/>
          </p:cNvPicPr>
          <p:nvPr/>
        </p:nvPicPr>
        <p:blipFill>
          <a:blip r:embed="rId4"/>
          <a:stretch>
            <a:fillRect/>
          </a:stretch>
        </p:blipFill>
        <p:spPr>
          <a:xfrm>
            <a:off x="1090558" y="467004"/>
            <a:ext cx="1603842" cy="7297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 name="Espace réservé du pied de page 1">
            <a:extLst>
              <a:ext uri="{FF2B5EF4-FFF2-40B4-BE49-F238E27FC236}">
                <a16:creationId xmlns:a16="http://schemas.microsoft.com/office/drawing/2014/main" id="{BAFA056A-3D7B-09F7-19B7-19115E4A1F98}"/>
              </a:ext>
            </a:extLst>
          </p:cNvPr>
          <p:cNvSpPr>
            <a:spLocks noGrp="1"/>
          </p:cNvSpPr>
          <p:nvPr>
            <p:ph type="ftr" sz="quarter" idx="11"/>
          </p:nvPr>
        </p:nvSpPr>
        <p:spPr/>
        <p:txBody>
          <a:bodyPr/>
          <a:lstStyle/>
          <a:p>
            <a:r>
              <a:rPr lang="fr-FR"/>
              <a:t>Rencontres 2024   Divina Frau-Meigs</a:t>
            </a:r>
          </a:p>
        </p:txBody>
      </p:sp>
    </p:spTree>
    <p:extLst>
      <p:ext uri="{BB962C8B-B14F-4D97-AF65-F5344CB8AC3E}">
        <p14:creationId xmlns:p14="http://schemas.microsoft.com/office/powerpoint/2010/main" val="29263321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29191</TotalTime>
  <Words>2926</Words>
  <Application>Microsoft Office PowerPoint</Application>
  <PresentationFormat>Grand écran</PresentationFormat>
  <Paragraphs>345</Paragraphs>
  <Slides>28</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28</vt:i4>
      </vt:variant>
    </vt:vector>
  </HeadingPairs>
  <TitlesOfParts>
    <vt:vector size="36" baseType="lpstr">
      <vt:lpstr>-apple-system</vt:lpstr>
      <vt:lpstr>Arial</vt:lpstr>
      <vt:lpstr>Calibri</vt:lpstr>
      <vt:lpstr>Helvetica</vt:lpstr>
      <vt:lpstr>Palatino Linotype</vt:lpstr>
      <vt:lpstr>Times New Roman</vt:lpstr>
      <vt:lpstr>Wingdings</vt:lpstr>
      <vt:lpstr>Thème Office</vt:lpstr>
      <vt:lpstr>IA et EMI : Esprit critique es-tu là?</vt:lpstr>
      <vt:lpstr>Présentation PowerPoint</vt:lpstr>
      <vt:lpstr>Présentation PowerPoint</vt:lpstr>
      <vt:lpstr>La panique médiatique récente</vt:lpstr>
      <vt:lpstr>En réalité</vt:lpstr>
      <vt:lpstr>Médias/IA: Frise historique </vt:lpstr>
      <vt:lpstr>Avant l’IA, le continent bleu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compétences  pour aiguiser l’esprit critique </vt:lpstr>
      <vt:lpstr>Des éléments de design nouveaux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Vers un glossaire critique</vt:lpstr>
      <vt:lpstr>Présentation PowerPoint</vt:lpstr>
      <vt:lpstr>conclusion</vt:lpstr>
      <vt:lpstr>Quelques références</vt:lpstr>
      <vt:lpstr>Présentation PowerPoint</vt:lpstr>
    </vt:vector>
  </TitlesOfParts>
  <Company>Univeristé Sorbonne Nouvelle - Paris 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TEMPS 1 – Ce que la data fait à la production de l’information Data, big data, algorithmes ? Bref historique de l’apparition des algorithmes dans les industries médiatiques, culturelles et créatives Journalisme de données (visualisation, simulation…) Influence du big data sur le contenu de l’information culturelle Et l’IA, les robots journalistes ?  Transparence, collecte, vie privée, quels nouveaux défis éthiques  pour l’information à l’heure du numérique ?  TEMPS 2 –Ce que la data fait à la consommation de l’information Panorama des modes d’accès à l’information   Algorithmes de ranking, suggestion, recommandation, Vers toujours plus de prédiction et nudging ? Risques informationnels liés à la data / rappel . Renforcement des biais cognitifs . Bulle de filtre . Désordres de l’information  La question du libre arbitre et de la démocratie à l’ère de la data Compétences médiatiques à l’heure de la data Quelques ressources et outils</dc:title>
  <dc:creator>Divina Meigs</dc:creator>
  <cp:lastModifiedBy>THEOBALT Jean-christophe</cp:lastModifiedBy>
  <cp:revision>347</cp:revision>
  <cp:lastPrinted>2019-09-16T13:59:37Z</cp:lastPrinted>
  <dcterms:created xsi:type="dcterms:W3CDTF">2019-07-09T13:19:45Z</dcterms:created>
  <dcterms:modified xsi:type="dcterms:W3CDTF">2024-03-21T17:26:18Z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f782e2-1048-4ae6-8561-ea50d7047004_Enabled">
    <vt:lpwstr>true</vt:lpwstr>
  </property>
  <property fmtid="{D5CDD505-2E9C-101B-9397-08002B2CF9AE}" pid="3" name="MSIP_Label_37f782e2-1048-4ae6-8561-ea50d7047004_SetDate">
    <vt:lpwstr>2024-03-21T17:26:07Z</vt:lpwstr>
  </property>
  <property fmtid="{D5CDD505-2E9C-101B-9397-08002B2CF9AE}" pid="4" name="MSIP_Label_37f782e2-1048-4ae6-8561-ea50d7047004_Method">
    <vt:lpwstr>Standard</vt:lpwstr>
  </property>
  <property fmtid="{D5CDD505-2E9C-101B-9397-08002B2CF9AE}" pid="5" name="MSIP_Label_37f782e2-1048-4ae6-8561-ea50d7047004_Name">
    <vt:lpwstr>Donnée Interne</vt:lpwstr>
  </property>
  <property fmtid="{D5CDD505-2E9C-101B-9397-08002B2CF9AE}" pid="6" name="MSIP_Label_37f782e2-1048-4ae6-8561-ea50d7047004_SiteId">
    <vt:lpwstr>5d0b42b2-7ba0-42b9-bd88-2dd1558bd190</vt:lpwstr>
  </property>
  <property fmtid="{D5CDD505-2E9C-101B-9397-08002B2CF9AE}" pid="7" name="MSIP_Label_37f782e2-1048-4ae6-8561-ea50d7047004_ActionId">
    <vt:lpwstr>9882737d-0191-40ce-b30f-076c887b7f2e</vt:lpwstr>
  </property>
  <property fmtid="{D5CDD505-2E9C-101B-9397-08002B2CF9AE}" pid="8" name="MSIP_Label_37f782e2-1048-4ae6-8561-ea50d7047004_ContentBits">
    <vt:lpwstr>2</vt:lpwstr>
  </property>
</Properties>
</file>