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40"/>
      <p:bold r:id="rId41"/>
      <p:italic r:id="rId42"/>
      <p:boldItalic r:id="rId43"/>
    </p:embeddedFont>
    <p:embeddedFont>
      <p:font typeface="Open Sans Light" panose="020B0604020202020204" charset="0"/>
      <p:regular r:id="rId44"/>
      <p:bold r:id="rId45"/>
      <p:italic r:id="rId46"/>
      <p:boldItalic r:id="rId47"/>
    </p:embeddedFont>
    <p:embeddedFont>
      <p:font typeface="Helvetica Neue Light" panose="020B0604020202020204" charset="0"/>
      <p:regular r:id="rId48"/>
      <p:bold r:id="rId49"/>
      <p:italic r:id="rId50"/>
      <p:bold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Open Sans" panose="020B0604020202020204" charset="0"/>
      <p:regular r:id="rId56"/>
      <p:bold r:id="rId57"/>
      <p:italic r:id="rId58"/>
      <p:boldItalic r:id="rId59"/>
    </p:embeddedFont>
    <p:embeddedFont>
      <p:font typeface="Helvetica Neue Light" panose="020B0604020202020204" charset="0"/>
      <p:regular r:id="rId48"/>
      <p:bold r:id="rId49"/>
      <p:italic r:id="rId50"/>
      <p:boldItalic r:id="rId51"/>
    </p:embeddedFont>
    <p:embeddedFont>
      <p:font typeface="Arial Narrow" panose="020B0606020202030204" pitchFamily="34" charset="0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>
      <p:cViewPr varScale="1">
        <p:scale>
          <a:sx n="144" d="100"/>
          <a:sy n="144" d="100"/>
        </p:scale>
        <p:origin x="65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font" Target="fonts/font2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61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0a88bdab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g20a88bdab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" name="Google Shape;68;g20a88bdab6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0a88bdab65_0_19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0a88bdab65_0_19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84dcbb67b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84dcbb67b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84dcbb67b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84dcbb67b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0a88bdab65_0_2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0a88bdab65_0_2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0a88bdab65_0_2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0a88bdab65_0_2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0a88bdab65_0_2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0a88bdab65_0_2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0a88bdab65_0_2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0a88bdab65_0_2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0a88bdab65_0_20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0a88bdab65_0_20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0a88bdab65_0_2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0a88bdab65_0_2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0a88bdab65_0_2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0a88bdab65_0_2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0a88bdab65_0_2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0a88bdab65_0_2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0a88bdab65_0_2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0a88bdab65_0_2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0a88bdab65_0_2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0a88bdab65_0_2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963f3e22a9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963f3e22a9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963f3e22a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963f3e22a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963f3e22a9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963f3e22a9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963f3e22a9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963f3e22a9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963f3e22a9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963f3e22a9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963f3e22a9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963f3e22a9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963f3e22a9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963f3e22a9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963f3e22a9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963f3e22a9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0a88bdab65_0_2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0a88bdab65_0_2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963f3e22a9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963f3e22a9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0a88bdab65_0_2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g20a88bdab65_0_2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0a88bdab65_0_2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20a88bdab65_0_2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0a88bdab65_0_2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20a88bdab65_0_2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0a88bdab65_0_2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g20a88bdab65_0_2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0a88bdab65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g20a88bdab65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0a88bdab65_0_2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g20a88bdab65_0_2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0a88bdab65_0_2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20a88bdab65_0_2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0a88bdab65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" name="Google Shape;85;g20a88bdab65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0a88bdab65_0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g20a88bdab65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963f3e22a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963f3e22a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0a88bdab65_0_2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g20a88bdab65_0_2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963f3e22a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963f3e22a9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0a88bdab65_0_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" name="Google Shape;133;g20a88bdab65_0_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 - style 1">
  <p:cSld name="Diapositive de titre - style 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52" name="Google Shape;52;p13" descr="couv_main_soleil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43174" y="1232287"/>
            <a:ext cx="5508805" cy="450762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/>
          <p:nvPr/>
        </p:nvSpPr>
        <p:spPr>
          <a:xfrm>
            <a:off x="0" y="4527365"/>
            <a:ext cx="2571600" cy="24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4" name="Google Shape;54;p13"/>
          <p:cNvSpPr/>
          <p:nvPr/>
        </p:nvSpPr>
        <p:spPr>
          <a:xfrm>
            <a:off x="0" y="2051408"/>
            <a:ext cx="7072200" cy="405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5" name="Google Shape;55;p13"/>
          <p:cNvSpPr/>
          <p:nvPr/>
        </p:nvSpPr>
        <p:spPr>
          <a:xfrm>
            <a:off x="0" y="2518172"/>
            <a:ext cx="6286500" cy="405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508819" y="1976400"/>
            <a:ext cx="5063400" cy="10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136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508819" y="3214692"/>
            <a:ext cx="50721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20"/>
              <a:buFont typeface="Arial Narrow"/>
              <a:buNone/>
              <a:defRPr sz="2600" b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D9092"/>
              </a:buClr>
              <a:buSzPts val="1800"/>
              <a:buNone/>
              <a:defRPr>
                <a:solidFill>
                  <a:srgbClr val="8D909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rgbClr val="8D909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D9092"/>
              </a:buClr>
              <a:buSzPts val="1120"/>
              <a:buFont typeface="Arial"/>
              <a:buNone/>
              <a:defRPr>
                <a:solidFill>
                  <a:srgbClr val="8D909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D9092"/>
              </a:buClr>
              <a:buSzPts val="2000"/>
              <a:buNone/>
              <a:defRPr>
                <a:solidFill>
                  <a:srgbClr val="8D909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D9092"/>
              </a:buClr>
              <a:buSzPts val="2000"/>
              <a:buNone/>
              <a:defRPr>
                <a:solidFill>
                  <a:srgbClr val="8D909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D9092"/>
              </a:buClr>
              <a:buSzPts val="2000"/>
              <a:buNone/>
              <a:defRPr>
                <a:solidFill>
                  <a:srgbClr val="8D909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D9092"/>
              </a:buClr>
              <a:buSzPts val="2000"/>
              <a:buNone/>
              <a:defRPr>
                <a:solidFill>
                  <a:srgbClr val="8D909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D9092"/>
              </a:buClr>
              <a:buSzPts val="2000"/>
              <a:buNone/>
              <a:defRPr>
                <a:solidFill>
                  <a:srgbClr val="8D9092"/>
                </a:solidFill>
              </a:defRPr>
            </a:lvl9pPr>
          </a:lstStyle>
          <a:p>
            <a:endParaRPr/>
          </a:p>
        </p:txBody>
      </p:sp>
      <p:pic>
        <p:nvPicPr>
          <p:cNvPr id="58" name="Google Shape;58;p13" descr="logo_blanc_gris_export-01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816" y="428610"/>
            <a:ext cx="2752117" cy="107890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>
            <a:spLocks noGrp="1"/>
          </p:cNvSpPr>
          <p:nvPr>
            <p:ph type="body" idx="2"/>
          </p:nvPr>
        </p:nvSpPr>
        <p:spPr>
          <a:xfrm>
            <a:off x="0" y="4527947"/>
            <a:ext cx="25719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6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2003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86228" y="270272"/>
            <a:ext cx="8229600" cy="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508000" y="1200150"/>
            <a:ext cx="82077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6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2003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63" name="Google Shape;63;p14"/>
          <p:cNvCxnSpPr/>
          <p:nvPr/>
        </p:nvCxnSpPr>
        <p:spPr>
          <a:xfrm>
            <a:off x="606425" y="270272"/>
            <a:ext cx="288000" cy="1200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4" name="Google Shape;64;p14"/>
          <p:cNvCxnSpPr/>
          <p:nvPr/>
        </p:nvCxnSpPr>
        <p:spPr>
          <a:xfrm>
            <a:off x="606425" y="846534"/>
            <a:ext cx="288000" cy="1200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hyperlink" Target="https://fondation-lamap.org/projet/vaccins-et-vaccinatio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ctrTitle"/>
          </p:nvPr>
        </p:nvSpPr>
        <p:spPr>
          <a:xfrm>
            <a:off x="508825" y="1976400"/>
            <a:ext cx="6633600" cy="13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800">
                <a:latin typeface="Arial"/>
                <a:ea typeface="Arial"/>
                <a:cs typeface="Arial"/>
                <a:sym typeface="Arial"/>
              </a:rPr>
              <a:t>Projet Lamap-Ministère Culture 2022-2023</a:t>
            </a: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2"/>
          </p:nvPr>
        </p:nvSpPr>
        <p:spPr>
          <a:xfrm>
            <a:off x="0" y="4527947"/>
            <a:ext cx="25719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72000"/>
              <a:buNone/>
            </a:pPr>
            <a:r>
              <a:rPr lang="fr" sz="1750"/>
              <a:t>15-11-2023</a:t>
            </a:r>
            <a:endParaRPr sz="175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 txBox="1">
            <a:spLocks noGrp="1"/>
          </p:cNvSpPr>
          <p:nvPr>
            <p:ph type="title"/>
          </p:nvPr>
        </p:nvSpPr>
        <p:spPr>
          <a:xfrm>
            <a:off x="311700" y="136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Objectifs de l’outil</a:t>
            </a:r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body" idx="1"/>
          </p:nvPr>
        </p:nvSpPr>
        <p:spPr>
          <a:xfrm>
            <a:off x="235500" y="809625"/>
            <a:ext cx="5013000" cy="412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fr" sz="1595" b="1" dirty="0">
                <a:highlight>
                  <a:srgbClr val="FBBA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Pour les élèves</a:t>
            </a:r>
            <a:endParaRPr sz="1595" b="1" dirty="0">
              <a:highlight>
                <a:srgbClr val="FBBA00"/>
              </a:highligh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lvl="0" indent="-32988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595"/>
              <a:buChar char="-"/>
            </a:pPr>
            <a:r>
              <a:rPr lang="fr" sz="159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leur permettre de</a:t>
            </a:r>
            <a:r>
              <a:rPr lang="fr" sz="1595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saisir les objectifs d’apprentissage</a:t>
            </a:r>
            <a:r>
              <a:rPr lang="fr" sz="159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manière claire et de suivre leur propre progression, donc d’apprendre progressivement à s’auto-réguler (</a:t>
            </a:r>
            <a:r>
              <a:rPr lang="fr" sz="1595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métacognition</a:t>
            </a:r>
            <a:r>
              <a:rPr lang="fr" sz="159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</a:t>
            </a:r>
            <a:endParaRPr sz="1595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lvl="0" indent="-32988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595"/>
              <a:buChar char="-"/>
            </a:pPr>
            <a:r>
              <a:rPr lang="fr" sz="159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 se rendre compte des </a:t>
            </a:r>
            <a:r>
              <a:rPr lang="fr" sz="1595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connaissances manquantes sans jugement e</a:t>
            </a:r>
            <a:r>
              <a:rPr lang="fr" sz="159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 sans enjeu (</a:t>
            </a:r>
            <a:r>
              <a:rPr lang="fr" sz="1595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curiosité et motivation</a:t>
            </a:r>
            <a:r>
              <a:rPr lang="fr" sz="159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  <a:endParaRPr sz="1595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lvl="0" indent="-32988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595"/>
              <a:buChar char="-"/>
            </a:pPr>
            <a:r>
              <a:rPr lang="fr" sz="159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</a:t>
            </a:r>
            <a:r>
              <a:rPr lang="fr" sz="1595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exprimer leurs représentations</a:t>
            </a:r>
            <a:r>
              <a:rPr lang="fr" sz="159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de les corriger sans jugement et sans enjeu (apprentissage avec </a:t>
            </a:r>
            <a:r>
              <a:rPr lang="fr" sz="1595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prédiction et erreur</a:t>
            </a:r>
            <a:r>
              <a:rPr lang="fr" sz="159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  <a:endParaRPr sz="1595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lvl="0" indent="-32988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595"/>
              <a:buChar char="-"/>
            </a:pPr>
            <a:r>
              <a:rPr lang="fr" sz="159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 s’exercer à</a:t>
            </a:r>
            <a:r>
              <a:rPr lang="fr" sz="1595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expliciter  l</a:t>
            </a:r>
            <a:r>
              <a:rPr lang="fr" sz="159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 connaissances et les compétences travaillées et de s’exercer dans le transfert (</a:t>
            </a:r>
            <a:r>
              <a:rPr lang="fr" sz="1595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compréhension et transfert</a:t>
            </a:r>
            <a:r>
              <a:rPr lang="fr" sz="1595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  <a:endParaRPr sz="1595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47" name="Google Shape;14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4270">
            <a:off x="5272776" y="143125"/>
            <a:ext cx="1361199" cy="18456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48" name="Google Shape;14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32843">
            <a:off x="5474276" y="2735389"/>
            <a:ext cx="3096797" cy="199454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49" name="Google Shape;14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83584">
            <a:off x="6242325" y="982113"/>
            <a:ext cx="2667000" cy="17621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>
            <a:spLocks noGrp="1"/>
          </p:cNvSpPr>
          <p:nvPr>
            <p:ph type="body" idx="1"/>
          </p:nvPr>
        </p:nvSpPr>
        <p:spPr>
          <a:xfrm>
            <a:off x="159300" y="190500"/>
            <a:ext cx="5067900" cy="47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>
                <a:highlight>
                  <a:srgbClr val="FBBA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Pour les enseignants</a:t>
            </a:r>
            <a:endParaRPr b="1" dirty="0">
              <a:highlight>
                <a:srgbClr val="FBBA00"/>
              </a:highligh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lvl="0" indent="-325755" algn="l" rtl="0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fr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suivre la progression des élèves</a:t>
            </a:r>
            <a:r>
              <a:rPr lang="fr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en termes de connaissances mais également de compétences liées à la démarche scientifique</a:t>
            </a:r>
            <a:endParaRPr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fr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objectiver</a:t>
            </a:r>
            <a:r>
              <a:rPr lang="fr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regard </a:t>
            </a:r>
            <a:endParaRPr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fr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connaître leur</a:t>
            </a:r>
            <a:r>
              <a:rPr lang="fr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état initial</a:t>
            </a:r>
            <a:endParaRPr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fr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identifier clairement les </a:t>
            </a:r>
            <a:r>
              <a:rPr lang="fr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objectifs d’apprentissage visés</a:t>
            </a:r>
            <a:r>
              <a:rPr lang="fr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les élèves notamment en ce qui concerne les compétences scientifiques</a:t>
            </a:r>
            <a:endParaRPr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fr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planifier et structurer </a:t>
            </a:r>
            <a:r>
              <a:rPr lang="fr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 séance en relation avec les objectifs</a:t>
            </a:r>
            <a:endParaRPr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fr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pouvoir </a:t>
            </a:r>
            <a:r>
              <a:rPr lang="fr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fournir un feedback a</a:t>
            </a:r>
            <a:r>
              <a:rPr lang="fr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dapté, </a:t>
            </a:r>
            <a:r>
              <a:rPr lang="fr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remédier</a:t>
            </a:r>
            <a:endParaRPr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fr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pouvoir </a:t>
            </a:r>
            <a:r>
              <a:rPr lang="fr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suivre sa propre progression en termes de gestes pédagogiques </a:t>
            </a:r>
            <a:r>
              <a:rPr lang="fr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censés favoriser la compréhension de la démarche scientifique par les élèves</a:t>
            </a:r>
            <a:endParaRPr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fr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identifier clairement ses objectifs en termes de </a:t>
            </a:r>
            <a:r>
              <a:rPr lang="fr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compétences professionnelles</a:t>
            </a:r>
            <a:endParaRPr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55" name="Google Shape;15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0650" y="1261425"/>
            <a:ext cx="3726176" cy="74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6450" y="2452350"/>
            <a:ext cx="2194575" cy="219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>
            <a:spLocks noGrp="1"/>
          </p:cNvSpPr>
          <p:nvPr>
            <p:ph type="body" idx="1"/>
          </p:nvPr>
        </p:nvSpPr>
        <p:spPr>
          <a:xfrm>
            <a:off x="311700" y="365750"/>
            <a:ext cx="5052900" cy="41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500" b="1" dirty="0">
                <a:highlight>
                  <a:srgbClr val="FBBA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Pour </a:t>
            </a:r>
            <a:r>
              <a:rPr lang="fr" sz="1500" b="1" dirty="0" err="1">
                <a:highlight>
                  <a:srgbClr val="FBBA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Lamap</a:t>
            </a:r>
            <a:endParaRPr sz="1500" b="1" dirty="0">
              <a:highlight>
                <a:srgbClr val="FBBA00"/>
              </a:highligh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lvl="0" indent="-323850" algn="l" rtl="0">
              <a:spcBef>
                <a:spcPts val="1200"/>
              </a:spcBef>
              <a:spcAft>
                <a:spcPts val="0"/>
              </a:spcAft>
              <a:buSzPts val="1500"/>
              <a:buChar char="-"/>
            </a:pPr>
            <a:r>
              <a:rPr lang="fr" sz="15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mieux </a:t>
            </a:r>
            <a:r>
              <a:rPr lang="fr" sz="15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identifier les compétences et les connaissances </a:t>
            </a:r>
            <a:r>
              <a:rPr lang="fr" sz="15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que l’on souhaite faire travailler avec nos ressources (</a:t>
            </a:r>
            <a:r>
              <a:rPr lang="fr" sz="15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planification à rebours</a:t>
            </a:r>
            <a:r>
              <a:rPr lang="fr" sz="15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  <a:endParaRPr sz="15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fr" sz="15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obtenir un feedback</a:t>
            </a:r>
            <a:r>
              <a:rPr lang="fr" sz="15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part des enseignants concernant</a:t>
            </a:r>
            <a:endParaRPr sz="15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fr" sz="15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concernant les apprentissages des élèves suite à l’utilisation de nos ressources</a:t>
            </a:r>
            <a:endParaRPr sz="15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fr" sz="15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 gestes pédagogiques qu’ils ont utilisés et leur sentiment de confiance / besoins en termes de formation</a:t>
            </a:r>
            <a:endParaRPr sz="15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fr" sz="15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améliorer progressivement nos ressources</a:t>
            </a:r>
            <a:endParaRPr sz="15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62" name="Google Shape;1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2175" y="1582200"/>
            <a:ext cx="2329525" cy="232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8475" y="4189125"/>
            <a:ext cx="1443101" cy="41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6095362" y="524613"/>
            <a:ext cx="2487525" cy="3532447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7"/>
          <p:cNvSpPr/>
          <p:nvPr/>
        </p:nvSpPr>
        <p:spPr>
          <a:xfrm>
            <a:off x="163375" y="1137113"/>
            <a:ext cx="3342000" cy="2272500"/>
          </a:xfrm>
          <a:prstGeom prst="wedgeRoundRectCallout">
            <a:avLst>
              <a:gd name="adj1" fmla="val 69870"/>
              <a:gd name="adj2" fmla="val -28084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Des supports pour travailler explicitement sur les compétences scientifiques liées à la démarche d’investigation en sciences, et notamment : </a:t>
            </a:r>
            <a:endParaRPr sz="12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Helvetica Neue Light"/>
              <a:buChar char="●"/>
            </a:pPr>
            <a:r>
              <a:rPr lang="fr" sz="12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un référentiel des compétences, </a:t>
            </a:r>
            <a:endParaRPr sz="12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Helvetica Neue Light"/>
              <a:buChar char="●"/>
            </a:pPr>
            <a:r>
              <a:rPr lang="fr" sz="12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une affiche des grandes familles de compétences (pour chaque compétence, plusieurs sous-compétences  sont identifiées et constituent les critères du référentiel)</a:t>
            </a:r>
            <a:endParaRPr sz="12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70" name="Google Shape;17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2100" y="2979730"/>
            <a:ext cx="2165588" cy="216376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7"/>
          <p:cNvSpPr/>
          <p:nvPr/>
        </p:nvSpPr>
        <p:spPr>
          <a:xfrm>
            <a:off x="1113675" y="3618550"/>
            <a:ext cx="1203300" cy="1152600"/>
          </a:xfrm>
          <a:prstGeom prst="ellipse">
            <a:avLst/>
          </a:prstGeom>
          <a:solidFill>
            <a:srgbClr val="FBBA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900">
                <a:solidFill>
                  <a:schemeClr val="lt1"/>
                </a:solidFill>
              </a:rPr>
              <a:t>1</a:t>
            </a:r>
            <a:endParaRPr sz="4900">
              <a:solidFill>
                <a:schemeClr val="lt1"/>
              </a:solidFill>
            </a:endParaRPr>
          </a:p>
        </p:txBody>
      </p:sp>
      <p:sp>
        <p:nvSpPr>
          <p:cNvPr id="172" name="Google Shape;172;p27"/>
          <p:cNvSpPr txBox="1">
            <a:spLocks noGrp="1"/>
          </p:cNvSpPr>
          <p:nvPr>
            <p:ph type="title"/>
          </p:nvPr>
        </p:nvSpPr>
        <p:spPr>
          <a:xfrm>
            <a:off x="311700" y="136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Composantes de l’outil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775" y="3586705"/>
            <a:ext cx="6629400" cy="150487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8"/>
          <p:cNvSpPr/>
          <p:nvPr/>
        </p:nvSpPr>
        <p:spPr>
          <a:xfrm>
            <a:off x="1211800" y="2770144"/>
            <a:ext cx="3366900" cy="10092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Helvetica Neue Light"/>
                <a:ea typeface="Helvetica Neue Light"/>
                <a:cs typeface="Helvetica Neue Light"/>
                <a:sym typeface="Helvetica Neue Light"/>
              </a:rPr>
              <a:t>Un référentiel des gestes professionnels en lien avec l’enseignement de la démarche scientifique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79" name="Google Shape;17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1699" y="978750"/>
            <a:ext cx="2263089" cy="273155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8"/>
          <p:cNvSpPr/>
          <p:nvPr/>
        </p:nvSpPr>
        <p:spPr>
          <a:xfrm>
            <a:off x="2708025" y="1711819"/>
            <a:ext cx="3366900" cy="1009200"/>
          </a:xfrm>
          <a:prstGeom prst="wedgeRectCallout">
            <a:avLst>
              <a:gd name="adj1" fmla="val 73957"/>
              <a:gd name="adj2" fmla="val 1503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Helvetica Neue Light"/>
                <a:ea typeface="Helvetica Neue Light"/>
                <a:cs typeface="Helvetica Neue Light"/>
                <a:sym typeface="Helvetica Neue Light"/>
              </a:rPr>
              <a:t>Une carte qui permet de  synthétiser compétences et gestes et de planifier ses actions en termes de gestes professionnels.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1" name="Google Shape;181;p28"/>
          <p:cNvSpPr/>
          <p:nvPr/>
        </p:nvSpPr>
        <p:spPr>
          <a:xfrm>
            <a:off x="743025" y="1105200"/>
            <a:ext cx="1203300" cy="1152600"/>
          </a:xfrm>
          <a:prstGeom prst="ellipse">
            <a:avLst/>
          </a:prstGeom>
          <a:solidFill>
            <a:srgbClr val="FBBA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900">
                <a:solidFill>
                  <a:schemeClr val="lt1"/>
                </a:solidFill>
              </a:rPr>
              <a:t>2</a:t>
            </a:r>
            <a:endParaRPr sz="4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962723" y="514375"/>
            <a:ext cx="3028750" cy="361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/>
          <p:nvPr/>
        </p:nvSpPr>
        <p:spPr>
          <a:xfrm>
            <a:off x="276375" y="1370223"/>
            <a:ext cx="3342000" cy="3289200"/>
          </a:xfrm>
          <a:prstGeom prst="wedgeRoundRectCallout">
            <a:avLst>
              <a:gd name="adj1" fmla="val 75783"/>
              <a:gd name="adj2" fmla="val 13569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Helvetica Neue Light"/>
                <a:ea typeface="Helvetica Neue Light"/>
                <a:cs typeface="Helvetica Neue Light"/>
                <a:sym typeface="Helvetica Neue Light"/>
              </a:rPr>
              <a:t>Un poster qui permet de collecter les conceptions des élèves, en termes de connaissances. 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Helvetica Neue Light"/>
                <a:ea typeface="Helvetica Neue Light"/>
                <a:cs typeface="Helvetica Neue Light"/>
                <a:sym typeface="Helvetica Neue Light"/>
              </a:rPr>
              <a:t>Ceci dans le but de 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elvetica Neue Light"/>
              <a:buChar char="●"/>
            </a:pPr>
            <a:r>
              <a:rPr lang="fr">
                <a:latin typeface="Helvetica Neue Light"/>
                <a:ea typeface="Helvetica Neue Light"/>
                <a:cs typeface="Helvetica Neue Light"/>
                <a:sym typeface="Helvetica Neue Light"/>
              </a:rPr>
              <a:t>faire remonter les représentations des élèves pour les prendre en compte, 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8" name="Google Shape;188;p29"/>
          <p:cNvSpPr/>
          <p:nvPr/>
        </p:nvSpPr>
        <p:spPr>
          <a:xfrm>
            <a:off x="3591850" y="3623625"/>
            <a:ext cx="1203300" cy="1152600"/>
          </a:xfrm>
          <a:prstGeom prst="ellipse">
            <a:avLst/>
          </a:prstGeom>
          <a:solidFill>
            <a:srgbClr val="FBBA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900">
                <a:solidFill>
                  <a:schemeClr val="lt1"/>
                </a:solidFill>
              </a:rPr>
              <a:t>3</a:t>
            </a:r>
            <a:endParaRPr sz="4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4776" y="304349"/>
            <a:ext cx="4125300" cy="3349752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0"/>
          <p:cNvSpPr/>
          <p:nvPr/>
        </p:nvSpPr>
        <p:spPr>
          <a:xfrm>
            <a:off x="3828075" y="3654100"/>
            <a:ext cx="1203300" cy="1152600"/>
          </a:xfrm>
          <a:prstGeom prst="ellipse">
            <a:avLst/>
          </a:prstGeom>
          <a:solidFill>
            <a:srgbClr val="FBBA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900">
                <a:solidFill>
                  <a:schemeClr val="lt1"/>
                </a:solidFill>
              </a:rPr>
              <a:t>4</a:t>
            </a:r>
            <a:endParaRPr sz="4900">
              <a:solidFill>
                <a:schemeClr val="lt1"/>
              </a:solidFill>
            </a:endParaRPr>
          </a:p>
        </p:txBody>
      </p:sp>
      <p:sp>
        <p:nvSpPr>
          <p:cNvPr id="195" name="Google Shape;195;p30"/>
          <p:cNvSpPr/>
          <p:nvPr/>
        </p:nvSpPr>
        <p:spPr>
          <a:xfrm>
            <a:off x="7109425" y="3910925"/>
            <a:ext cx="1707000" cy="937200"/>
          </a:xfrm>
          <a:prstGeom prst="wedgeRoundRectCallout">
            <a:avLst>
              <a:gd name="adj1" fmla="val -66068"/>
              <a:gd name="adj2" fmla="val -83533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 utiliser avant et après les activités de classe (pré et post évaluation)</a:t>
            </a:r>
            <a:endParaRPr/>
          </a:p>
        </p:txBody>
      </p:sp>
      <p:sp>
        <p:nvSpPr>
          <p:cNvPr id="196" name="Google Shape;196;p30"/>
          <p:cNvSpPr/>
          <p:nvPr/>
        </p:nvSpPr>
        <p:spPr>
          <a:xfrm>
            <a:off x="276375" y="1370223"/>
            <a:ext cx="3342000" cy="3289200"/>
          </a:xfrm>
          <a:prstGeom prst="wedgeRoundRectCallout">
            <a:avLst>
              <a:gd name="adj1" fmla="val 75783"/>
              <a:gd name="adj2" fmla="val 13569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elvetica Neue Light"/>
              <a:buChar char="●"/>
            </a:pPr>
            <a:r>
              <a:rPr lang="fr">
                <a:latin typeface="Helvetica Neue Light"/>
                <a:ea typeface="Helvetica Neue Light"/>
                <a:cs typeface="Helvetica Neue Light"/>
                <a:sym typeface="Helvetica Neue Light"/>
              </a:rPr>
              <a:t>Un quiz/questionnaire qui vise à permettre d’évaluer la progression des  élèves en termes de connaissances*, donc à faire passer avant et après la séance. (*connaître, appliquer, raisonner)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elvetica Neue Light"/>
              <a:buChar char="●"/>
            </a:pPr>
            <a:r>
              <a:rPr lang="fr">
                <a:latin typeface="Helvetica Neue Light"/>
                <a:ea typeface="Helvetica Neue Light"/>
                <a:cs typeface="Helvetica Neue Light"/>
                <a:sym typeface="Helvetica Neue Light"/>
              </a:rPr>
              <a:t>Des instructions pour confectionner votre questionnaire selon des règles de standardisation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1"/>
          <p:cNvSpPr/>
          <p:nvPr/>
        </p:nvSpPr>
        <p:spPr>
          <a:xfrm>
            <a:off x="1534450" y="3270450"/>
            <a:ext cx="1203300" cy="1152600"/>
          </a:xfrm>
          <a:prstGeom prst="ellipse">
            <a:avLst/>
          </a:prstGeom>
          <a:solidFill>
            <a:srgbClr val="FBBA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900">
                <a:solidFill>
                  <a:schemeClr val="lt1"/>
                </a:solidFill>
              </a:rPr>
              <a:t>5</a:t>
            </a:r>
            <a:endParaRPr sz="4900">
              <a:solidFill>
                <a:schemeClr val="lt1"/>
              </a:solidFill>
            </a:endParaRPr>
          </a:p>
        </p:txBody>
      </p:sp>
      <p:pic>
        <p:nvPicPr>
          <p:cNvPr id="202" name="Google Shape;20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8024" y="-111024"/>
            <a:ext cx="3866801" cy="475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1"/>
          <p:cNvSpPr/>
          <p:nvPr/>
        </p:nvSpPr>
        <p:spPr>
          <a:xfrm>
            <a:off x="249850" y="1222013"/>
            <a:ext cx="3342000" cy="1821900"/>
          </a:xfrm>
          <a:prstGeom prst="wedgeRoundRectCallout">
            <a:avLst>
              <a:gd name="adj1" fmla="val 69870"/>
              <a:gd name="adj2" fmla="val -28084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latin typeface="Helvetica Neue Light"/>
                <a:ea typeface="Helvetica Neue Light"/>
                <a:cs typeface="Helvetica Neue Light"/>
                <a:sym typeface="Helvetica Neue Light"/>
              </a:rPr>
              <a:t>…des cartes-compétences (une par compétence du référentiel) à afficher en classe et à consigner aux élèves sous forme de mini-cartes. Ceci dans le but de rendre bien explicite la compétence qui sera travaillée, de la rappeler en cours d’activité et de l’observer pendant que les élèves sont à l’oeuvre, et enfin de pouvoir l’évaluer. </a:t>
            </a:r>
            <a:endParaRPr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04" name="Google Shape;20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04759">
            <a:off x="6387496" y="1279938"/>
            <a:ext cx="1958976" cy="2961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/>
          <p:nvPr/>
        </p:nvSpPr>
        <p:spPr>
          <a:xfrm>
            <a:off x="276375" y="1370223"/>
            <a:ext cx="3342000" cy="3289200"/>
          </a:xfrm>
          <a:prstGeom prst="wedgeRoundRectCallout">
            <a:avLst>
              <a:gd name="adj1" fmla="val 75783"/>
              <a:gd name="adj2" fmla="val 13569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Helvetica Neue Light"/>
                <a:ea typeface="Helvetica Neue Light"/>
                <a:cs typeface="Helvetica Neue Light"/>
                <a:sym typeface="Helvetica Neue Light"/>
              </a:rPr>
              <a:t>Un poster qui permet de collecter les acquis des élèves, en termes de connaissances. 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Helvetica Neue Light"/>
                <a:ea typeface="Helvetica Neue Light"/>
                <a:cs typeface="Helvetica Neue Light"/>
                <a:sym typeface="Helvetica Neue Light"/>
              </a:rPr>
              <a:t>Ceci dans le but de 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elvetica Neue Light"/>
              <a:buChar char="●"/>
            </a:pPr>
            <a:r>
              <a:rPr lang="fr">
                <a:latin typeface="Helvetica Neue Light"/>
                <a:ea typeface="Helvetica Neue Light"/>
                <a:cs typeface="Helvetica Neue Light"/>
                <a:sym typeface="Helvetica Neue Light"/>
              </a:rPr>
              <a:t>bien expliciter les acquis 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elvetica Neue Light"/>
              <a:buChar char="●"/>
            </a:pPr>
            <a:r>
              <a:rPr lang="fr">
                <a:latin typeface="Helvetica Neue Light"/>
                <a:ea typeface="Helvetica Neue Light"/>
                <a:cs typeface="Helvetica Neue Light"/>
                <a:sym typeface="Helvetica Neue Light"/>
              </a:rPr>
              <a:t>faire remarquer aux élèves leur progression (et le fait que changer d’idée et corriger ses erreurs fait partie de l’apprentissage).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10" name="Google Shape;21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306300" y="523501"/>
            <a:ext cx="2818800" cy="401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2"/>
          <p:cNvSpPr/>
          <p:nvPr/>
        </p:nvSpPr>
        <p:spPr>
          <a:xfrm>
            <a:off x="3591850" y="3623625"/>
            <a:ext cx="1203300" cy="1152600"/>
          </a:xfrm>
          <a:prstGeom prst="ellipse">
            <a:avLst/>
          </a:prstGeom>
          <a:solidFill>
            <a:srgbClr val="FBBA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900">
                <a:solidFill>
                  <a:schemeClr val="lt1"/>
                </a:solidFill>
              </a:rPr>
              <a:t>6</a:t>
            </a:r>
            <a:endParaRPr sz="4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8250" y="447849"/>
            <a:ext cx="3533224" cy="454427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3"/>
          <p:cNvSpPr/>
          <p:nvPr/>
        </p:nvSpPr>
        <p:spPr>
          <a:xfrm>
            <a:off x="261125" y="326331"/>
            <a:ext cx="3751800" cy="3093600"/>
          </a:xfrm>
          <a:prstGeom prst="wedgeRoundRectCallout">
            <a:avLst>
              <a:gd name="adj1" fmla="val 72736"/>
              <a:gd name="adj2" fmla="val 40731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latin typeface="Helvetica Neue Light"/>
                <a:ea typeface="Helvetica Neue Light"/>
                <a:cs typeface="Helvetica Neue Light"/>
                <a:sym typeface="Helvetica Neue Light"/>
              </a:rPr>
              <a:t>Une fiche pour les élèves destinée à évaluer leur perception/compréhension de la compétence scientifique travaillée. </a:t>
            </a:r>
            <a:endParaRPr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latin typeface="Helvetica Neue Light"/>
                <a:ea typeface="Helvetica Neue Light"/>
                <a:cs typeface="Helvetica Neue Light"/>
                <a:sym typeface="Helvetica Neue Light"/>
              </a:rPr>
              <a:t>Les élèves travaillent en binôme et - une fois la compétence bien identifiée - ils discutent afin de proposer </a:t>
            </a:r>
            <a:endParaRPr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Helvetica Neue Light"/>
              <a:buChar char="-"/>
            </a:pPr>
            <a:r>
              <a:rPr lang="fr" sz="1200">
                <a:latin typeface="Helvetica Neue Light"/>
                <a:ea typeface="Helvetica Neue Light"/>
                <a:cs typeface="Helvetica Neue Light"/>
                <a:sym typeface="Helvetica Neue Light"/>
              </a:rPr>
              <a:t>des exemples de moments du travail en classe où la compétence a été mobilisée  </a:t>
            </a:r>
            <a:endParaRPr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Helvetica Neue Light"/>
              <a:buChar char="-"/>
            </a:pPr>
            <a:r>
              <a:rPr lang="fr" sz="1200">
                <a:latin typeface="Helvetica Neue Light"/>
                <a:ea typeface="Helvetica Neue Light"/>
                <a:cs typeface="Helvetica Neue Light"/>
                <a:sym typeface="Helvetica Neue Light"/>
              </a:rPr>
              <a:t>des exemples d’utilisation passée ou des idées sur son utilisation dans d’autres contextes.</a:t>
            </a:r>
            <a:endParaRPr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latin typeface="Helvetica Neue Light"/>
                <a:ea typeface="Helvetica Neue Light"/>
                <a:cs typeface="Helvetica Neue Light"/>
                <a:sym typeface="Helvetica Neue Light"/>
              </a:rPr>
              <a:t>Ceci permet de vérifier si la compétence est validée au niveau explicite ou transféré.</a:t>
            </a:r>
            <a:endParaRPr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latin typeface="Helvetica Neue Light"/>
                <a:ea typeface="Helvetica Neue Light"/>
                <a:cs typeface="Helvetica Neue Light"/>
                <a:sym typeface="Helvetica Neue Light"/>
              </a:rPr>
              <a:t>Les élèves se prononcent aussi sur leur niveau de confiance dans la mobilisation de la compétence. </a:t>
            </a:r>
            <a:endParaRPr sz="12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8" name="Google Shape;218;p33"/>
          <p:cNvSpPr/>
          <p:nvPr/>
        </p:nvSpPr>
        <p:spPr>
          <a:xfrm>
            <a:off x="3812825" y="1650050"/>
            <a:ext cx="1203300" cy="1152600"/>
          </a:xfrm>
          <a:prstGeom prst="ellipse">
            <a:avLst/>
          </a:prstGeom>
          <a:solidFill>
            <a:srgbClr val="FBBA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900">
                <a:solidFill>
                  <a:schemeClr val="lt1"/>
                </a:solidFill>
              </a:rPr>
              <a:t>7</a:t>
            </a:r>
            <a:endParaRPr sz="4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Objectifs</a:t>
            </a: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L’objectif principal du projet réalisé en 2022-2023 était celui de </a:t>
            </a:r>
            <a:endParaRPr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457200" lvl="0" indent="-317182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fr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finaliser graphiquement </a:t>
            </a:r>
            <a:endParaRPr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r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et  déployer </a:t>
            </a:r>
            <a:endParaRPr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un ensemble d’outils pour l’évaluation des connaissances et des compétences scientifiques, développés en collaboration avec le laboratoire INAS-</a:t>
            </a:r>
            <a:r>
              <a:rPr lang="fr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UMons</a:t>
            </a:r>
            <a:r>
              <a:rPr lang="fr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. </a:t>
            </a:r>
            <a:endParaRPr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Le déploiement a été prévu en premier lieu dans le cadre d’un projet éducatif concernant la vaccination (Vaccins et Vaccination) qui comprend deux séquences pour la classe</a:t>
            </a:r>
            <a:endParaRPr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○ Vaccins : Comment sont-ils testés ?</a:t>
            </a:r>
            <a:endParaRPr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○ Les enjeux de la vaccination</a:t>
            </a:r>
            <a:endParaRPr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Les deux séquences ont fait l’objet de tutoriels d’autoformation pour faciliter la prise en main des activités et des concepts scientifiques associés.</a:t>
            </a:r>
            <a:endParaRPr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8800" y="422850"/>
            <a:ext cx="2770799" cy="385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4"/>
          <p:cNvSpPr/>
          <p:nvPr/>
        </p:nvSpPr>
        <p:spPr>
          <a:xfrm>
            <a:off x="257425" y="1260998"/>
            <a:ext cx="4797000" cy="1992000"/>
          </a:xfrm>
          <a:prstGeom prst="wedgeRoundRectCallout">
            <a:avLst>
              <a:gd name="adj1" fmla="val 79311"/>
              <a:gd name="adj2" fmla="val 40238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Helvetica Neue Light"/>
                <a:ea typeface="Helvetica Neue Light"/>
                <a:cs typeface="Helvetica Neue Light"/>
                <a:sym typeface="Helvetica Neue Light"/>
              </a:rPr>
              <a:t>Un poster-sac à dos, où les compétences validées peuvent être conservées pour être remobilisées ou rappelées au besoin. Le sac à dos constitue ainsi le portfolio des compétences des élèves en matière de démarche scientifique.</a:t>
            </a:r>
            <a:endParaRPr/>
          </a:p>
        </p:txBody>
      </p:sp>
      <p:sp>
        <p:nvSpPr>
          <p:cNvPr id="225" name="Google Shape;225;p34"/>
          <p:cNvSpPr/>
          <p:nvPr/>
        </p:nvSpPr>
        <p:spPr>
          <a:xfrm>
            <a:off x="3591850" y="3623625"/>
            <a:ext cx="1203300" cy="1152600"/>
          </a:xfrm>
          <a:prstGeom prst="ellipse">
            <a:avLst/>
          </a:prstGeom>
          <a:solidFill>
            <a:srgbClr val="FBBA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900">
                <a:solidFill>
                  <a:schemeClr val="lt1"/>
                </a:solidFill>
              </a:rPr>
              <a:t>8</a:t>
            </a:r>
            <a:endParaRPr sz="4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5"/>
          <p:cNvSpPr/>
          <p:nvPr/>
        </p:nvSpPr>
        <p:spPr>
          <a:xfrm>
            <a:off x="2293450" y="3204525"/>
            <a:ext cx="1203300" cy="1152600"/>
          </a:xfrm>
          <a:prstGeom prst="ellipse">
            <a:avLst/>
          </a:prstGeom>
          <a:solidFill>
            <a:srgbClr val="FBBA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900">
                <a:solidFill>
                  <a:schemeClr val="lt1"/>
                </a:solidFill>
              </a:rPr>
              <a:t>9</a:t>
            </a:r>
            <a:endParaRPr sz="4900">
              <a:solidFill>
                <a:schemeClr val="lt1"/>
              </a:solidFill>
            </a:endParaRPr>
          </a:p>
        </p:txBody>
      </p:sp>
      <p:pic>
        <p:nvPicPr>
          <p:cNvPr id="231" name="Google Shape;23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175" y="377475"/>
            <a:ext cx="4025830" cy="2651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1425" y="2919770"/>
            <a:ext cx="2655149" cy="193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1600" y="4110598"/>
            <a:ext cx="1825625" cy="557577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5"/>
          <p:cNvSpPr/>
          <p:nvPr/>
        </p:nvSpPr>
        <p:spPr>
          <a:xfrm>
            <a:off x="5113025" y="377475"/>
            <a:ext cx="2004000" cy="17754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Des questionnaires pour nous faire remonter les résultats des évaluations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6400" y="152400"/>
            <a:ext cx="7346881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6"/>
          <p:cNvSpPr/>
          <p:nvPr/>
        </p:nvSpPr>
        <p:spPr>
          <a:xfrm>
            <a:off x="166000" y="582825"/>
            <a:ext cx="1190400" cy="674400"/>
          </a:xfrm>
          <a:prstGeom prst="wedgeRoundRectCallout">
            <a:avLst>
              <a:gd name="adj1" fmla="val 79311"/>
              <a:gd name="adj2" fmla="val 40238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Helvetica Neue Light"/>
                <a:ea typeface="Helvetica Neue Light"/>
                <a:cs typeface="Helvetica Neue Light"/>
                <a:sym typeface="Helvetica Neue Light"/>
              </a:rPr>
              <a:t>En pratique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6400" y="152400"/>
            <a:ext cx="764756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7"/>
          <p:cNvSpPr/>
          <p:nvPr/>
        </p:nvSpPr>
        <p:spPr>
          <a:xfrm>
            <a:off x="166000" y="582825"/>
            <a:ext cx="1190400" cy="674400"/>
          </a:xfrm>
          <a:prstGeom prst="wedgeRoundRectCallout">
            <a:avLst>
              <a:gd name="adj1" fmla="val 79311"/>
              <a:gd name="adj2" fmla="val 40238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Helvetica Neue Light"/>
                <a:ea typeface="Helvetica Neue Light"/>
                <a:cs typeface="Helvetica Neue Light"/>
                <a:sym typeface="Helvetica Neue Light"/>
              </a:rPr>
              <a:t>En pratique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8250" y="685775"/>
            <a:ext cx="8839200" cy="3520484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8"/>
          <p:cNvSpPr/>
          <p:nvPr/>
        </p:nvSpPr>
        <p:spPr>
          <a:xfrm>
            <a:off x="166000" y="582825"/>
            <a:ext cx="1190400" cy="674400"/>
          </a:xfrm>
          <a:prstGeom prst="wedgeRoundRectCallout">
            <a:avLst>
              <a:gd name="adj1" fmla="val 79311"/>
              <a:gd name="adj2" fmla="val 40238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Helvetica Neue Light"/>
                <a:ea typeface="Helvetica Neue Light"/>
                <a:cs typeface="Helvetica Neue Light"/>
                <a:sym typeface="Helvetica Neue Light"/>
              </a:rPr>
              <a:t>En pratique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0650" y="152400"/>
            <a:ext cx="6179332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9"/>
          <p:cNvSpPr/>
          <p:nvPr/>
        </p:nvSpPr>
        <p:spPr>
          <a:xfrm>
            <a:off x="166000" y="582825"/>
            <a:ext cx="1190400" cy="674400"/>
          </a:xfrm>
          <a:prstGeom prst="wedgeRoundRectCallout">
            <a:avLst>
              <a:gd name="adj1" fmla="val 79311"/>
              <a:gd name="adj2" fmla="val 40238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latin typeface="Helvetica Neue Light"/>
                <a:ea typeface="Helvetica Neue Light"/>
                <a:cs typeface="Helvetica Neue Light"/>
                <a:sym typeface="Helvetica Neue Light"/>
              </a:rPr>
              <a:t>En pratique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8225" y="1066800"/>
            <a:ext cx="3827548" cy="229877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0"/>
          <p:cNvSpPr txBox="1">
            <a:spLocks noGrp="1"/>
          </p:cNvSpPr>
          <p:nvPr>
            <p:ph type="title"/>
          </p:nvPr>
        </p:nvSpPr>
        <p:spPr>
          <a:xfrm>
            <a:off x="311700" y="136300"/>
            <a:ext cx="8520600" cy="8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/>
              <a:t>Deux modalités d’utilisation-déploiement de l’outil</a:t>
            </a:r>
            <a:endParaRPr sz="2500"/>
          </a:p>
        </p:txBody>
      </p:sp>
      <p:sp>
        <p:nvSpPr>
          <p:cNvPr id="265" name="Google Shape;265;p40"/>
          <p:cNvSpPr/>
          <p:nvPr/>
        </p:nvSpPr>
        <p:spPr>
          <a:xfrm>
            <a:off x="487700" y="922025"/>
            <a:ext cx="2796600" cy="11886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Utilisation liée à une sélection de ressources </a:t>
            </a:r>
            <a:r>
              <a:rPr lang="fr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Lamap</a:t>
            </a:r>
            <a:r>
              <a:rPr lang="fr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, à partir d’une ressource </a:t>
            </a:r>
            <a:r>
              <a:rPr lang="fr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Lamap</a:t>
            </a:r>
            <a:r>
              <a:rPr lang="fr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à laquelle l’évaluation est associée</a:t>
            </a:r>
            <a:endParaRPr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266" name="Google Shape;26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263025"/>
            <a:ext cx="3231271" cy="272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4400" y="3802500"/>
            <a:ext cx="1188600" cy="1188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8" name="Google Shape;268;p40"/>
          <p:cNvCxnSpPr/>
          <p:nvPr/>
        </p:nvCxnSpPr>
        <p:spPr>
          <a:xfrm rot="10800000" flipH="1">
            <a:off x="3231271" y="3435362"/>
            <a:ext cx="1044600" cy="1410900"/>
          </a:xfrm>
          <a:prstGeom prst="straightConnector1">
            <a:avLst/>
          </a:prstGeom>
          <a:noFill/>
          <a:ln w="114300" cap="flat" cmpd="sng">
            <a:solidFill>
              <a:srgbClr val="FBBA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69" name="Google Shape;269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28275" y="2689963"/>
            <a:ext cx="1112550" cy="1112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0" name="Google Shape;270;p40"/>
          <p:cNvCxnSpPr>
            <a:stCxn id="263" idx="2"/>
            <a:endCxn id="267" idx="1"/>
          </p:cNvCxnSpPr>
          <p:nvPr/>
        </p:nvCxnSpPr>
        <p:spPr>
          <a:xfrm>
            <a:off x="6341999" y="3365575"/>
            <a:ext cx="872400" cy="1031100"/>
          </a:xfrm>
          <a:prstGeom prst="straightConnector1">
            <a:avLst/>
          </a:prstGeom>
          <a:noFill/>
          <a:ln w="114300" cap="flat" cmpd="sng">
            <a:solidFill>
              <a:srgbClr val="FBBA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050" y="320026"/>
            <a:ext cx="3345824" cy="28346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76" name="Google Shape;27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9600" y="152400"/>
            <a:ext cx="3112002" cy="27279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77" name="Google Shape;277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2325" y="1769326"/>
            <a:ext cx="3268975" cy="28735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8225" y="1066800"/>
            <a:ext cx="3827548" cy="229877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2"/>
          <p:cNvSpPr txBox="1">
            <a:spLocks noGrp="1"/>
          </p:cNvSpPr>
          <p:nvPr>
            <p:ph type="title"/>
          </p:nvPr>
        </p:nvSpPr>
        <p:spPr>
          <a:xfrm>
            <a:off x="311700" y="136300"/>
            <a:ext cx="8520600" cy="8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/>
              <a:t>Deux modalités d’utilisation-déploiement de l’outil</a:t>
            </a:r>
            <a:endParaRPr sz="2500"/>
          </a:p>
        </p:txBody>
      </p:sp>
      <p:pic>
        <p:nvPicPr>
          <p:cNvPr id="284" name="Google Shape;28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4400" y="3802500"/>
            <a:ext cx="1188600" cy="1188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5" name="Google Shape;285;p42"/>
          <p:cNvCxnSpPr/>
          <p:nvPr/>
        </p:nvCxnSpPr>
        <p:spPr>
          <a:xfrm rot="10800000" flipH="1">
            <a:off x="3615884" y="3175687"/>
            <a:ext cx="1044600" cy="1410900"/>
          </a:xfrm>
          <a:prstGeom prst="straightConnector1">
            <a:avLst/>
          </a:prstGeom>
          <a:noFill/>
          <a:ln w="114300" cap="flat" cmpd="sng">
            <a:solidFill>
              <a:srgbClr val="FBBA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86" name="Google Shape;286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0700" y="2758563"/>
            <a:ext cx="1112550" cy="1112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7" name="Google Shape;287;p42"/>
          <p:cNvCxnSpPr>
            <a:stCxn id="282" idx="2"/>
            <a:endCxn id="284" idx="1"/>
          </p:cNvCxnSpPr>
          <p:nvPr/>
        </p:nvCxnSpPr>
        <p:spPr>
          <a:xfrm>
            <a:off x="6341999" y="3365575"/>
            <a:ext cx="872400" cy="1031100"/>
          </a:xfrm>
          <a:prstGeom prst="straightConnector1">
            <a:avLst/>
          </a:prstGeom>
          <a:noFill/>
          <a:ln w="114300" cap="flat" cmpd="sng">
            <a:solidFill>
              <a:srgbClr val="FBBA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8" name="Google Shape;288;p42"/>
          <p:cNvSpPr/>
          <p:nvPr/>
        </p:nvSpPr>
        <p:spPr>
          <a:xfrm>
            <a:off x="487700" y="922025"/>
            <a:ext cx="2796600" cy="11886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Utilisation libre, à partir du tutoriel concernant  l’évaluation sur la plateforme </a:t>
            </a:r>
            <a:r>
              <a:rPr lang="fr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L@map</a:t>
            </a:r>
            <a:r>
              <a:rPr lang="fr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et en relation avec </a:t>
            </a:r>
            <a:r>
              <a:rPr lang="fr" dirty="0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de n’importe quelle ressource utilisée</a:t>
            </a:r>
            <a:endParaRPr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289" name="Google Shape;289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0650" y="2571748"/>
            <a:ext cx="3550300" cy="176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175" y="1021012"/>
            <a:ext cx="4937452" cy="296537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3"/>
          <p:cNvSpPr txBox="1"/>
          <p:nvPr/>
        </p:nvSpPr>
        <p:spPr>
          <a:xfrm>
            <a:off x="746550" y="4127600"/>
            <a:ext cx="37491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https://fondation-</a:t>
            </a:r>
            <a:r>
              <a:rPr lang="fr" sz="1200" dirty="0" err="1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lamap.org</a:t>
            </a:r>
            <a:r>
              <a:rPr lang="fr" sz="1200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/documentation-</a:t>
            </a:r>
            <a:r>
              <a:rPr lang="fr" sz="1200" dirty="0" err="1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pedagogique</a:t>
            </a:r>
            <a:r>
              <a:rPr lang="fr" sz="1200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/l-</a:t>
            </a:r>
            <a:r>
              <a:rPr lang="fr" sz="1200" dirty="0" err="1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evaluation</a:t>
            </a:r>
            <a:r>
              <a:rPr lang="fr" sz="1200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-au-service-des-apprentissages-en-sciences</a:t>
            </a:r>
            <a:endParaRPr sz="1200" dirty="0"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sp>
        <p:nvSpPr>
          <p:cNvPr id="296" name="Google Shape;296;p43"/>
          <p:cNvSpPr txBox="1">
            <a:spLocks noGrp="1"/>
          </p:cNvSpPr>
          <p:nvPr>
            <p:ph type="title"/>
          </p:nvPr>
        </p:nvSpPr>
        <p:spPr>
          <a:xfrm>
            <a:off x="494575" y="136300"/>
            <a:ext cx="8520600" cy="8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/>
              <a:t>Où trouver l’outil</a:t>
            </a:r>
            <a:endParaRPr sz="2500"/>
          </a:p>
        </p:txBody>
      </p:sp>
      <p:pic>
        <p:nvPicPr>
          <p:cNvPr id="297" name="Google Shape;29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">
            <a:off x="7063690" y="1851135"/>
            <a:ext cx="1707445" cy="1966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803302">
            <a:off x="5181624" y="739050"/>
            <a:ext cx="3801848" cy="134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03312">
            <a:off x="4990044" y="2633201"/>
            <a:ext cx="3491191" cy="227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 contexte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4"/>
          <p:cNvSpPr txBox="1"/>
          <p:nvPr/>
        </p:nvSpPr>
        <p:spPr>
          <a:xfrm>
            <a:off x="434100" y="3799875"/>
            <a:ext cx="37491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https://</a:t>
            </a:r>
            <a:r>
              <a:rPr lang="fr" sz="1200" dirty="0" err="1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elearning-lamap.org</a:t>
            </a:r>
            <a:r>
              <a:rPr lang="fr" sz="1200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/local/explore/</a:t>
            </a:r>
            <a:r>
              <a:rPr lang="fr" sz="1200" dirty="0" err="1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index.php</a:t>
            </a:r>
            <a:endParaRPr sz="1200" dirty="0"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sp>
        <p:nvSpPr>
          <p:cNvPr id="305" name="Google Shape;305;p44"/>
          <p:cNvSpPr txBox="1">
            <a:spLocks noGrp="1"/>
          </p:cNvSpPr>
          <p:nvPr>
            <p:ph type="title"/>
          </p:nvPr>
        </p:nvSpPr>
        <p:spPr>
          <a:xfrm>
            <a:off x="182175" y="136300"/>
            <a:ext cx="8520600" cy="8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/>
              <a:t>Comment se former en 1 heure max à l’utilisation de l’outil</a:t>
            </a:r>
            <a:endParaRPr sz="2500"/>
          </a:p>
        </p:txBody>
      </p:sp>
      <p:pic>
        <p:nvPicPr>
          <p:cNvPr id="306" name="Google Shape;30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650" y="1524612"/>
            <a:ext cx="4213248" cy="209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16212">
            <a:off x="5259026" y="1112450"/>
            <a:ext cx="3726200" cy="21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108135">
            <a:off x="7162206" y="2349300"/>
            <a:ext cx="1837507" cy="21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62142" y="3259176"/>
            <a:ext cx="2910331" cy="1648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5"/>
          <p:cNvSpPr txBox="1">
            <a:spLocks noGrp="1"/>
          </p:cNvSpPr>
          <p:nvPr>
            <p:ph type="ctrTitle"/>
          </p:nvPr>
        </p:nvSpPr>
        <p:spPr>
          <a:xfrm>
            <a:off x="1071850" y="700848"/>
            <a:ext cx="6390600" cy="21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6538"/>
              <a:buFont typeface="Calibri"/>
              <a:buNone/>
            </a:pPr>
            <a:r>
              <a:rPr lang="fr"/>
              <a:t>Déploiement dans les classes pour vérifier la tenue de l’outil</a:t>
            </a:r>
            <a:endParaRPr/>
          </a:p>
        </p:txBody>
      </p:sp>
      <p:sp>
        <p:nvSpPr>
          <p:cNvPr id="315" name="Google Shape;315;p45"/>
          <p:cNvSpPr txBox="1">
            <a:spLocks noGrp="1"/>
          </p:cNvSpPr>
          <p:nvPr>
            <p:ph type="subTitle" idx="1"/>
          </p:nvPr>
        </p:nvSpPr>
        <p:spPr>
          <a:xfrm>
            <a:off x="797975" y="3149919"/>
            <a:ext cx="6390600" cy="5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475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4285"/>
              <a:buNone/>
            </a:pPr>
            <a:r>
              <a:rPr lang="fr"/>
              <a:t>Exemple de mise en œuvre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64285"/>
              <a:buNone/>
            </a:pPr>
            <a:r>
              <a:rPr lang="fr"/>
              <a:t>Séquence sur les propriétés de la matière Ecole Cavé Paris 18</a:t>
            </a:r>
            <a:r>
              <a:rPr lang="fr" baseline="30000"/>
              <a:t>e</a:t>
            </a:r>
            <a:r>
              <a:rPr lang="fr"/>
              <a:t> – classe de CE2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6"/>
          <p:cNvSpPr txBox="1">
            <a:spLocks noGrp="1"/>
          </p:cNvSpPr>
          <p:nvPr>
            <p:ph type="title"/>
          </p:nvPr>
        </p:nvSpPr>
        <p:spPr>
          <a:xfrm>
            <a:off x="486228" y="270272"/>
            <a:ext cx="8229600" cy="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" sz="2400" b="1"/>
              <a:t>Questionnaire d’évaluation des connaissances scientifiques</a:t>
            </a:r>
            <a:endParaRPr/>
          </a:p>
        </p:txBody>
      </p:sp>
      <p:pic>
        <p:nvPicPr>
          <p:cNvPr id="321" name="Google Shape;321;p46"/>
          <p:cNvPicPr preferRelativeResize="0"/>
          <p:nvPr/>
        </p:nvPicPr>
        <p:blipFill rotWithShape="1">
          <a:blip r:embed="rId3">
            <a:alphaModFix/>
          </a:blip>
          <a:srcRect l="2691" t="13291" r="2215" b="3375"/>
          <a:stretch/>
        </p:blipFill>
        <p:spPr>
          <a:xfrm rot="10800000">
            <a:off x="4466858" y="1571626"/>
            <a:ext cx="4398535" cy="2890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6"/>
          <p:cNvPicPr preferRelativeResize="0"/>
          <p:nvPr/>
        </p:nvPicPr>
        <p:blipFill rotWithShape="1">
          <a:blip r:embed="rId4">
            <a:alphaModFix/>
          </a:blip>
          <a:srcRect l="4373" t="11393" r="3545" b="3961"/>
          <a:stretch/>
        </p:blipFill>
        <p:spPr>
          <a:xfrm rot="10800000">
            <a:off x="164304" y="1566548"/>
            <a:ext cx="4200528" cy="2895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7"/>
          <p:cNvSpPr txBox="1">
            <a:spLocks noGrp="1"/>
          </p:cNvSpPr>
          <p:nvPr>
            <p:ph type="title"/>
          </p:nvPr>
        </p:nvSpPr>
        <p:spPr>
          <a:xfrm>
            <a:off x="614362" y="230981"/>
            <a:ext cx="78081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fr" sz="2400" b="1"/>
              <a:t>Résultats de l’évaluation des connaissances scientifiques</a:t>
            </a:r>
            <a:endParaRPr/>
          </a:p>
        </p:txBody>
      </p:sp>
      <p:pic>
        <p:nvPicPr>
          <p:cNvPr id="328" name="Google Shape;328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6374" y="1225179"/>
            <a:ext cx="5888833" cy="3659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48"/>
          <p:cNvPicPr preferRelativeResize="0"/>
          <p:nvPr/>
        </p:nvPicPr>
        <p:blipFill rotWithShape="1">
          <a:blip r:embed="rId3">
            <a:alphaModFix/>
          </a:blip>
          <a:srcRect l="4445" r="3886" b="16114"/>
          <a:stretch/>
        </p:blipFill>
        <p:spPr>
          <a:xfrm>
            <a:off x="6815136" y="2365110"/>
            <a:ext cx="2064545" cy="2519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8"/>
          <p:cNvPicPr preferRelativeResize="0"/>
          <p:nvPr/>
        </p:nvPicPr>
        <p:blipFill rotWithShape="1">
          <a:blip r:embed="rId4">
            <a:alphaModFix/>
          </a:blip>
          <a:srcRect l="3541" t="14306" r="4479" b="14306"/>
          <a:stretch/>
        </p:blipFill>
        <p:spPr>
          <a:xfrm>
            <a:off x="541322" y="2811332"/>
            <a:ext cx="3399407" cy="1978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8"/>
          <p:cNvPicPr preferRelativeResize="0"/>
          <p:nvPr/>
        </p:nvPicPr>
        <p:blipFill rotWithShape="1">
          <a:blip r:embed="rId5">
            <a:alphaModFix/>
          </a:blip>
          <a:srcRect l="10692" t="2408" r="9031" b="2778"/>
          <a:stretch/>
        </p:blipFill>
        <p:spPr>
          <a:xfrm rot="5400000">
            <a:off x="4187543" y="2508940"/>
            <a:ext cx="2519162" cy="2231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8"/>
          <p:cNvPicPr preferRelativeResize="0"/>
          <p:nvPr/>
        </p:nvPicPr>
        <p:blipFill rotWithShape="1">
          <a:blip r:embed="rId6">
            <a:alphaModFix/>
          </a:blip>
          <a:srcRect l="3852" t="5831" r="6566" b="49445"/>
          <a:stretch/>
        </p:blipFill>
        <p:spPr>
          <a:xfrm>
            <a:off x="138067" y="496920"/>
            <a:ext cx="3873153" cy="1450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8"/>
          <p:cNvPicPr preferRelativeResize="0"/>
          <p:nvPr/>
        </p:nvPicPr>
        <p:blipFill rotWithShape="1">
          <a:blip r:embed="rId7">
            <a:alphaModFix/>
          </a:blip>
          <a:srcRect l="16457" r="2188" b="16114"/>
          <a:stretch/>
        </p:blipFill>
        <p:spPr>
          <a:xfrm>
            <a:off x="5132783" y="172309"/>
            <a:ext cx="2714629" cy="209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9"/>
          <p:cNvSpPr txBox="1">
            <a:spLocks noGrp="1"/>
          </p:cNvSpPr>
          <p:nvPr>
            <p:ph type="title"/>
          </p:nvPr>
        </p:nvSpPr>
        <p:spPr>
          <a:xfrm>
            <a:off x="486228" y="270272"/>
            <a:ext cx="8229600" cy="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" sz="2400" b="1"/>
              <a:t>Questionnaire d’évaluation des connaissances scientifiques</a:t>
            </a:r>
            <a:endParaRPr/>
          </a:p>
        </p:txBody>
      </p:sp>
      <p:pic>
        <p:nvPicPr>
          <p:cNvPr id="343" name="Google Shape;343;p49"/>
          <p:cNvPicPr preferRelativeResize="0"/>
          <p:nvPr/>
        </p:nvPicPr>
        <p:blipFill rotWithShape="1">
          <a:blip r:embed="rId3">
            <a:alphaModFix/>
          </a:blip>
          <a:srcRect l="3329" r="5437" b="17532"/>
          <a:stretch/>
        </p:blipFill>
        <p:spPr>
          <a:xfrm>
            <a:off x="389683" y="1268016"/>
            <a:ext cx="2643186" cy="3185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9"/>
          <p:cNvPicPr preferRelativeResize="0"/>
          <p:nvPr/>
        </p:nvPicPr>
        <p:blipFill rotWithShape="1">
          <a:blip r:embed="rId4">
            <a:alphaModFix/>
          </a:blip>
          <a:srcRect l="3336" r="6475" b="19858"/>
          <a:stretch/>
        </p:blipFill>
        <p:spPr>
          <a:xfrm>
            <a:off x="3162753" y="1268016"/>
            <a:ext cx="2688614" cy="3185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9"/>
          <p:cNvPicPr preferRelativeResize="0"/>
          <p:nvPr/>
        </p:nvPicPr>
        <p:blipFill rotWithShape="1">
          <a:blip r:embed="rId5">
            <a:alphaModFix/>
          </a:blip>
          <a:srcRect l="4071" t="2083" r="7409" b="16529"/>
          <a:stretch/>
        </p:blipFill>
        <p:spPr>
          <a:xfrm>
            <a:off x="5981248" y="1400807"/>
            <a:ext cx="2598393" cy="3185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0"/>
          <p:cNvSpPr txBox="1">
            <a:spLocks noGrp="1"/>
          </p:cNvSpPr>
          <p:nvPr>
            <p:ph type="title"/>
          </p:nvPr>
        </p:nvSpPr>
        <p:spPr>
          <a:xfrm>
            <a:off x="233775" y="333769"/>
            <a:ext cx="6390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" sz="2400" b="1"/>
              <a:t>Résultats de l’évaluation de la compétence scientifique</a:t>
            </a:r>
            <a:endParaRPr/>
          </a:p>
        </p:txBody>
      </p:sp>
      <p:pic>
        <p:nvPicPr>
          <p:cNvPr id="351" name="Google Shape;351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4096" y="1622203"/>
            <a:ext cx="8095805" cy="219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51"/>
          <p:cNvPicPr preferRelativeResize="0"/>
          <p:nvPr/>
        </p:nvPicPr>
        <p:blipFill rotWithShape="1">
          <a:blip r:embed="rId3">
            <a:alphaModFix/>
          </a:blip>
          <a:srcRect l="9309" t="5165" r="29122" b="7582"/>
          <a:stretch/>
        </p:blipFill>
        <p:spPr>
          <a:xfrm rot="5400000">
            <a:off x="1015293" y="1006396"/>
            <a:ext cx="2300287" cy="2444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51"/>
          <p:cNvPicPr preferRelativeResize="0"/>
          <p:nvPr/>
        </p:nvPicPr>
        <p:blipFill rotWithShape="1">
          <a:blip r:embed="rId4">
            <a:alphaModFix/>
          </a:blip>
          <a:srcRect l="5184" t="18193" r="55980" b="16947"/>
          <a:stretch/>
        </p:blipFill>
        <p:spPr>
          <a:xfrm>
            <a:off x="3907632" y="1014414"/>
            <a:ext cx="1886534" cy="2300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486228" y="270272"/>
            <a:ext cx="8229600" cy="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" sz="2400" b="1" cap="small">
                <a:solidFill>
                  <a:srgbClr val="F1C232"/>
                </a:solidFill>
                <a:latin typeface="Open Sans"/>
                <a:ea typeface="Open Sans"/>
                <a:cs typeface="Open Sans"/>
                <a:sym typeface="Open Sans"/>
              </a:rPr>
              <a:t>LES ACTIVITÉS POUR LA CLASSE</a:t>
            </a:r>
            <a:endParaRPr sz="2400"/>
          </a:p>
        </p:txBody>
      </p:sp>
      <p:pic>
        <p:nvPicPr>
          <p:cNvPr id="88" name="Google Shape;8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3563" y="1203724"/>
            <a:ext cx="4193383" cy="273605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 txBox="1"/>
          <p:nvPr/>
        </p:nvSpPr>
        <p:spPr>
          <a:xfrm>
            <a:off x="2943550" y="3979050"/>
            <a:ext cx="4142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100" b="0" i="0" u="sng" strike="noStrike" cap="none">
                <a:solidFill>
                  <a:srgbClr val="1155CC"/>
                </a:solidFill>
                <a:latin typeface="Open Sans Light"/>
                <a:ea typeface="Open Sans Light"/>
                <a:cs typeface="Open Sans Light"/>
                <a:sym typeface="Open Sans Ligh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https://fondation-lamap.org/projet/vaccins-et-vaccination</a:t>
            </a:r>
            <a:r>
              <a:rPr lang="fr" sz="11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90" name="Google Shape;90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7050" y="4478400"/>
            <a:ext cx="2807493" cy="5143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/>
          <p:nvPr/>
        </p:nvSpPr>
        <p:spPr>
          <a:xfrm>
            <a:off x="101225" y="1094738"/>
            <a:ext cx="2965800" cy="1449300"/>
          </a:xfrm>
          <a:prstGeom prst="wedgeRoundRectCallout">
            <a:avLst>
              <a:gd name="adj1" fmla="val 64197"/>
              <a:gd name="adj2" fmla="val 62697"/>
              <a:gd name="adj3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2 séquences séparées:</a:t>
            </a:r>
            <a:endParaRPr sz="12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 sz="1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Vaccins: Comment sont-ils testés?</a:t>
            </a:r>
            <a:endParaRPr sz="12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 sz="1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Comprendre les enjeux de la vaccination</a:t>
            </a:r>
            <a:endParaRPr sz="12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 sz="1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chacune comportant une vidéo-animation-interview</a:t>
            </a:r>
            <a:endParaRPr sz="12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92" name="Google Shape;92;p18"/>
          <p:cNvSpPr/>
          <p:nvPr/>
        </p:nvSpPr>
        <p:spPr>
          <a:xfrm>
            <a:off x="338375" y="2724038"/>
            <a:ext cx="2238900" cy="648600"/>
          </a:xfrm>
          <a:prstGeom prst="wedgeRoundRectCallout">
            <a:avLst>
              <a:gd name="adj1" fmla="val 76002"/>
              <a:gd name="adj2" fmla="val -29668"/>
              <a:gd name="adj3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2 tutoriels associés</a:t>
            </a:r>
            <a:endParaRPr sz="12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93" name="Google Shape;93;p18"/>
          <p:cNvSpPr/>
          <p:nvPr/>
        </p:nvSpPr>
        <p:spPr>
          <a:xfrm>
            <a:off x="448400" y="3636563"/>
            <a:ext cx="2238900" cy="1189200"/>
          </a:xfrm>
          <a:prstGeom prst="wedgeRoundRectCallout">
            <a:avLst>
              <a:gd name="adj1" fmla="val 73927"/>
              <a:gd name="adj2" fmla="val -90441"/>
              <a:gd name="adj3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Première application d’outils pour l’évaluation de la progression des connaissances et des compétences scientifiques des élèves</a:t>
            </a:r>
            <a:endParaRPr sz="12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95" name="Google Shape;95;p18"/>
          <p:cNvSpPr/>
          <p:nvPr/>
        </p:nvSpPr>
        <p:spPr>
          <a:xfrm>
            <a:off x="5593075" y="0"/>
            <a:ext cx="3133500" cy="868800"/>
          </a:xfrm>
          <a:prstGeom prst="horizontalScroll">
            <a:avLst>
              <a:gd name="adj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Répertoriées par Eduscol https://</a:t>
            </a:r>
            <a:r>
              <a:rPr lang="fr" sz="1200" dirty="0" err="1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eduscol.education.fr</a:t>
            </a:r>
            <a:r>
              <a:rPr lang="fr" sz="1200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/2603/</a:t>
            </a:r>
            <a:r>
              <a:rPr lang="fr" sz="1200" dirty="0" err="1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epidemies</a:t>
            </a:r>
            <a:r>
              <a:rPr lang="fr" sz="1200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-et-vaccins</a:t>
            </a:r>
            <a:endParaRPr sz="1200" dirty="0"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BA8019-4A2C-8FB7-C7E2-2F4CDEF4FACA}"/>
              </a:ext>
            </a:extLst>
          </p:cNvPr>
          <p:cNvSpPr txBox="1"/>
          <p:nvPr/>
        </p:nvSpPr>
        <p:spPr>
          <a:xfrm>
            <a:off x="7341900" y="843572"/>
            <a:ext cx="2351429" cy="4313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76200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GB" sz="1100" dirty="0" err="1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Nombre</a:t>
            </a:r>
            <a:r>
              <a:rPr lang="en-GB" sz="1100" dirty="0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de consultations de la page </a:t>
            </a:r>
            <a:r>
              <a:rPr lang="en-GB" sz="1100" dirty="0" err="1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Vaccins</a:t>
            </a:r>
            <a:r>
              <a:rPr lang="en-GB" sz="1100" dirty="0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et vaccination du 1er </a:t>
            </a:r>
            <a:r>
              <a:rPr lang="en-GB" sz="1100" dirty="0" err="1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décembre</a:t>
            </a:r>
            <a:r>
              <a:rPr lang="en-GB" sz="1100" dirty="0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au 30 </a:t>
            </a:r>
            <a:r>
              <a:rPr lang="en-GB" sz="1100" dirty="0" err="1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juin</a:t>
            </a:r>
            <a:r>
              <a:rPr lang="en-GB" sz="1100" dirty="0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2023: 2 861 </a:t>
            </a:r>
          </a:p>
          <a:p>
            <a:pPr marL="0" marR="76200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GB" sz="1100" dirty="0" err="1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Nombre</a:t>
            </a:r>
            <a:r>
              <a:rPr lang="en-GB" sz="1100" dirty="0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de </a:t>
            </a:r>
            <a:r>
              <a:rPr lang="en-GB" sz="1100" dirty="0" err="1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téléchargements</a:t>
            </a:r>
            <a:r>
              <a:rPr lang="en-GB" sz="1100" dirty="0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de la </a:t>
            </a:r>
            <a:r>
              <a:rPr lang="en-GB" sz="1100" dirty="0" err="1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séquence</a:t>
            </a:r>
            <a:r>
              <a:rPr lang="en-GB" sz="1100" dirty="0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"Comment </a:t>
            </a:r>
            <a:r>
              <a:rPr lang="en-GB" sz="1100" dirty="0" err="1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sont-ils</a:t>
            </a:r>
            <a:r>
              <a:rPr lang="en-GB" sz="1100" dirty="0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GB" sz="1100" dirty="0" err="1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testés</a:t>
            </a:r>
            <a:r>
              <a:rPr lang="en-GB" sz="1100" dirty="0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" : environ 300 </a:t>
            </a:r>
            <a:r>
              <a:rPr lang="en-GB" sz="1100" dirty="0" err="1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téléchargements</a:t>
            </a:r>
            <a:r>
              <a:rPr lang="en-GB" sz="1100" dirty="0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</a:p>
          <a:p>
            <a:pPr marL="0" marR="76200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GB" sz="1100" dirty="0" err="1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Nombre</a:t>
            </a:r>
            <a:r>
              <a:rPr lang="en-GB" sz="1100" dirty="0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de </a:t>
            </a:r>
            <a:r>
              <a:rPr lang="en-GB" sz="1100" dirty="0" err="1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téléchargements</a:t>
            </a:r>
            <a:r>
              <a:rPr lang="en-GB" sz="1100" dirty="0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de la </a:t>
            </a:r>
            <a:r>
              <a:rPr lang="en-GB" sz="1100" dirty="0" err="1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séquence</a:t>
            </a:r>
            <a:r>
              <a:rPr lang="en-GB" sz="1100" dirty="0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"</a:t>
            </a:r>
            <a:r>
              <a:rPr lang="en-GB" sz="1100" dirty="0" err="1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Comprendre</a:t>
            </a:r>
            <a:r>
              <a:rPr lang="en-GB" sz="1100" dirty="0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les </a:t>
            </a:r>
            <a:r>
              <a:rPr lang="en-GB" sz="1100" dirty="0" err="1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enjeux</a:t>
            </a:r>
            <a:r>
              <a:rPr lang="en-GB" sz="1100" dirty="0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de la vaccination" : environ </a:t>
            </a:r>
            <a:r>
              <a:rPr lang="en-GB" sz="1100" b="1" dirty="0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200</a:t>
            </a:r>
            <a:r>
              <a:rPr lang="en-GB" sz="1100" dirty="0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GB" sz="1100" dirty="0" err="1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téléchargements</a:t>
            </a:r>
            <a:r>
              <a:rPr lang="en-GB" sz="1100" dirty="0">
                <a:solidFill>
                  <a:schemeClr val="dk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</a:p>
          <a:p>
            <a:pPr marL="0" marR="76200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lang="en-GB" sz="1100" dirty="0">
              <a:solidFill>
                <a:schemeClr val="dk1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486228" y="202704"/>
            <a:ext cx="82296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5000"/>
              <a:buNone/>
            </a:pPr>
            <a:endParaRPr sz="2400" b="1" cap="small">
              <a:solidFill>
                <a:srgbClr val="F1C23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7096"/>
              <a:buNone/>
            </a:pPr>
            <a:r>
              <a:rPr lang="fr" sz="2066" b="1" cap="small">
                <a:solidFill>
                  <a:srgbClr val="F1C232"/>
                </a:solidFill>
                <a:latin typeface="Open Sans"/>
                <a:ea typeface="Open Sans"/>
                <a:cs typeface="Open Sans"/>
                <a:sym typeface="Open Sans"/>
              </a:rPr>
              <a:t>LES TUTORIELS ASSOCIÉS À CHAQUE RESSOURCE POUR LA CLASSE </a:t>
            </a:r>
            <a:endParaRPr sz="2066"/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500" y="1095001"/>
            <a:ext cx="5707314" cy="229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325" y="4588950"/>
            <a:ext cx="1708426" cy="31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4225" y="2606269"/>
            <a:ext cx="5781468" cy="170225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9"/>
          <p:cNvSpPr txBox="1"/>
          <p:nvPr/>
        </p:nvSpPr>
        <p:spPr>
          <a:xfrm>
            <a:off x="272563" y="4843350"/>
            <a:ext cx="59751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https://</a:t>
            </a:r>
            <a:r>
              <a:rPr lang="fr" sz="1200" dirty="0" err="1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elearning-lamap.org</a:t>
            </a:r>
            <a:r>
              <a:rPr lang="fr" sz="1200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/</a:t>
            </a:r>
            <a:endParaRPr sz="1200" dirty="0"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sp>
        <p:nvSpPr>
          <p:cNvPr id="105" name="Google Shape;105;p19"/>
          <p:cNvSpPr txBox="1"/>
          <p:nvPr/>
        </p:nvSpPr>
        <p:spPr>
          <a:xfrm>
            <a:off x="3027100" y="2668400"/>
            <a:ext cx="378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https://elearning-lamap.org/course/#cid=138</a:t>
            </a:r>
            <a:endParaRPr/>
          </a:p>
        </p:txBody>
      </p:sp>
      <p:sp>
        <p:nvSpPr>
          <p:cNvPr id="106" name="Google Shape;106;p19"/>
          <p:cNvSpPr txBox="1"/>
          <p:nvPr/>
        </p:nvSpPr>
        <p:spPr>
          <a:xfrm>
            <a:off x="2231800" y="1217675"/>
            <a:ext cx="378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https://elearning-lamap.org/course/#cid=137</a:t>
            </a:r>
            <a:endParaRPr/>
          </a:p>
        </p:txBody>
      </p:sp>
      <p:sp>
        <p:nvSpPr>
          <p:cNvPr id="107" name="Google Shape;107;p19"/>
          <p:cNvSpPr/>
          <p:nvPr/>
        </p:nvSpPr>
        <p:spPr>
          <a:xfrm>
            <a:off x="5905475" y="1217675"/>
            <a:ext cx="3133500" cy="1269000"/>
          </a:xfrm>
          <a:prstGeom prst="horizontalScroll">
            <a:avLst>
              <a:gd name="adj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Inclus dans plateforme </a:t>
            </a:r>
            <a:r>
              <a:rPr lang="fr" sz="1200" dirty="0" err="1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M@gistère</a:t>
            </a:r>
            <a:r>
              <a:rPr lang="fr" sz="1200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 https://</a:t>
            </a:r>
            <a:r>
              <a:rPr lang="fr" sz="1200" dirty="0" err="1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magistere.education.fr</a:t>
            </a:r>
            <a:r>
              <a:rPr lang="fr" sz="1200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/local/</a:t>
            </a:r>
            <a:r>
              <a:rPr lang="fr" sz="1200" dirty="0" err="1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magistere_offers</a:t>
            </a:r>
            <a:r>
              <a:rPr lang="fr" sz="1200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/</a:t>
            </a:r>
            <a:r>
              <a:rPr lang="fr" sz="1200" dirty="0" err="1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index.php?v</a:t>
            </a:r>
            <a:r>
              <a:rPr lang="fr" sz="1200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=formation</a:t>
            </a:r>
            <a:endParaRPr sz="1200" dirty="0"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Au delà des chiffres… est-ce que ça marche?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>
            <a:spLocks noGrp="1"/>
          </p:cNvSpPr>
          <p:nvPr>
            <p:ph type="title"/>
          </p:nvPr>
        </p:nvSpPr>
        <p:spPr>
          <a:xfrm>
            <a:off x="486228" y="202704"/>
            <a:ext cx="82296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None/>
            </a:pPr>
            <a:r>
              <a:rPr lang="fr" sz="1800" b="1" cap="small">
                <a:solidFill>
                  <a:srgbClr val="F1C232"/>
                </a:solidFill>
                <a:latin typeface="Open Sans"/>
                <a:ea typeface="Open Sans"/>
                <a:cs typeface="Open Sans"/>
                <a:sym typeface="Open Sans"/>
              </a:rPr>
              <a:t>Une évaluation adossée à la recherche</a:t>
            </a:r>
            <a:endParaRPr sz="1800" b="1"/>
          </a:p>
        </p:txBody>
      </p:sp>
      <p:sp>
        <p:nvSpPr>
          <p:cNvPr id="118" name="Google Shape;118;p21"/>
          <p:cNvSpPr txBox="1"/>
          <p:nvPr/>
        </p:nvSpPr>
        <p:spPr>
          <a:xfrm>
            <a:off x="125950" y="1243875"/>
            <a:ext cx="2502900" cy="12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" sz="1200">
                <a:solidFill>
                  <a:srgbClr val="66666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Inclusion des activités dans</a:t>
            </a:r>
            <a:r>
              <a:rPr lang="fr" sz="1200" b="0" i="0" u="none" strike="noStrike" cap="none">
                <a:solidFill>
                  <a:srgbClr val="66666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projet de recherche pour évaluer l</a:t>
            </a:r>
            <a:r>
              <a:rPr lang="fr" sz="1200">
                <a:solidFill>
                  <a:srgbClr val="66666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’effet d’interventions pédagogiques sur connaissances et attitudes envers les vaccins et envers la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788" y="2695025"/>
            <a:ext cx="3454124" cy="222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8225" y="1955060"/>
            <a:ext cx="2293145" cy="296465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/>
          <p:nvPr/>
        </p:nvSpPr>
        <p:spPr>
          <a:xfrm>
            <a:off x="7209808" y="352475"/>
            <a:ext cx="1525500" cy="10065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2"/>
          </a:solidFill>
          <a:ln w="1143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131 utilisateurs des activités LAMAP</a:t>
            </a:r>
            <a:endParaRPr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22" name="Google Shape;122;p21"/>
          <p:cNvSpPr/>
          <p:nvPr/>
        </p:nvSpPr>
        <p:spPr>
          <a:xfrm>
            <a:off x="5418620" y="337854"/>
            <a:ext cx="1525500" cy="10065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2"/>
          </a:solidFill>
          <a:ln w="1143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environ 450 enseignants impliqués</a:t>
            </a:r>
            <a:endParaRPr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23" name="Google Shape;123;p21"/>
          <p:cNvSpPr/>
          <p:nvPr/>
        </p:nvSpPr>
        <p:spPr>
          <a:xfrm>
            <a:off x="6835150" y="1600200"/>
            <a:ext cx="1958400" cy="2005500"/>
          </a:xfrm>
          <a:prstGeom prst="wedgeRoundRectCallout">
            <a:avLst>
              <a:gd name="adj1" fmla="val -154798"/>
              <a:gd name="adj2" fmla="val 48918"/>
              <a:gd name="adj3" fmla="val 0"/>
            </a:avLst>
          </a:prstGeom>
          <a:solidFill>
            <a:schemeClr val="lt2"/>
          </a:solidFill>
          <a:ln w="1143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Atouts : </a:t>
            </a:r>
            <a:endParaRPr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fr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fiabilité des résultats</a:t>
            </a:r>
            <a:endParaRPr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fr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données quantitatives sur utilisation et appréciation</a:t>
            </a:r>
            <a:endParaRPr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24" name="Google Shape;124;p21"/>
          <p:cNvSpPr/>
          <p:nvPr/>
        </p:nvSpPr>
        <p:spPr>
          <a:xfrm>
            <a:off x="3059175" y="776302"/>
            <a:ext cx="1658100" cy="10065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2"/>
          </a:solidFill>
          <a:ln w="1143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Expérimentation avec méthodologie “RCT”</a:t>
            </a:r>
            <a:endParaRPr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25" name="Google Shape;125;p21"/>
          <p:cNvSpPr/>
          <p:nvPr/>
        </p:nvSpPr>
        <p:spPr>
          <a:xfrm>
            <a:off x="6743700" y="3605700"/>
            <a:ext cx="2187000" cy="1423500"/>
          </a:xfrm>
          <a:prstGeom prst="wedgeRoundRectCallout">
            <a:avLst>
              <a:gd name="adj1" fmla="val -131058"/>
              <a:gd name="adj2" fmla="val -17275"/>
              <a:gd name="adj3" fmla="val 0"/>
            </a:avLst>
          </a:prstGeom>
          <a:solidFill>
            <a:schemeClr val="lt2"/>
          </a:solidFill>
          <a:ln w="1143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Limites : </a:t>
            </a:r>
            <a:endParaRPr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fr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coûts de mise en place</a:t>
            </a:r>
            <a:endParaRPr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fr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questions recherche prioritaires</a:t>
            </a:r>
            <a:endParaRPr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/>
          <p:nvPr/>
        </p:nvSpPr>
        <p:spPr>
          <a:xfrm>
            <a:off x="2743200" y="1219200"/>
            <a:ext cx="3246000" cy="346710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dirty="0"/>
              <a:t>Quels outils EN PLUS</a:t>
            </a:r>
            <a:endParaRPr sz="2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dirty="0"/>
              <a:t>de l’évaluation adossée à la recherche ?</a:t>
            </a:r>
            <a:endParaRPr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493850" y="111248"/>
            <a:ext cx="8229600" cy="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endParaRPr sz="1360" b="1" cap="small">
              <a:solidFill>
                <a:srgbClr val="F1C23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fr" sz="1360" b="1" cap="small">
                <a:solidFill>
                  <a:srgbClr val="F1C232"/>
                </a:solidFill>
                <a:latin typeface="Open Sans"/>
                <a:ea typeface="Open Sans"/>
                <a:cs typeface="Open Sans"/>
                <a:sym typeface="Open Sans"/>
              </a:rPr>
              <a:t>UN OUTIL D’ÉVALUATION PÉDAGOGIQUE DIRECTEMENT ASSOCIÉ AUX RESSOURCES PÉDAGOGIQUES</a:t>
            </a:r>
            <a:endParaRPr sz="1360"/>
          </a:p>
        </p:txBody>
      </p:sp>
      <p:sp>
        <p:nvSpPr>
          <p:cNvPr id="136" name="Google Shape;136;p23"/>
          <p:cNvSpPr txBox="1">
            <a:spLocks noGrp="1"/>
          </p:cNvSpPr>
          <p:nvPr>
            <p:ph type="body" idx="1"/>
          </p:nvPr>
        </p:nvSpPr>
        <p:spPr>
          <a:xfrm>
            <a:off x="311700" y="1883998"/>
            <a:ext cx="5517600" cy="2305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Dans le cadre d’un partenariat avec le laboratoire INAS-UMONS, La main à la pâte a élaboré un dispositif d’évaluation qui cherche à répondre à plusieurs objectifs : pour les élèves, pour les enseignants, et pour les producteurs de ressources </a:t>
            </a:r>
            <a:endParaRPr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37" name="Google Shape;13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2400" y="2331469"/>
            <a:ext cx="1182544" cy="61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8100" y="1444200"/>
            <a:ext cx="656850" cy="788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5980" y="1269830"/>
            <a:ext cx="1359800" cy="9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5972" y="3187122"/>
            <a:ext cx="2706050" cy="10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1192</Words>
  <Application>Microsoft Office PowerPoint</Application>
  <PresentationFormat>Affichage à l'écran (16:9)</PresentationFormat>
  <Paragraphs>124</Paragraphs>
  <Slides>37</Slides>
  <Notes>37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8" baseType="lpstr">
      <vt:lpstr>Georgia</vt:lpstr>
      <vt:lpstr>Helvetica Neue</vt:lpstr>
      <vt:lpstr>Open Sans Light</vt:lpstr>
      <vt:lpstr>Helvetica Neue UltraLight</vt:lpstr>
      <vt:lpstr>Helvetica Neue Light</vt:lpstr>
      <vt:lpstr>Arial</vt:lpstr>
      <vt:lpstr>Calibri</vt:lpstr>
      <vt:lpstr>Open Sans</vt:lpstr>
      <vt:lpstr>Helvetica Neue Light</vt:lpstr>
      <vt:lpstr>Arial Narrow</vt:lpstr>
      <vt:lpstr>Simple Light</vt:lpstr>
      <vt:lpstr>Projet Lamap-Ministère Culture 2022-2023</vt:lpstr>
      <vt:lpstr>Objectifs</vt:lpstr>
      <vt:lpstr>Le contexte</vt:lpstr>
      <vt:lpstr>LES ACTIVITÉS POUR LA CLASSE</vt:lpstr>
      <vt:lpstr> LES TUTORIELS ASSOCIÉS À CHAQUE RESSOURCE POUR LA CLASSE </vt:lpstr>
      <vt:lpstr>Au delà des chiffres… est-ce que ça marche? </vt:lpstr>
      <vt:lpstr>Une évaluation adossée à la recherche</vt:lpstr>
      <vt:lpstr>Présentation PowerPoint</vt:lpstr>
      <vt:lpstr> UN OUTIL D’ÉVALUATION PÉDAGOGIQUE DIRECTEMENT ASSOCIÉ AUX RESSOURCES PÉDAGOGIQUES</vt:lpstr>
      <vt:lpstr>Objectifs de l’outil</vt:lpstr>
      <vt:lpstr>Présentation PowerPoint</vt:lpstr>
      <vt:lpstr>Présentation PowerPoint</vt:lpstr>
      <vt:lpstr>Composantes de l’outil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Deux modalités d’utilisation-déploiement de l’outil</vt:lpstr>
      <vt:lpstr>Présentation PowerPoint</vt:lpstr>
      <vt:lpstr>Deux modalités d’utilisation-déploiement de l’outil</vt:lpstr>
      <vt:lpstr>Où trouver l’outil</vt:lpstr>
      <vt:lpstr>Comment se former en 1 heure max à l’utilisation de l’outil</vt:lpstr>
      <vt:lpstr>Déploiement dans les classes pour vérifier la tenue de l’outil</vt:lpstr>
      <vt:lpstr>Questionnaire d’évaluation des connaissances scientifiques</vt:lpstr>
      <vt:lpstr>Résultats de l’évaluation des connaissances scientifiques</vt:lpstr>
      <vt:lpstr>Présentation PowerPoint</vt:lpstr>
      <vt:lpstr>Questionnaire d’évaluation des connaissances scientifiques</vt:lpstr>
      <vt:lpstr>Résultats de l’évaluation de la compétence scientifique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 Lamap-Ministère Culture 2022-2023</dc:title>
  <dc:creator>THEOBALT Jean-christophe</dc:creator>
  <cp:lastModifiedBy>THEOBALT Jean-christophe</cp:lastModifiedBy>
  <cp:revision>14</cp:revision>
  <dcterms:modified xsi:type="dcterms:W3CDTF">2023-11-14T11:17:09Z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55150b5-9709-4135-863a-f4680a6d2cae_Enabled">
    <vt:lpwstr>true</vt:lpwstr>
  </property>
  <property fmtid="{D5CDD505-2E9C-101B-9397-08002B2CF9AE}" pid="3" name="MSIP_Label_a55150b5-9709-4135-863a-f4680a6d2cae_SetDate">
    <vt:lpwstr>2023-11-14T11:16:17Z</vt:lpwstr>
  </property>
  <property fmtid="{D5CDD505-2E9C-101B-9397-08002B2CF9AE}" pid="4" name="MSIP_Label_a55150b5-9709-4135-863a-f4680a6d2cae_Method">
    <vt:lpwstr>Privileged</vt:lpwstr>
  </property>
  <property fmtid="{D5CDD505-2E9C-101B-9397-08002B2CF9AE}" pid="5" name="MSIP_Label_a55150b5-9709-4135-863a-f4680a6d2cae_Name">
    <vt:lpwstr>Public</vt:lpwstr>
  </property>
  <property fmtid="{D5CDD505-2E9C-101B-9397-08002B2CF9AE}" pid="6" name="MSIP_Label_a55150b5-9709-4135-863a-f4680a6d2cae_SiteId">
    <vt:lpwstr>5d0b42b2-7ba0-42b9-bd88-2dd1558bd190</vt:lpwstr>
  </property>
  <property fmtid="{D5CDD505-2E9C-101B-9397-08002B2CF9AE}" pid="7" name="MSIP_Label_a55150b5-9709-4135-863a-f4680a6d2cae_ActionId">
    <vt:lpwstr>05289ee2-9bc3-49c8-a409-ef0bdf270733</vt:lpwstr>
  </property>
  <property fmtid="{D5CDD505-2E9C-101B-9397-08002B2CF9AE}" pid="8" name="MSIP_Label_a55150b5-9709-4135-863a-f4680a6d2cae_ContentBits">
    <vt:lpwstr>0</vt:lpwstr>
  </property>
</Properties>
</file>