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367" r:id="rId9"/>
    <p:sldId id="368" r:id="rId10"/>
    <p:sldId id="369" r:id="rId11"/>
    <p:sldId id="341" r:id="rId12"/>
    <p:sldId id="342" r:id="rId13"/>
    <p:sldId id="366" r:id="rId14"/>
    <p:sldId id="264" r:id="rId15"/>
    <p:sldId id="266" r:id="rId16"/>
    <p:sldId id="267" r:id="rId17"/>
    <p:sldId id="26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Light" panose="000003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bold r:id="rId33"/>
      <p:italic r:id="rId34"/>
      <p:boldItalic r:id="rId35"/>
    </p:embeddedFont>
    <p:embeddedFont>
      <p:font typeface="Montserrat Medium" panose="00000600000000000000" pitchFamily="2" charset="0"/>
      <p:regular r:id="rId36"/>
      <p:bold r:id="rId37"/>
      <p:italic r:id="rId38"/>
      <p:boldItalic r:id="rId39"/>
    </p:embeddedFont>
    <p:embeddedFont>
      <p:font typeface="Montserrat SemiBold" panose="000007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S_dhACtOS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R4HG69IJ1f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a41d09951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9a41d0995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a41d0995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9a41d09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a41d0995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9a41d0995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err="1"/>
              <a:t>Fushia</a:t>
            </a:r>
            <a:r>
              <a:rPr lang="fr-BE" dirty="0"/>
              <a:t> = relations à tester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Violet = relations documentées dans la littérature</a:t>
            </a:r>
            <a:endParaRPr dirty="0"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 : Premier document à </a:t>
            </a:r>
            <a:r>
              <a:rPr lang="en-US" dirty="0" err="1"/>
              <a:t>analyser</a:t>
            </a:r>
            <a:r>
              <a:rPr lang="en-US" dirty="0"/>
              <a:t> : </a:t>
            </a:r>
            <a:r>
              <a:rPr lang="en-US" dirty="0" err="1"/>
              <a:t>une</a:t>
            </a:r>
            <a:r>
              <a:rPr lang="en-US" dirty="0"/>
              <a:t> photo </a:t>
            </a:r>
            <a:r>
              <a:rPr lang="en-US" dirty="0" err="1"/>
              <a:t>publiée</a:t>
            </a:r>
            <a:r>
              <a:rPr lang="en-US" dirty="0"/>
              <a:t> par la Mission </a:t>
            </a:r>
            <a:r>
              <a:rPr lang="en-US" dirty="0" err="1"/>
              <a:t>interministérielle</a:t>
            </a:r>
            <a:r>
              <a:rPr lang="en-US" dirty="0"/>
              <a:t> de 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les drogues et </a:t>
            </a:r>
            <a:r>
              <a:rPr lang="en-US" dirty="0" err="1"/>
              <a:t>conduites</a:t>
            </a:r>
            <a:r>
              <a:rPr lang="en-US" dirty="0"/>
              <a:t> </a:t>
            </a:r>
            <a:r>
              <a:rPr lang="en-US" dirty="0" err="1"/>
              <a:t>addictives</a:t>
            </a:r>
            <a:r>
              <a:rPr lang="en-US" dirty="0"/>
              <a:t> sur les </a:t>
            </a:r>
            <a:r>
              <a:rPr lang="en-US" dirty="0" err="1"/>
              <a:t>boissons</a:t>
            </a:r>
            <a:r>
              <a:rPr lang="en-US" dirty="0"/>
              <a:t> </a:t>
            </a:r>
            <a:r>
              <a:rPr lang="en-US" dirty="0" err="1"/>
              <a:t>énergisantes</a:t>
            </a:r>
            <a:r>
              <a:rPr lang="en-US" dirty="0"/>
              <a:t>. </a:t>
            </a:r>
          </a:p>
          <a:p>
            <a:r>
              <a:rPr lang="en-US" dirty="0">
                <a:hlinkClick r:id="rId3"/>
              </a:rPr>
              <a:t>https://www.instagram.com/p/CS_dhACtOSt/</a:t>
            </a:r>
            <a:r>
              <a:rPr lang="en-US" dirty="0"/>
              <a:t>   </a:t>
            </a:r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17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 : </a:t>
            </a:r>
            <a:r>
              <a:rPr lang="en-US" dirty="0" err="1"/>
              <a:t>Deuxième</a:t>
            </a:r>
            <a:r>
              <a:rPr lang="en-US" dirty="0"/>
              <a:t> document à </a:t>
            </a:r>
            <a:r>
              <a:rPr lang="en-US" dirty="0" err="1"/>
              <a:t>analyser</a:t>
            </a:r>
            <a:r>
              <a:rPr lang="en-US" dirty="0"/>
              <a:t> 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publiée</a:t>
            </a:r>
            <a:r>
              <a:rPr lang="en-US" dirty="0"/>
              <a:t> </a:t>
            </a:r>
            <a:r>
              <a:rPr lang="en-US" dirty="0" err="1"/>
              <a:t>mettant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scène</a:t>
            </a:r>
            <a:r>
              <a:rPr lang="en-US" dirty="0"/>
              <a:t> Mc Fly et Carlito qui </a:t>
            </a:r>
            <a:endParaRPr lang="fr-FR"/>
          </a:p>
          <a:p>
            <a:r>
              <a:rPr lang="en-US" dirty="0" err="1"/>
              <a:t>s’entraînent</a:t>
            </a:r>
            <a:r>
              <a:rPr lang="en-US" dirty="0"/>
              <a:t> pour traverser la </a:t>
            </a:r>
            <a:r>
              <a:rPr lang="en-US" dirty="0" err="1"/>
              <a:t>Méditerranée</a:t>
            </a:r>
            <a:r>
              <a:rPr lang="en-US" dirty="0"/>
              <a:t> à la </a:t>
            </a:r>
            <a:r>
              <a:rPr lang="en-US" dirty="0" err="1"/>
              <a:t>rame</a:t>
            </a:r>
            <a:r>
              <a:rPr lang="en-US" dirty="0"/>
              <a:t>. Le </a:t>
            </a:r>
            <a:r>
              <a:rPr lang="en-US" dirty="0" err="1"/>
              <a:t>défi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sponsorisé</a:t>
            </a:r>
            <a:r>
              <a:rPr lang="en-US" dirty="0"/>
              <a:t> par </a:t>
            </a:r>
            <a:r>
              <a:rPr lang="en-US" dirty="0" err="1"/>
              <a:t>RedBull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https://www.instagram.com/p/CR4HG69IJ1f/</a:t>
            </a:r>
            <a:r>
              <a:rPr lang="en-US" dirty="0"/>
              <a:t>   </a:t>
            </a:r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17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t="11787" b="17465"/>
          <a:stretch/>
        </p:blipFill>
        <p:spPr>
          <a:xfrm>
            <a:off x="1267968" y="-204286"/>
            <a:ext cx="10924032" cy="515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3219" y="6247717"/>
            <a:ext cx="2211381" cy="61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3263" y="5135585"/>
            <a:ext cx="1931293" cy="118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58814" y="471547"/>
            <a:ext cx="10009186" cy="2034565"/>
          </a:xfrm>
          <a:prstGeom prst="rect">
            <a:avLst/>
          </a:prstGeom>
          <a:solidFill>
            <a:srgbClr val="00214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58813" y="3281057"/>
            <a:ext cx="5906373" cy="1098916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  <a:prstGeom prst="rect">
            <a:avLst/>
          </a:prstGeom>
          <a:solidFill>
            <a:srgbClr val="00214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1327868" y="6356350"/>
            <a:ext cx="7148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673" y="5968563"/>
            <a:ext cx="666452" cy="66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829967" y="6094187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bg>
      <p:bgPr>
        <a:solidFill>
          <a:srgbClr val="5DB3E6">
            <a:alpha val="80000"/>
          </a:srgbClr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 type="blank">
  <p:cSld name="BLANK">
    <p:bg>
      <p:bgPr>
        <a:solidFill>
          <a:srgbClr val="00214E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5"/>
            <a:ext cx="666452" cy="66165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9847" y="231004"/>
            <a:ext cx="666454" cy="66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10942757" y="366743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  <a:prstGeom prst="rect">
            <a:avLst/>
          </a:prstGeom>
          <a:solidFill>
            <a:srgbClr val="00214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343770" y="6356350"/>
            <a:ext cx="71084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673" y="5968563"/>
            <a:ext cx="666452" cy="66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40509"/>
          <a:stretch/>
        </p:blipFill>
        <p:spPr>
          <a:xfrm>
            <a:off x="829967" y="6094187"/>
            <a:ext cx="411043" cy="41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lit.org/questionstips-qtip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dialit.org/sites/default/files/14B_CCKQPoster+5essays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ctrTitle"/>
          </p:nvPr>
        </p:nvSpPr>
        <p:spPr>
          <a:xfrm>
            <a:off x="658814" y="471547"/>
            <a:ext cx="10009186" cy="2034565"/>
          </a:xfrm>
          <a:prstGeom prst="rect">
            <a:avLst/>
          </a:prstGeom>
          <a:solidFill>
            <a:srgbClr val="00214E">
              <a:alpha val="80000"/>
            </a:srgbClr>
          </a:solidFill>
          <a:ln>
            <a:noFill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fr-BE" sz="4000" i="1"/>
              <a:t>Guide méthodologique d'évaluation en autonomie d'actions d'EMI</a:t>
            </a:r>
            <a:endParaRPr sz="400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658826" y="3281050"/>
            <a:ext cx="10138200" cy="1098900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fr-BE" sz="2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Laurence </a:t>
            </a:r>
            <a:r>
              <a:rPr lang="fr-BE" sz="26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Gaiffe</a:t>
            </a:r>
            <a:r>
              <a:rPr lang="fr-BE" sz="2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		Pierre Fastrez, Géraldine </a:t>
            </a:r>
            <a:r>
              <a:rPr lang="fr-BE" sz="2600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Wuyckens</a:t>
            </a:r>
            <a:br>
              <a:rPr lang="fr-BE" sz="2800" dirty="0"/>
            </a:br>
            <a:r>
              <a:rPr lang="fr-BE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ESJ Lille (F)			Université catholique de Louvain (BE)</a:t>
            </a:r>
            <a:endParaRPr sz="28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990" y="5053715"/>
            <a:ext cx="3842811" cy="109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658812" y="5181474"/>
            <a:ext cx="4921855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Rencontres Culture Numérique</a:t>
            </a:r>
            <a:br>
              <a:rPr lang="fr-BE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BE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Evaluation et mesure d'impact des projets d'éducation aux médias et à l'information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Cité des sciences et de l'industrie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 novembre 2023</a:t>
            </a:r>
            <a:endParaRPr sz="1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6F689-9C0F-DAAF-A9F1-4B758437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Modalités</a:t>
            </a:r>
            <a:r>
              <a:rPr lang="en-US" dirty="0"/>
              <a:t> de </a:t>
            </a:r>
            <a:r>
              <a:rPr lang="en-US" dirty="0" err="1"/>
              <a:t>l’évaluation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E58A7-ACF4-79C7-BB4B-E514DF16E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77800" indent="0">
              <a:lnSpc>
                <a:spcPct val="120000"/>
              </a:lnSpc>
              <a:buNone/>
            </a:pPr>
            <a:r>
              <a:rPr lang="en-US" sz="3800" b="1" dirty="0" err="1">
                <a:latin typeface="Montserrat" panose="00000500000000000000" pitchFamily="2" charset="0"/>
              </a:rPr>
              <a:t>Tâches</a:t>
            </a:r>
            <a:r>
              <a:rPr lang="en-US" sz="3800" b="1" dirty="0">
                <a:latin typeface="Montserrat" panose="00000500000000000000" pitchFamily="2" charset="0"/>
              </a:rPr>
              <a:t> </a:t>
            </a:r>
            <a:r>
              <a:rPr lang="en-US" sz="3800" b="1" dirty="0" err="1">
                <a:latin typeface="Montserrat" panose="00000500000000000000" pitchFamily="2" charset="0"/>
              </a:rPr>
              <a:t>assignées</a:t>
            </a:r>
            <a:r>
              <a:rPr lang="en-US" sz="3800" b="1" dirty="0">
                <a:latin typeface="Montserrat" panose="00000500000000000000" pitchFamily="2" charset="0"/>
              </a:rPr>
              <a:t> au participant dans le guide </a:t>
            </a:r>
            <a:r>
              <a:rPr lang="en-US" sz="3800" b="1" dirty="0" err="1">
                <a:latin typeface="Montserrat" panose="00000500000000000000" pitchFamily="2" charset="0"/>
              </a:rPr>
              <a:t>méthodologique</a:t>
            </a:r>
            <a:endParaRPr lang="en-US" sz="3800" b="1" dirty="0">
              <a:latin typeface="Montserrat" panose="00000500000000000000" pitchFamily="2" charset="0"/>
            </a:endParaRPr>
          </a:p>
          <a:p>
            <a:pPr marL="628650" indent="-450850">
              <a:lnSpc>
                <a:spcPct val="120000"/>
              </a:lnSpc>
              <a:buFont typeface="+mj-lt"/>
              <a:buAutoNum type="arabicPeriod"/>
            </a:pPr>
            <a:r>
              <a:rPr lang="fr-FR" sz="3800" dirty="0">
                <a:latin typeface="Montserrat" panose="00000500000000000000" pitchFamily="2" charset="0"/>
              </a:rPr>
              <a:t>« Peux-tu décrire ce média comme si tu en parlais à un ami qui ne le voit pas? ». </a:t>
            </a:r>
          </a:p>
          <a:p>
            <a:pPr marL="895350" lvl="1" indent="-269875">
              <a:lnSpc>
                <a:spcPct val="120000"/>
              </a:lnSpc>
              <a:buNone/>
            </a:pPr>
            <a:r>
              <a:rPr lang="fr-FR" dirty="0">
                <a:latin typeface="Montserrat" panose="00000500000000000000" pitchFamily="2" charset="0"/>
                <a:sym typeface="Wingdings" panose="05000000000000000000" pitchFamily="2" charset="2"/>
              </a:rPr>
              <a:t> 	</a:t>
            </a:r>
            <a:r>
              <a:rPr lang="fr-FR" dirty="0">
                <a:latin typeface="Montserrat" panose="00000500000000000000" pitchFamily="2" charset="0"/>
              </a:rPr>
              <a:t>Identification des concepts clés mobilisés spontanément par les </a:t>
            </a:r>
            <a:r>
              <a:rPr lang="fr-FR" dirty="0" err="1">
                <a:latin typeface="Montserrat" panose="00000500000000000000" pitchFamily="2" charset="0"/>
              </a:rPr>
              <a:t>participant·e·s</a:t>
            </a:r>
            <a:r>
              <a:rPr lang="fr-FR" dirty="0">
                <a:latin typeface="Montserrat" panose="00000500000000000000" pitchFamily="2" charset="0"/>
              </a:rPr>
              <a:t>. </a:t>
            </a:r>
          </a:p>
          <a:p>
            <a:pPr marL="1028700" lvl="1" indent="-457200">
              <a:lnSpc>
                <a:spcPct val="120000"/>
              </a:lnSpc>
              <a:buFont typeface="+mj-lt"/>
              <a:buAutoNum type="arabicPeriod"/>
            </a:pPr>
            <a:endParaRPr lang="fr-FR" dirty="0">
              <a:latin typeface="Montserrat" panose="00000500000000000000" pitchFamily="2" charset="0"/>
            </a:endParaRPr>
          </a:p>
          <a:p>
            <a:pPr marL="628650" indent="-450850">
              <a:lnSpc>
                <a:spcPct val="120000"/>
              </a:lnSpc>
              <a:buFont typeface="+mj-lt"/>
              <a:buAutoNum type="arabicPeriod"/>
            </a:pPr>
            <a:r>
              <a:rPr lang="fr-FR" sz="3800" dirty="0">
                <a:latin typeface="Montserrat" panose="00000500000000000000" pitchFamily="2" charset="0"/>
              </a:rPr>
              <a:t>Questions de relances (ouvertes ou fermées) portant sur les dimensions du média à déconstruire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FR" sz="2500" dirty="0">
                <a:latin typeface="Montserrat" panose="00000500000000000000" pitchFamily="2" charset="0"/>
              </a:rPr>
              <a:t>	(c</a:t>
            </a:r>
            <a:r>
              <a:rPr lang="fr-BE" sz="2500" dirty="0" err="1">
                <a:latin typeface="Montserrat" panose="00000500000000000000" pitchFamily="2" charset="0"/>
              </a:rPr>
              <a:t>ontenu</a:t>
            </a:r>
            <a:r>
              <a:rPr lang="fr-BE" sz="2500" dirty="0">
                <a:latin typeface="Montserrat" panose="00000500000000000000" pitchFamily="2" charset="0"/>
              </a:rPr>
              <a:t>)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BE" sz="2500" dirty="0">
                <a:latin typeface="Montserrat" panose="00000500000000000000" pitchFamily="2" charset="0"/>
              </a:rPr>
              <a:t>	valeurs, représentations et stéréotypes véhiculés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BE" sz="2500" dirty="0">
                <a:latin typeface="Montserrat" panose="00000500000000000000" pitchFamily="2" charset="0"/>
              </a:rPr>
              <a:t>	techniques de production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BE" sz="2500" dirty="0">
                <a:latin typeface="Montserrat" panose="00000500000000000000" pitchFamily="2" charset="0"/>
              </a:rPr>
              <a:t>	auteur, intentions et contexte de production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BE" sz="2500" dirty="0">
                <a:latin typeface="Montserrat" panose="00000500000000000000" pitchFamily="2" charset="0"/>
              </a:rPr>
              <a:t>	public visé et effets potentiels sur le public</a:t>
            </a:r>
          </a:p>
          <a:p>
            <a:pPr marL="895350" lvl="1" indent="-323850">
              <a:lnSpc>
                <a:spcPct val="120000"/>
              </a:lnSpc>
              <a:buNone/>
            </a:pPr>
            <a:r>
              <a:rPr lang="fr-BE" sz="2500" dirty="0">
                <a:latin typeface="Montserrat" panose="00000500000000000000" pitchFamily="2" charset="0"/>
              </a:rPr>
              <a:t>	circulation et diffusion du média</a:t>
            </a:r>
            <a:endParaRPr lang="fr-FR" sz="2500" dirty="0">
              <a:latin typeface="Montserrat" panose="00000500000000000000" pitchFamily="2" charset="0"/>
            </a:endParaRPr>
          </a:p>
          <a:p>
            <a:pPr marL="628650" indent="-450850">
              <a:lnSpc>
                <a:spcPct val="120000"/>
              </a:lnSpc>
              <a:buFont typeface="+mj-lt"/>
              <a:buAutoNum type="arabicPeriod"/>
            </a:pPr>
            <a:r>
              <a:rPr lang="fr-BE" sz="3800" dirty="0">
                <a:latin typeface="Montserrat" panose="00000500000000000000" pitchFamily="2" charset="0"/>
              </a:rPr>
              <a:t>« Quels sont les aspects du média que tu n’avais pas décrits à ton ami et qui te semble essentiels à préciser pour compléter ta description du média ?"</a:t>
            </a:r>
          </a:p>
          <a:p>
            <a:pPr>
              <a:lnSpc>
                <a:spcPct val="120000"/>
              </a:lnSpc>
            </a:pPr>
            <a:endParaRPr lang="fr-BE" dirty="0">
              <a:latin typeface="Montserrat" panose="00000500000000000000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Montserrat" panose="00000500000000000000" pitchFamily="2" charset="0"/>
            </a:endParaRPr>
          </a:p>
          <a:p>
            <a:pPr marL="228600" indent="0">
              <a:lnSpc>
                <a:spcPct val="120000"/>
              </a:lnSpc>
            </a:pP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DDAF26-B0A9-EFCC-C571-93855CF1F6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Laurence Gaiffe [ESJ Lille], Pierre Fastrez et Géraldine Wuyckens [UCLouvain]</a:t>
            </a:r>
            <a:endParaRPr lang="fr-BE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299488E-2892-4D3B-DD4A-5DD041A17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54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B46FE7-480F-DF32-4CBC-1199FDB7329A}"/>
              </a:ext>
            </a:extLst>
          </p:cNvPr>
          <p:cNvSpPr/>
          <p:nvPr/>
        </p:nvSpPr>
        <p:spPr>
          <a:xfrm>
            <a:off x="10884370" y="0"/>
            <a:ext cx="1307629" cy="1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D84D8-0BBF-6CDE-6E3C-709F6FA5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Pierre Fastrez et Camille Tilleul [UCLouvain]</a:t>
            </a:r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E3B175-6003-B49D-232A-E414FCDB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 Medium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8E191A-530C-DFB0-2354-45ECB6D0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11</a:t>
            </a:fld>
            <a:endParaRPr lang="fr-BE"/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B6771A81-C851-AA47-C203-564B8607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9" y="1333"/>
            <a:ext cx="11200459" cy="6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E7BFF1-2412-0291-A9F0-72F9D7E8C6BF}"/>
              </a:ext>
            </a:extLst>
          </p:cNvPr>
          <p:cNvSpPr/>
          <p:nvPr/>
        </p:nvSpPr>
        <p:spPr>
          <a:xfrm>
            <a:off x="10884370" y="0"/>
            <a:ext cx="1307629" cy="1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D84D8-0BBF-6CDE-6E3C-709F6FA5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Pierre Fastrez et Camille Tilleul [UCLouvain]</a:t>
            </a:r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E3B175-6003-B49D-232A-E414FCDB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 Medium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8E191A-530C-DFB0-2354-45ECB6D0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12</a:t>
            </a:fld>
            <a:endParaRPr lang="fr-BE"/>
          </a:p>
        </p:txBody>
      </p:sp>
      <p:pic>
        <p:nvPicPr>
          <p:cNvPr id="8" name="Image 8" descr="Une image contenant texte, capture d’écran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68B3B8EC-B932-134E-C49C-41896345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0" y="-1762"/>
            <a:ext cx="11634797" cy="68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61E6C08E-E43D-2A16-873B-2E671E4FDD7B}"/>
              </a:ext>
            </a:extLst>
          </p:cNvPr>
          <p:cNvSpPr/>
          <p:nvPr/>
        </p:nvSpPr>
        <p:spPr>
          <a:xfrm>
            <a:off x="838194" y="4051508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accent5">
              <a:hueOff val="3542036"/>
              <a:satOff val="-1523"/>
              <a:lumOff val="-7059"/>
              <a:alphaOff val="0"/>
            </a:schemeClr>
          </a:fillRef>
          <a:effectRef idx="0">
            <a:schemeClr val="accent5">
              <a:hueOff val="3542036"/>
              <a:satOff val="-1523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CD495C93-8938-1905-7422-6265AA53A314}"/>
              </a:ext>
            </a:extLst>
          </p:cNvPr>
          <p:cNvSpPr/>
          <p:nvPr/>
        </p:nvSpPr>
        <p:spPr>
          <a:xfrm>
            <a:off x="838194" y="3432544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accent5">
              <a:hueOff val="3542036"/>
              <a:satOff val="-1523"/>
              <a:lumOff val="-7059"/>
              <a:alphaOff val="0"/>
            </a:schemeClr>
          </a:fillRef>
          <a:effectRef idx="0">
            <a:schemeClr val="accent5">
              <a:hueOff val="3542036"/>
              <a:satOff val="-1523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2C26AB5-989A-A854-8D50-E7D53327647F}"/>
              </a:ext>
            </a:extLst>
          </p:cNvPr>
          <p:cNvSpPr/>
          <p:nvPr/>
        </p:nvSpPr>
        <p:spPr>
          <a:xfrm>
            <a:off x="838196" y="5352208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5313054"/>
              <a:satOff val="-2284"/>
              <a:lumOff val="-10588"/>
              <a:alphaOff val="0"/>
            </a:schemeClr>
          </a:lnRef>
          <a:fillRef idx="1">
            <a:schemeClr val="accent5">
              <a:hueOff val="5313054"/>
              <a:satOff val="-2284"/>
              <a:lumOff val="-10588"/>
              <a:alphaOff val="0"/>
            </a:schemeClr>
          </a:fillRef>
          <a:effectRef idx="0">
            <a:schemeClr val="accent5">
              <a:hueOff val="5313054"/>
              <a:satOff val="-2284"/>
              <a:lumOff val="-10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73B5F556-2B94-2834-AEA4-28C1FE7137F6}"/>
              </a:ext>
            </a:extLst>
          </p:cNvPr>
          <p:cNvSpPr/>
          <p:nvPr/>
        </p:nvSpPr>
        <p:spPr>
          <a:xfrm>
            <a:off x="838197" y="4978330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5313054"/>
              <a:satOff val="-2284"/>
              <a:lumOff val="-10588"/>
              <a:alphaOff val="0"/>
            </a:schemeClr>
          </a:lnRef>
          <a:fillRef idx="1">
            <a:schemeClr val="accent5">
              <a:hueOff val="5313054"/>
              <a:satOff val="-2284"/>
              <a:lumOff val="-10588"/>
              <a:alphaOff val="0"/>
            </a:schemeClr>
          </a:fillRef>
          <a:effectRef idx="0">
            <a:schemeClr val="accent5">
              <a:hueOff val="5313054"/>
              <a:satOff val="-2284"/>
              <a:lumOff val="-10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D7D22B-FDF7-DC6A-65F9-20009D0F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Processus de conception du guide</a:t>
            </a:r>
            <a:endParaRPr lang="en-US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06D73F1-7AD4-BDAC-772F-CC89BAEAEAFE}"/>
              </a:ext>
            </a:extLst>
          </p:cNvPr>
          <p:cNvSpPr/>
          <p:nvPr/>
        </p:nvSpPr>
        <p:spPr>
          <a:xfrm>
            <a:off x="838200" y="1825940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dk1"/>
              </a:buClr>
              <a:buSzPct val="100000"/>
              <a:buNone/>
            </a:pPr>
            <a:r>
              <a:rPr lang="fr-BE" sz="1200" kern="1200" dirty="0">
                <a:latin typeface="Montserrat" panose="00000500000000000000" pitchFamily="2" charset="0"/>
              </a:rPr>
              <a:t>2021-2022</a:t>
            </a:r>
            <a:endParaRPr lang="en-US" sz="1200" kern="1200" dirty="0">
              <a:latin typeface="Montserrat" panose="00000500000000000000" pitchFamily="2" charset="0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ECA8D58-F15F-6ECD-78F3-8F3DFB1D8DAB}"/>
              </a:ext>
            </a:extLst>
          </p:cNvPr>
          <p:cNvSpPr/>
          <p:nvPr/>
        </p:nvSpPr>
        <p:spPr>
          <a:xfrm>
            <a:off x="1677022" y="1825941"/>
            <a:ext cx="7362204" cy="396960"/>
          </a:xfrm>
          <a:custGeom>
            <a:avLst/>
            <a:gdLst>
              <a:gd name="connsiteX0" fmla="*/ 129820 w 778906"/>
              <a:gd name="connsiteY0" fmla="*/ 0 h 9676777"/>
              <a:gd name="connsiteX1" fmla="*/ 649086 w 778906"/>
              <a:gd name="connsiteY1" fmla="*/ 0 h 9676777"/>
              <a:gd name="connsiteX2" fmla="*/ 778906 w 778906"/>
              <a:gd name="connsiteY2" fmla="*/ 129820 h 9676777"/>
              <a:gd name="connsiteX3" fmla="*/ 778906 w 778906"/>
              <a:gd name="connsiteY3" fmla="*/ 9676777 h 9676777"/>
              <a:gd name="connsiteX4" fmla="*/ 778906 w 778906"/>
              <a:gd name="connsiteY4" fmla="*/ 9676777 h 9676777"/>
              <a:gd name="connsiteX5" fmla="*/ 0 w 778906"/>
              <a:gd name="connsiteY5" fmla="*/ 9676777 h 9676777"/>
              <a:gd name="connsiteX6" fmla="*/ 0 w 778906"/>
              <a:gd name="connsiteY6" fmla="*/ 9676777 h 9676777"/>
              <a:gd name="connsiteX7" fmla="*/ 0 w 778906"/>
              <a:gd name="connsiteY7" fmla="*/ 129820 h 9676777"/>
              <a:gd name="connsiteX8" fmla="*/ 129820 w 778906"/>
              <a:gd name="connsiteY8" fmla="*/ 0 h 96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6" h="9676777">
                <a:moveTo>
                  <a:pt x="778906" y="1612829"/>
                </a:moveTo>
                <a:lnTo>
                  <a:pt x="778906" y="8063948"/>
                </a:lnTo>
                <a:cubicBezTo>
                  <a:pt x="778906" y="8954690"/>
                  <a:pt x="774228" y="9676771"/>
                  <a:pt x="768456" y="9676771"/>
                </a:cubicBezTo>
                <a:lnTo>
                  <a:pt x="0" y="9676771"/>
                </a:lnTo>
                <a:lnTo>
                  <a:pt x="0" y="9676771"/>
                </a:lnTo>
                <a:lnTo>
                  <a:pt x="0" y="6"/>
                </a:lnTo>
                <a:lnTo>
                  <a:pt x="0" y="6"/>
                </a:lnTo>
                <a:lnTo>
                  <a:pt x="768456" y="6"/>
                </a:lnTo>
                <a:cubicBezTo>
                  <a:pt x="774228" y="6"/>
                  <a:pt x="778906" y="722087"/>
                  <a:pt x="778906" y="1612829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13" rIns="46913" bIns="4691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dk1"/>
              </a:buClr>
              <a:buSzPct val="100000"/>
              <a:buChar char="•"/>
            </a:pPr>
            <a:r>
              <a:rPr lang="fr-BE" sz="1400" kern="1200" dirty="0">
                <a:latin typeface="Montserrat" panose="00000500000000000000" pitchFamily="2" charset="0"/>
              </a:rPr>
              <a:t>Conception d’un instrument de recherche dans le cadre de l’évaluation pilote</a:t>
            </a:r>
            <a:endParaRPr lang="en-US" sz="1400" kern="1200" dirty="0">
              <a:latin typeface="Montserrat" panose="00000500000000000000" pitchFamily="2" charset="0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EAE0E83-0701-0788-0B51-1ED49F0A25B9}"/>
              </a:ext>
            </a:extLst>
          </p:cNvPr>
          <p:cNvSpPr/>
          <p:nvPr/>
        </p:nvSpPr>
        <p:spPr>
          <a:xfrm>
            <a:off x="838199" y="2457999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1771018"/>
              <a:satOff val="-761"/>
              <a:lumOff val="-3529"/>
              <a:alphaOff val="0"/>
            </a:schemeClr>
          </a:lnRef>
          <a:fillRef idx="1">
            <a:schemeClr val="accent5">
              <a:hueOff val="1771018"/>
              <a:satOff val="-761"/>
              <a:lumOff val="-3529"/>
              <a:alphaOff val="0"/>
            </a:schemeClr>
          </a:fillRef>
          <a:effectRef idx="0">
            <a:schemeClr val="accent5">
              <a:hueOff val="1771018"/>
              <a:satOff val="-761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200" kern="1200" dirty="0">
                <a:latin typeface="Montserrat" panose="00000500000000000000" pitchFamily="2" charset="0"/>
              </a:rPr>
              <a:t>2022-2026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D16B912-CCE4-1661-A1D7-4C3E058570A0}"/>
              </a:ext>
            </a:extLst>
          </p:cNvPr>
          <p:cNvSpPr/>
          <p:nvPr/>
        </p:nvSpPr>
        <p:spPr>
          <a:xfrm>
            <a:off x="1677021" y="2458001"/>
            <a:ext cx="7362204" cy="396960"/>
          </a:xfrm>
          <a:custGeom>
            <a:avLst/>
            <a:gdLst>
              <a:gd name="connsiteX0" fmla="*/ 129820 w 778906"/>
              <a:gd name="connsiteY0" fmla="*/ 0 h 9676777"/>
              <a:gd name="connsiteX1" fmla="*/ 649086 w 778906"/>
              <a:gd name="connsiteY1" fmla="*/ 0 h 9676777"/>
              <a:gd name="connsiteX2" fmla="*/ 778906 w 778906"/>
              <a:gd name="connsiteY2" fmla="*/ 129820 h 9676777"/>
              <a:gd name="connsiteX3" fmla="*/ 778906 w 778906"/>
              <a:gd name="connsiteY3" fmla="*/ 9676777 h 9676777"/>
              <a:gd name="connsiteX4" fmla="*/ 778906 w 778906"/>
              <a:gd name="connsiteY4" fmla="*/ 9676777 h 9676777"/>
              <a:gd name="connsiteX5" fmla="*/ 0 w 778906"/>
              <a:gd name="connsiteY5" fmla="*/ 9676777 h 9676777"/>
              <a:gd name="connsiteX6" fmla="*/ 0 w 778906"/>
              <a:gd name="connsiteY6" fmla="*/ 9676777 h 9676777"/>
              <a:gd name="connsiteX7" fmla="*/ 0 w 778906"/>
              <a:gd name="connsiteY7" fmla="*/ 129820 h 9676777"/>
              <a:gd name="connsiteX8" fmla="*/ 129820 w 778906"/>
              <a:gd name="connsiteY8" fmla="*/ 0 h 96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6" h="9676777">
                <a:moveTo>
                  <a:pt x="778906" y="1612829"/>
                </a:moveTo>
                <a:lnTo>
                  <a:pt x="778906" y="8063948"/>
                </a:lnTo>
                <a:cubicBezTo>
                  <a:pt x="778906" y="8954690"/>
                  <a:pt x="774228" y="9676771"/>
                  <a:pt x="768456" y="9676771"/>
                </a:cubicBezTo>
                <a:lnTo>
                  <a:pt x="0" y="9676771"/>
                </a:lnTo>
                <a:lnTo>
                  <a:pt x="0" y="9676771"/>
                </a:lnTo>
                <a:lnTo>
                  <a:pt x="0" y="6"/>
                </a:lnTo>
                <a:lnTo>
                  <a:pt x="0" y="6"/>
                </a:lnTo>
                <a:lnTo>
                  <a:pt x="768456" y="6"/>
                </a:lnTo>
                <a:cubicBezTo>
                  <a:pt x="774228" y="6"/>
                  <a:pt x="778906" y="722087"/>
                  <a:pt x="778906" y="1612829"/>
                </a:cubicBezTo>
                <a:close/>
              </a:path>
            </a:pathLst>
          </a:custGeom>
        </p:spPr>
        <p:style>
          <a:lnRef idx="2">
            <a:schemeClr val="accent5">
              <a:hueOff val="1771018"/>
              <a:satOff val="-761"/>
              <a:lumOff val="-352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13" rIns="46913" bIns="46914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>
                <a:latin typeface="Montserrat" panose="00000500000000000000" pitchFamily="2" charset="0"/>
              </a:rPr>
              <a:t>Reprise de l’instrument dans le cadre de la thèse de doctorat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C6722AE-F0B5-3763-2BCE-74CC6E587B71}"/>
              </a:ext>
            </a:extLst>
          </p:cNvPr>
          <p:cNvSpPr/>
          <p:nvPr/>
        </p:nvSpPr>
        <p:spPr>
          <a:xfrm>
            <a:off x="838200" y="4366070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accent5">
              <a:hueOff val="3542036"/>
              <a:satOff val="-1523"/>
              <a:lumOff val="-7059"/>
              <a:alphaOff val="0"/>
            </a:schemeClr>
          </a:fillRef>
          <a:effectRef idx="0">
            <a:schemeClr val="accent5">
              <a:hueOff val="3542036"/>
              <a:satOff val="-1523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F5BF437-37B8-8F47-182A-AD26529193A6}"/>
              </a:ext>
            </a:extLst>
          </p:cNvPr>
          <p:cNvSpPr/>
          <p:nvPr/>
        </p:nvSpPr>
        <p:spPr>
          <a:xfrm>
            <a:off x="1677022" y="3097992"/>
            <a:ext cx="7362204" cy="1664311"/>
          </a:xfrm>
          <a:custGeom>
            <a:avLst/>
            <a:gdLst>
              <a:gd name="connsiteX0" fmla="*/ 129820 w 778906"/>
              <a:gd name="connsiteY0" fmla="*/ 0 h 9676777"/>
              <a:gd name="connsiteX1" fmla="*/ 649086 w 778906"/>
              <a:gd name="connsiteY1" fmla="*/ 0 h 9676777"/>
              <a:gd name="connsiteX2" fmla="*/ 778906 w 778906"/>
              <a:gd name="connsiteY2" fmla="*/ 129820 h 9676777"/>
              <a:gd name="connsiteX3" fmla="*/ 778906 w 778906"/>
              <a:gd name="connsiteY3" fmla="*/ 9676777 h 9676777"/>
              <a:gd name="connsiteX4" fmla="*/ 778906 w 778906"/>
              <a:gd name="connsiteY4" fmla="*/ 9676777 h 9676777"/>
              <a:gd name="connsiteX5" fmla="*/ 0 w 778906"/>
              <a:gd name="connsiteY5" fmla="*/ 9676777 h 9676777"/>
              <a:gd name="connsiteX6" fmla="*/ 0 w 778906"/>
              <a:gd name="connsiteY6" fmla="*/ 9676777 h 9676777"/>
              <a:gd name="connsiteX7" fmla="*/ 0 w 778906"/>
              <a:gd name="connsiteY7" fmla="*/ 129820 h 9676777"/>
              <a:gd name="connsiteX8" fmla="*/ 129820 w 778906"/>
              <a:gd name="connsiteY8" fmla="*/ 0 h 96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6" h="9676777">
                <a:moveTo>
                  <a:pt x="778906" y="1612829"/>
                </a:moveTo>
                <a:lnTo>
                  <a:pt x="778906" y="8063948"/>
                </a:lnTo>
                <a:cubicBezTo>
                  <a:pt x="778906" y="8954690"/>
                  <a:pt x="774228" y="9676771"/>
                  <a:pt x="768456" y="9676771"/>
                </a:cubicBezTo>
                <a:lnTo>
                  <a:pt x="0" y="9676771"/>
                </a:lnTo>
                <a:lnTo>
                  <a:pt x="0" y="9676771"/>
                </a:lnTo>
                <a:lnTo>
                  <a:pt x="0" y="6"/>
                </a:lnTo>
                <a:lnTo>
                  <a:pt x="0" y="6"/>
                </a:lnTo>
                <a:lnTo>
                  <a:pt x="768456" y="6"/>
                </a:lnTo>
                <a:cubicBezTo>
                  <a:pt x="774228" y="6"/>
                  <a:pt x="778906" y="722087"/>
                  <a:pt x="778906" y="1612829"/>
                </a:cubicBez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13" rIns="46913" bIns="46914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b="1" kern="1200" dirty="0">
                <a:latin typeface="Montserrat" panose="00000500000000000000" pitchFamily="2" charset="0"/>
              </a:rPr>
              <a:t>Adaptation</a:t>
            </a:r>
            <a:r>
              <a:rPr lang="fr-BE" sz="1400" kern="1200" dirty="0">
                <a:latin typeface="Montserrat" panose="00000500000000000000" pitchFamily="2" charset="0"/>
              </a:rPr>
              <a:t> de l’instrument pour le guide méthodologique </a:t>
            </a:r>
            <a:br>
              <a:rPr lang="fr-BE" sz="1400" kern="1200" dirty="0">
                <a:latin typeface="Montserrat" panose="00000500000000000000" pitchFamily="2" charset="0"/>
              </a:rPr>
            </a:br>
            <a:r>
              <a:rPr lang="fr-BE" sz="1400" kern="1200" dirty="0">
                <a:latin typeface="Montserrat" panose="00000500000000000000" pitchFamily="2" charset="0"/>
              </a:rPr>
              <a:t>à destination des </a:t>
            </a:r>
            <a:r>
              <a:rPr lang="fr-BE" sz="1400" kern="1200" dirty="0" err="1">
                <a:latin typeface="Montserrat" panose="00000500000000000000" pitchFamily="2" charset="0"/>
              </a:rPr>
              <a:t>éducateurs.trices</a:t>
            </a:r>
            <a:r>
              <a:rPr lang="fr-BE" sz="1400" kern="1200" dirty="0">
                <a:latin typeface="Montserrat" panose="00000500000000000000" pitchFamily="2" charset="0"/>
              </a:rPr>
              <a:t> aux médias (V0)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b="1" kern="1200" dirty="0">
                <a:latin typeface="Montserrat" panose="00000500000000000000" pitchFamily="2" charset="0"/>
              </a:rPr>
              <a:t>Feedback</a:t>
            </a:r>
            <a:r>
              <a:rPr lang="fr-BE" sz="1400" kern="1200" dirty="0">
                <a:latin typeface="Montserrat" panose="00000500000000000000" pitchFamily="2" charset="0"/>
              </a:rPr>
              <a:t> d’intervenants EMI et d’</a:t>
            </a:r>
            <a:r>
              <a:rPr lang="fr-BE" sz="1400" kern="1200" dirty="0" err="1">
                <a:latin typeface="Montserrat" panose="00000500000000000000" pitchFamily="2" charset="0"/>
              </a:rPr>
              <a:t>enseignat·es</a:t>
            </a:r>
            <a:endParaRPr lang="fr-BE" kern="1200" dirty="0">
              <a:latin typeface="Montserrat" panose="00000500000000000000" pitchFamily="2" charset="0"/>
            </a:endParaRP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b="1" kern="1200" dirty="0">
                <a:latin typeface="Montserrat" panose="00000500000000000000" pitchFamily="2" charset="0"/>
              </a:rPr>
              <a:t>Révision</a:t>
            </a:r>
            <a:r>
              <a:rPr lang="fr-BE" sz="1400" kern="1200" dirty="0">
                <a:latin typeface="Montserrat" panose="00000500000000000000" pitchFamily="2" charset="0"/>
              </a:rPr>
              <a:t> du guide (V1)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b="1" kern="1200" dirty="0">
                <a:latin typeface="Montserrat" panose="00000500000000000000" pitchFamily="2" charset="0"/>
              </a:rPr>
              <a:t>Test</a:t>
            </a:r>
            <a:r>
              <a:rPr lang="fr-BE" sz="1400" kern="1200" dirty="0">
                <a:latin typeface="Montserrat" panose="00000500000000000000" pitchFamily="2" charset="0"/>
              </a:rPr>
              <a:t> par intervenant EMI /</a:t>
            </a:r>
            <a:r>
              <a:rPr lang="fr-BE" sz="1400" kern="1200" dirty="0" err="1">
                <a:latin typeface="Montserrat" panose="00000500000000000000" pitchFamily="2" charset="0"/>
              </a:rPr>
              <a:t>enseignant·e</a:t>
            </a:r>
            <a:r>
              <a:rPr lang="fr-BE" sz="1400" kern="1200" dirty="0">
                <a:latin typeface="Montserrat" panose="00000500000000000000" pitchFamily="2" charset="0"/>
              </a:rPr>
              <a:t> avec bénéficiaires d’une action d’EMI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b="1" kern="1200" dirty="0">
                <a:latin typeface="Montserrat" panose="00000500000000000000" pitchFamily="2" charset="0"/>
              </a:rPr>
              <a:t>R</a:t>
            </a:r>
            <a:r>
              <a:rPr lang="fr-BE" sz="1400" b="1" kern="1200" dirty="0">
                <a:latin typeface="Montserrat" panose="00000500000000000000" pitchFamily="2" charset="0"/>
              </a:rPr>
              <a:t>évision</a:t>
            </a:r>
            <a:r>
              <a:rPr lang="fr-BE" sz="1400" kern="1200" dirty="0">
                <a:latin typeface="Montserrat" panose="00000500000000000000" pitchFamily="2" charset="0"/>
              </a:rPr>
              <a:t> du guide (V2)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2D65755-B612-94E1-EDDD-F3A0A4C0BD29}"/>
              </a:ext>
            </a:extLst>
          </p:cNvPr>
          <p:cNvSpPr/>
          <p:nvPr/>
        </p:nvSpPr>
        <p:spPr>
          <a:xfrm>
            <a:off x="838200" y="5155737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5313054"/>
              <a:satOff val="-2284"/>
              <a:lumOff val="-10588"/>
              <a:alphaOff val="0"/>
            </a:schemeClr>
          </a:lnRef>
          <a:fillRef idx="1">
            <a:schemeClr val="accent5">
              <a:hueOff val="5313054"/>
              <a:satOff val="-2284"/>
              <a:lumOff val="-10588"/>
              <a:alphaOff val="0"/>
            </a:schemeClr>
          </a:fillRef>
          <a:effectRef idx="0">
            <a:schemeClr val="accent5">
              <a:hueOff val="5313054"/>
              <a:satOff val="-2284"/>
              <a:lumOff val="-10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200" kern="1200" dirty="0">
                <a:latin typeface="Montserrat" panose="00000500000000000000" pitchFamily="2" charset="0"/>
              </a:rPr>
              <a:t>2024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0F08063-54F0-D6A5-5203-D471A2C703F4}"/>
              </a:ext>
            </a:extLst>
          </p:cNvPr>
          <p:cNvSpPr/>
          <p:nvPr/>
        </p:nvSpPr>
        <p:spPr>
          <a:xfrm>
            <a:off x="1677022" y="4978330"/>
            <a:ext cx="7362204" cy="778907"/>
          </a:xfrm>
          <a:custGeom>
            <a:avLst/>
            <a:gdLst>
              <a:gd name="connsiteX0" fmla="*/ 129820 w 778906"/>
              <a:gd name="connsiteY0" fmla="*/ 0 h 9676777"/>
              <a:gd name="connsiteX1" fmla="*/ 649086 w 778906"/>
              <a:gd name="connsiteY1" fmla="*/ 0 h 9676777"/>
              <a:gd name="connsiteX2" fmla="*/ 778906 w 778906"/>
              <a:gd name="connsiteY2" fmla="*/ 129820 h 9676777"/>
              <a:gd name="connsiteX3" fmla="*/ 778906 w 778906"/>
              <a:gd name="connsiteY3" fmla="*/ 9676777 h 9676777"/>
              <a:gd name="connsiteX4" fmla="*/ 778906 w 778906"/>
              <a:gd name="connsiteY4" fmla="*/ 9676777 h 9676777"/>
              <a:gd name="connsiteX5" fmla="*/ 0 w 778906"/>
              <a:gd name="connsiteY5" fmla="*/ 9676777 h 9676777"/>
              <a:gd name="connsiteX6" fmla="*/ 0 w 778906"/>
              <a:gd name="connsiteY6" fmla="*/ 9676777 h 9676777"/>
              <a:gd name="connsiteX7" fmla="*/ 0 w 778906"/>
              <a:gd name="connsiteY7" fmla="*/ 129820 h 9676777"/>
              <a:gd name="connsiteX8" fmla="*/ 129820 w 778906"/>
              <a:gd name="connsiteY8" fmla="*/ 0 h 96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6" h="9676777">
                <a:moveTo>
                  <a:pt x="778906" y="1612829"/>
                </a:moveTo>
                <a:lnTo>
                  <a:pt x="778906" y="8063948"/>
                </a:lnTo>
                <a:cubicBezTo>
                  <a:pt x="778906" y="8954690"/>
                  <a:pt x="774228" y="9676771"/>
                  <a:pt x="768456" y="9676771"/>
                </a:cubicBezTo>
                <a:lnTo>
                  <a:pt x="0" y="9676771"/>
                </a:lnTo>
                <a:lnTo>
                  <a:pt x="0" y="9676771"/>
                </a:lnTo>
                <a:lnTo>
                  <a:pt x="0" y="6"/>
                </a:lnTo>
                <a:lnTo>
                  <a:pt x="0" y="6"/>
                </a:lnTo>
                <a:lnTo>
                  <a:pt x="768456" y="6"/>
                </a:lnTo>
                <a:cubicBezTo>
                  <a:pt x="774228" y="6"/>
                  <a:pt x="778906" y="722087"/>
                  <a:pt x="778906" y="1612829"/>
                </a:cubicBezTo>
                <a:close/>
              </a:path>
            </a:pathLst>
          </a:custGeom>
        </p:spPr>
        <p:style>
          <a:lnRef idx="2">
            <a:schemeClr val="accent5">
              <a:hueOff val="5313054"/>
              <a:satOff val="-2284"/>
              <a:lumOff val="-10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13" rIns="46913" bIns="46914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>
                <a:latin typeface="Montserrat" panose="00000500000000000000" pitchFamily="2" charset="0"/>
              </a:rPr>
              <a:t>Conversion du document en version web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BE" sz="1400" kern="1200" dirty="0">
                <a:latin typeface="Montserrat" panose="00000500000000000000" pitchFamily="2" charset="0"/>
              </a:rPr>
              <a:t>(Version interactive à venir)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C4C6B-642F-66E0-48C2-18196327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Pierre Fastrez et Géraldine Wuyckens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9401CB-D3A6-AA4F-AE69-D759EA4F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13</a:t>
            </a:fld>
            <a:endParaRPr lang="fr-BE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3019A28-F008-D3E8-07C8-5C4F40AAC318}"/>
              </a:ext>
            </a:extLst>
          </p:cNvPr>
          <p:cNvSpPr/>
          <p:nvPr/>
        </p:nvSpPr>
        <p:spPr>
          <a:xfrm>
            <a:off x="838194" y="3727255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accent5">
              <a:hueOff val="3542036"/>
              <a:satOff val="-1523"/>
              <a:lumOff val="-7059"/>
              <a:alphaOff val="0"/>
            </a:schemeClr>
          </a:fillRef>
          <a:effectRef idx="0">
            <a:schemeClr val="accent5">
              <a:hueOff val="3542036"/>
              <a:satOff val="-1523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200" kern="1200" dirty="0"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8ABBF92-5DAC-ADF0-DF7E-F7EEF1F3546F}"/>
              </a:ext>
            </a:extLst>
          </p:cNvPr>
          <p:cNvSpPr/>
          <p:nvPr/>
        </p:nvSpPr>
        <p:spPr>
          <a:xfrm>
            <a:off x="838196" y="3099083"/>
            <a:ext cx="838823" cy="610708"/>
          </a:xfrm>
          <a:custGeom>
            <a:avLst/>
            <a:gdLst>
              <a:gd name="connsiteX0" fmla="*/ 0 w 1198317"/>
              <a:gd name="connsiteY0" fmla="*/ 0 h 838822"/>
              <a:gd name="connsiteX1" fmla="*/ 778906 w 1198317"/>
              <a:gd name="connsiteY1" fmla="*/ 0 h 838822"/>
              <a:gd name="connsiteX2" fmla="*/ 1198317 w 1198317"/>
              <a:gd name="connsiteY2" fmla="*/ 419411 h 838822"/>
              <a:gd name="connsiteX3" fmla="*/ 778906 w 1198317"/>
              <a:gd name="connsiteY3" fmla="*/ 838822 h 838822"/>
              <a:gd name="connsiteX4" fmla="*/ 0 w 1198317"/>
              <a:gd name="connsiteY4" fmla="*/ 838822 h 838822"/>
              <a:gd name="connsiteX5" fmla="*/ 419411 w 1198317"/>
              <a:gd name="connsiteY5" fmla="*/ 419411 h 838822"/>
              <a:gd name="connsiteX6" fmla="*/ 0 w 1198317"/>
              <a:gd name="connsiteY6" fmla="*/ 0 h 8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317" h="838822">
                <a:moveTo>
                  <a:pt x="1198316" y="0"/>
                </a:moveTo>
                <a:lnTo>
                  <a:pt x="1198316" y="545234"/>
                </a:lnTo>
                <a:lnTo>
                  <a:pt x="599159" y="838822"/>
                </a:lnTo>
                <a:lnTo>
                  <a:pt x="1" y="545234"/>
                </a:lnTo>
                <a:lnTo>
                  <a:pt x="1" y="0"/>
                </a:lnTo>
                <a:lnTo>
                  <a:pt x="599159" y="293588"/>
                </a:lnTo>
                <a:lnTo>
                  <a:pt x="1198316" y="0"/>
                </a:lnTo>
                <a:close/>
              </a:path>
            </a:pathLst>
          </a:custGeom>
        </p:spPr>
        <p:style>
          <a:lnRef idx="2">
            <a:schemeClr val="accent5">
              <a:hueOff val="3542036"/>
              <a:satOff val="-1523"/>
              <a:lumOff val="-7059"/>
              <a:alphaOff val="0"/>
            </a:schemeClr>
          </a:lnRef>
          <a:fillRef idx="1">
            <a:schemeClr val="accent5">
              <a:hueOff val="3542036"/>
              <a:satOff val="-1523"/>
              <a:lumOff val="-7059"/>
              <a:alphaOff val="0"/>
            </a:schemeClr>
          </a:fillRef>
          <a:effectRef idx="0">
            <a:schemeClr val="accent5">
              <a:hueOff val="3542036"/>
              <a:satOff val="-1523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427031" rIns="7620" bIns="42703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1200" kern="1200" dirty="0">
              <a:latin typeface="Montserrat" panose="00000500000000000000" pitchFamily="2" charset="0"/>
            </a:endParaRPr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7AF168EC-7DDD-ED14-3F52-9DDB540BCA89}"/>
              </a:ext>
            </a:extLst>
          </p:cNvPr>
          <p:cNvSpPr/>
          <p:nvPr/>
        </p:nvSpPr>
        <p:spPr>
          <a:xfrm>
            <a:off x="9252080" y="1825940"/>
            <a:ext cx="326571" cy="1029021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C9E8F6D7-DBFD-0AB4-1C7F-0FA3379E04C3}"/>
              </a:ext>
            </a:extLst>
          </p:cNvPr>
          <p:cNvSpPr/>
          <p:nvPr/>
        </p:nvSpPr>
        <p:spPr>
          <a:xfrm>
            <a:off x="9283182" y="3097992"/>
            <a:ext cx="326571" cy="2659245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376EF7F-281D-7352-9789-A21F24C36EFA}"/>
              </a:ext>
            </a:extLst>
          </p:cNvPr>
          <p:cNvSpPr txBox="1"/>
          <p:nvPr/>
        </p:nvSpPr>
        <p:spPr>
          <a:xfrm>
            <a:off x="9609753" y="2078840"/>
            <a:ext cx="211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Evaluation </a:t>
            </a:r>
            <a:r>
              <a:rPr lang="en-US" dirty="0" err="1">
                <a:latin typeface="Montserrat" panose="00000500000000000000" pitchFamily="2" charset="0"/>
              </a:rPr>
              <a:t>menée</a:t>
            </a:r>
            <a:r>
              <a:rPr lang="en-US" dirty="0">
                <a:latin typeface="Montserrat" panose="00000500000000000000" pitchFamily="2" charset="0"/>
              </a:rPr>
              <a:t> par les </a:t>
            </a:r>
            <a:r>
              <a:rPr lang="en-US" dirty="0" err="1">
                <a:latin typeface="Montserrat" panose="00000500000000000000" pitchFamily="2" charset="0"/>
              </a:rPr>
              <a:t>chercheur·es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E1E9C6-2913-9D73-7094-3CDC79DD140B}"/>
              </a:ext>
            </a:extLst>
          </p:cNvPr>
          <p:cNvSpPr txBox="1"/>
          <p:nvPr/>
        </p:nvSpPr>
        <p:spPr>
          <a:xfrm>
            <a:off x="9609753" y="4032609"/>
            <a:ext cx="2222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Evaluation à </a:t>
            </a:r>
            <a:r>
              <a:rPr lang="en-US" dirty="0" err="1">
                <a:latin typeface="Montserrat" panose="00000500000000000000" pitchFamily="2" charset="0"/>
              </a:rPr>
              <a:t>mener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b="1" dirty="0">
                <a:latin typeface="Montserrat" panose="00000500000000000000" pitchFamily="2" charset="0"/>
              </a:rPr>
              <a:t>par les </a:t>
            </a:r>
            <a:r>
              <a:rPr lang="en-US" b="1" dirty="0" err="1">
                <a:latin typeface="Montserrat" panose="00000500000000000000" pitchFamily="2" charset="0"/>
              </a:rPr>
              <a:t>intervenant·es</a:t>
            </a:r>
            <a:r>
              <a:rPr lang="en-US" b="1" dirty="0">
                <a:latin typeface="Montserrat" panose="00000500000000000000" pitchFamily="2" charset="0"/>
              </a:rPr>
              <a:t> EMI </a:t>
            </a:r>
            <a:r>
              <a:rPr lang="en-US" b="1" dirty="0" err="1">
                <a:latin typeface="Montserrat" panose="00000500000000000000" pitchFamily="2" charset="0"/>
              </a:rPr>
              <a:t>en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autonomie</a:t>
            </a:r>
            <a:endParaRPr lang="en-US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2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/>
              <a:t>Composantes du guide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fr-BE" dirty="0">
                <a:latin typeface="Montserrat" panose="00000500000000000000" pitchFamily="2" charset="0"/>
              </a:rPr>
              <a:t>Introduction à l’approche de l’évaluation en EMI par </a:t>
            </a:r>
            <a:r>
              <a:rPr lang="fr-BE" b="1" dirty="0">
                <a:latin typeface="Montserrat" panose="00000500000000000000" pitchFamily="2" charset="0"/>
              </a:rPr>
              <a:t>la déconstruction et les concepts clés</a:t>
            </a:r>
            <a:endParaRPr b="1" dirty="0">
              <a:latin typeface="Montserrat" panose="00000500000000000000" pitchFamily="2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fr-BE" dirty="0">
                <a:latin typeface="Montserrat" panose="00000500000000000000" pitchFamily="2" charset="0"/>
              </a:rPr>
              <a:t>Directives pour le </a:t>
            </a:r>
            <a:r>
              <a:rPr lang="fr-BE" b="1" dirty="0">
                <a:latin typeface="Montserrat" panose="00000500000000000000" pitchFamily="2" charset="0"/>
              </a:rPr>
              <a:t>choix d’exemples de médias</a:t>
            </a:r>
            <a:r>
              <a:rPr lang="fr-BE" dirty="0">
                <a:latin typeface="Montserrat" panose="00000500000000000000" pitchFamily="2" charset="0"/>
              </a:rPr>
              <a:t> soumis aux participants</a:t>
            </a:r>
            <a:endParaRPr dirty="0">
              <a:latin typeface="Montserrat" panose="00000500000000000000" pitchFamily="2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fr-BE" dirty="0">
                <a:latin typeface="Montserrat" panose="00000500000000000000" pitchFamily="2" charset="0"/>
              </a:rPr>
              <a:t>Directives pour l’</a:t>
            </a:r>
            <a:r>
              <a:rPr lang="fr-BE" b="1" dirty="0">
                <a:latin typeface="Montserrat" panose="00000500000000000000" pitchFamily="2" charset="0"/>
              </a:rPr>
              <a:t>adaptation des questions </a:t>
            </a:r>
            <a:r>
              <a:rPr lang="fr-BE" dirty="0">
                <a:latin typeface="Montserrat" panose="00000500000000000000" pitchFamily="2" charset="0"/>
              </a:rPr>
              <a:t>et la </a:t>
            </a:r>
            <a:r>
              <a:rPr lang="fr-BE" b="1" dirty="0">
                <a:latin typeface="Montserrat" panose="00000500000000000000" pitchFamily="2" charset="0"/>
              </a:rPr>
              <a:t>passation du questionnaire</a:t>
            </a:r>
            <a:endParaRPr b="1" dirty="0">
              <a:latin typeface="Montserrat" panose="00000500000000000000" pitchFamily="2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fr-BE" dirty="0">
                <a:latin typeface="Montserrat" panose="00000500000000000000" pitchFamily="2" charset="0"/>
              </a:rPr>
              <a:t>Directives pour le </a:t>
            </a:r>
            <a:r>
              <a:rPr lang="fr-BE" b="1" dirty="0">
                <a:latin typeface="Montserrat" panose="00000500000000000000" pitchFamily="2" charset="0"/>
              </a:rPr>
              <a:t>traitement des réponses </a:t>
            </a:r>
            <a:r>
              <a:rPr lang="fr-BE" dirty="0">
                <a:latin typeface="Montserrat" panose="00000500000000000000" pitchFamily="2" charset="0"/>
              </a:rPr>
              <a:t>(grille de codage et notation) et la présentation des résultats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226" name="Google Shape;226;p22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2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fr-BE" dirty="0"/>
              <a:t>Contenu du guide</a:t>
            </a:r>
            <a:endParaRPr dirty="0"/>
          </a:p>
        </p:txBody>
      </p:sp>
      <p:sp>
        <p:nvSpPr>
          <p:cNvPr id="242" name="Google Shape;242;p24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/>
              <a:t>Prolongements en 2024</a:t>
            </a:r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mise en ligne du guide en accès libre via un site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présentation et test lors des Rencontres de l’éducation aux médias du 16 mai matin à l’ESJ Lille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version numérique du guide avec interactions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réflexion sur module complémentaire : évaluation diagnostique et finale des pratiques informationnelles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17</a:t>
            </a:fld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title" idx="4294967295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fr-BE" dirty="0">
                <a:solidFill>
                  <a:schemeClr val="lt1"/>
                </a:solidFill>
              </a:rPr>
              <a:t>Merci pour votre attention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 dirty="0"/>
              <a:t>Historique du travail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 dirty="0"/>
              <a:t>ESJ Lille - </a:t>
            </a:r>
            <a:r>
              <a:rPr lang="fr-BE" dirty="0" err="1"/>
              <a:t>UCLouvain</a:t>
            </a:r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Laurence </a:t>
            </a:r>
            <a:r>
              <a:rPr lang="fr-BE" dirty="0" err="1"/>
              <a:t>Gaiffe</a:t>
            </a:r>
            <a:r>
              <a:rPr lang="fr-BE" dirty="0"/>
              <a:t> [ESJ Lille], Pierre Fastrez et Géraldine </a:t>
            </a:r>
            <a:r>
              <a:rPr lang="fr-BE" dirty="0" err="1"/>
              <a:t>Wuyckens</a:t>
            </a:r>
            <a:r>
              <a:rPr lang="fr-BE" dirty="0"/>
              <a:t> [</a:t>
            </a:r>
            <a:r>
              <a:rPr lang="fr-BE" dirty="0" err="1"/>
              <a:t>UCLouvain</a:t>
            </a:r>
            <a:r>
              <a:rPr lang="fr-BE" dirty="0"/>
              <a:t>]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2</a:t>
            </a:fld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39847" y="1825625"/>
            <a:ext cx="6028652" cy="1004777"/>
          </a:xfrm>
          <a:custGeom>
            <a:avLst/>
            <a:gdLst/>
            <a:ahLst/>
            <a:cxnLst/>
            <a:rect l="l" t="t" r="r" b="b"/>
            <a:pathLst>
              <a:path w="6028652" h="1004777" extrusionOk="0">
                <a:moveTo>
                  <a:pt x="0" y="100478"/>
                </a:moveTo>
                <a:cubicBezTo>
                  <a:pt x="0" y="44986"/>
                  <a:pt x="44986" y="0"/>
                  <a:pt x="100478" y="0"/>
                </a:cubicBezTo>
                <a:lnTo>
                  <a:pt x="5928174" y="0"/>
                </a:lnTo>
                <a:cubicBezTo>
                  <a:pt x="5983666" y="0"/>
                  <a:pt x="6028652" y="44986"/>
                  <a:pt x="6028652" y="100478"/>
                </a:cubicBezTo>
                <a:lnTo>
                  <a:pt x="6028652" y="904299"/>
                </a:lnTo>
                <a:cubicBezTo>
                  <a:pt x="6028652" y="959791"/>
                  <a:pt x="5983666" y="1004777"/>
                  <a:pt x="5928174" y="1004777"/>
                </a:cubicBezTo>
                <a:lnTo>
                  <a:pt x="100478" y="1004777"/>
                </a:lnTo>
                <a:cubicBezTo>
                  <a:pt x="44986" y="1004777"/>
                  <a:pt x="0" y="959791"/>
                  <a:pt x="0" y="904299"/>
                </a:cubicBezTo>
                <a:lnTo>
                  <a:pt x="0" y="10047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900" tIns="59900" rIns="59900" bIns="59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</a:pPr>
            <a:r>
              <a:rPr lang="fr-BE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Evaluation des actions d’EMI de l’ESJ</a:t>
            </a:r>
            <a:endParaRPr sz="2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39847" y="3046220"/>
            <a:ext cx="6028652" cy="337599"/>
          </a:xfrm>
          <a:custGeom>
            <a:avLst/>
            <a:gdLst/>
            <a:ahLst/>
            <a:cxnLst/>
            <a:rect l="l" t="t" r="r" b="b"/>
            <a:pathLst>
              <a:path w="6028652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5966990" y="0"/>
                </a:lnTo>
                <a:cubicBezTo>
                  <a:pt x="6001045" y="0"/>
                  <a:pt x="6028652" y="27607"/>
                  <a:pt x="6028652" y="61662"/>
                </a:cubicBezTo>
                <a:lnTo>
                  <a:pt x="6028652" y="554958"/>
                </a:lnTo>
                <a:cubicBezTo>
                  <a:pt x="6028652" y="589013"/>
                  <a:pt x="6001045" y="616620"/>
                  <a:pt x="5966990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CDD9CF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Analyse des actions (02/21 &gt; 07/21)</a:t>
            </a:r>
            <a:endParaRPr dirty="0"/>
          </a:p>
        </p:txBody>
      </p:sp>
      <p:sp>
        <p:nvSpPr>
          <p:cNvPr id="118" name="Google Shape;118;p15"/>
          <p:cNvSpPr/>
          <p:nvPr/>
        </p:nvSpPr>
        <p:spPr>
          <a:xfrm>
            <a:off x="839847" y="3706692"/>
            <a:ext cx="6028652" cy="337599"/>
          </a:xfrm>
          <a:custGeom>
            <a:avLst/>
            <a:gdLst/>
            <a:ahLst/>
            <a:cxnLst/>
            <a:rect l="l" t="t" r="r" b="b"/>
            <a:pathLst>
              <a:path w="6028652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5966990" y="0"/>
                </a:lnTo>
                <a:cubicBezTo>
                  <a:pt x="6001045" y="0"/>
                  <a:pt x="6028652" y="27607"/>
                  <a:pt x="6028652" y="61662"/>
                </a:cubicBezTo>
                <a:lnTo>
                  <a:pt x="6028652" y="554958"/>
                </a:lnTo>
                <a:cubicBezTo>
                  <a:pt x="6028652" y="589013"/>
                  <a:pt x="6001045" y="616620"/>
                  <a:pt x="5966990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CDD9CF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Evaluation pilote (07/21 &gt; 03/22)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839847" y="4354580"/>
            <a:ext cx="5399995" cy="337599"/>
          </a:xfrm>
          <a:custGeom>
            <a:avLst/>
            <a:gdLst/>
            <a:ahLst/>
            <a:cxnLst/>
            <a:rect l="l" t="t" r="r" b="b"/>
            <a:pathLst>
              <a:path w="5399995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5338333" y="0"/>
                </a:lnTo>
                <a:cubicBezTo>
                  <a:pt x="5372388" y="0"/>
                  <a:pt x="5399995" y="27607"/>
                  <a:pt x="5399995" y="61662"/>
                </a:cubicBezTo>
                <a:lnTo>
                  <a:pt x="5399995" y="554958"/>
                </a:lnTo>
                <a:cubicBezTo>
                  <a:pt x="5399995" y="589013"/>
                  <a:pt x="5372388" y="616620"/>
                  <a:pt x="5338333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CEDAD1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Thèse de doctorat (10/22 &gt; 09/26)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468504" y="5002468"/>
            <a:ext cx="5399995" cy="1157704"/>
          </a:xfrm>
          <a:custGeom>
            <a:avLst/>
            <a:gdLst/>
            <a:ahLst/>
            <a:cxnLst/>
            <a:rect l="l" t="t" r="r" b="b"/>
            <a:pathLst>
              <a:path w="5399995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5338333" y="0"/>
                </a:lnTo>
                <a:cubicBezTo>
                  <a:pt x="5372388" y="0"/>
                  <a:pt x="5399995" y="27607"/>
                  <a:pt x="5399995" y="61662"/>
                </a:cubicBezTo>
                <a:lnTo>
                  <a:pt x="5399995" y="554958"/>
                </a:lnTo>
                <a:cubicBezTo>
                  <a:pt x="5399995" y="589013"/>
                  <a:pt x="5372388" y="616620"/>
                  <a:pt x="5338333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rgbClr val="CEDCD5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900" tIns="40900" rIns="40900" bIns="40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</a:pPr>
            <a:r>
              <a:rPr lang="fr-BE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Mise à disposition d’outils d’évaluation d’actions d’EMI (10/2023 &gt; …)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213808" y="1825625"/>
            <a:ext cx="4139992" cy="1004777"/>
          </a:xfrm>
          <a:custGeom>
            <a:avLst/>
            <a:gdLst/>
            <a:ahLst/>
            <a:cxnLst/>
            <a:rect l="l" t="t" r="r" b="b"/>
            <a:pathLst>
              <a:path w="4139992" h="1004777" extrusionOk="0">
                <a:moveTo>
                  <a:pt x="0" y="100478"/>
                </a:moveTo>
                <a:cubicBezTo>
                  <a:pt x="0" y="44986"/>
                  <a:pt x="44986" y="0"/>
                  <a:pt x="100478" y="0"/>
                </a:cubicBezTo>
                <a:lnTo>
                  <a:pt x="4039514" y="0"/>
                </a:lnTo>
                <a:cubicBezTo>
                  <a:pt x="4095006" y="0"/>
                  <a:pt x="4139992" y="44986"/>
                  <a:pt x="4139992" y="100478"/>
                </a:cubicBezTo>
                <a:lnTo>
                  <a:pt x="4139992" y="904299"/>
                </a:lnTo>
                <a:cubicBezTo>
                  <a:pt x="4139992" y="959791"/>
                  <a:pt x="4095006" y="1004777"/>
                  <a:pt x="4039514" y="1004777"/>
                </a:cubicBezTo>
                <a:lnTo>
                  <a:pt x="100478" y="1004777"/>
                </a:lnTo>
                <a:cubicBezTo>
                  <a:pt x="44986" y="1004777"/>
                  <a:pt x="0" y="959791"/>
                  <a:pt x="0" y="904299"/>
                </a:cubicBezTo>
                <a:lnTo>
                  <a:pt x="0" y="100478"/>
                </a:lnTo>
                <a:close/>
              </a:path>
            </a:pathLst>
          </a:custGeom>
          <a:solidFill>
            <a:schemeClr val="accent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2275" tIns="52275" rIns="52275" bIns="52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lang="fr-BE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Evaluation du “Parcours Médias” </a:t>
            </a:r>
            <a:br>
              <a:rPr lang="fr-BE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fr-BE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accompagnant les stages de 3ème en entreprise de presse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7213808" y="3046220"/>
            <a:ext cx="4139992" cy="337599"/>
          </a:xfrm>
          <a:custGeom>
            <a:avLst/>
            <a:gdLst/>
            <a:ahLst/>
            <a:cxnLst/>
            <a:rect l="l" t="t" r="r" b="b"/>
            <a:pathLst>
              <a:path w="4139992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4078330" y="0"/>
                </a:lnTo>
                <a:cubicBezTo>
                  <a:pt x="4112385" y="0"/>
                  <a:pt x="4139992" y="27607"/>
                  <a:pt x="4139992" y="61662"/>
                </a:cubicBezTo>
                <a:lnTo>
                  <a:pt x="4139992" y="554958"/>
                </a:lnTo>
                <a:cubicBezTo>
                  <a:pt x="4139992" y="589013"/>
                  <a:pt x="4112385" y="616620"/>
                  <a:pt x="4078330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rgbClr val="CFDDD7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Itération 0 (2021)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213808" y="3706692"/>
            <a:ext cx="4139992" cy="337599"/>
          </a:xfrm>
          <a:custGeom>
            <a:avLst/>
            <a:gdLst/>
            <a:ahLst/>
            <a:cxnLst/>
            <a:rect l="l" t="t" r="r" b="b"/>
            <a:pathLst>
              <a:path w="4139992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4078330" y="0"/>
                </a:lnTo>
                <a:cubicBezTo>
                  <a:pt x="4112385" y="0"/>
                  <a:pt x="4139992" y="27607"/>
                  <a:pt x="4139992" y="61662"/>
                </a:cubicBezTo>
                <a:lnTo>
                  <a:pt x="4139992" y="554958"/>
                </a:lnTo>
                <a:cubicBezTo>
                  <a:pt x="4139992" y="589013"/>
                  <a:pt x="4112385" y="616620"/>
                  <a:pt x="4078330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rgbClr val="D0DDDA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Itération 1 (2021-2022)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7213808" y="4354580"/>
            <a:ext cx="4139992" cy="337599"/>
          </a:xfrm>
          <a:custGeom>
            <a:avLst/>
            <a:gdLst/>
            <a:ahLst/>
            <a:cxnLst/>
            <a:rect l="l" t="t" r="r" b="b"/>
            <a:pathLst>
              <a:path w="4139992" h="616620" extrusionOk="0">
                <a:moveTo>
                  <a:pt x="0" y="61662"/>
                </a:moveTo>
                <a:cubicBezTo>
                  <a:pt x="0" y="27607"/>
                  <a:pt x="27607" y="0"/>
                  <a:pt x="61662" y="0"/>
                </a:cubicBezTo>
                <a:lnTo>
                  <a:pt x="4078330" y="0"/>
                </a:lnTo>
                <a:cubicBezTo>
                  <a:pt x="4112385" y="0"/>
                  <a:pt x="4139992" y="27607"/>
                  <a:pt x="4139992" y="61662"/>
                </a:cubicBezTo>
                <a:lnTo>
                  <a:pt x="4139992" y="554958"/>
                </a:lnTo>
                <a:cubicBezTo>
                  <a:pt x="4139992" y="589013"/>
                  <a:pt x="4112385" y="616620"/>
                  <a:pt x="4078330" y="616620"/>
                </a:cubicBezTo>
                <a:lnTo>
                  <a:pt x="61662" y="616620"/>
                </a:lnTo>
                <a:cubicBezTo>
                  <a:pt x="27607" y="616620"/>
                  <a:pt x="0" y="589013"/>
                  <a:pt x="0" y="554958"/>
                </a:cubicBezTo>
                <a:lnTo>
                  <a:pt x="0" y="6166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rgbClr val="D0DFDC">
                <a:alpha val="898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25" tIns="48525" rIns="48525" bIns="48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</a:pPr>
            <a:r>
              <a:rPr lang="fr-BE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Itération 2 (2022-2023)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 rot="5400000">
            <a:off x="3662761" y="3361252"/>
            <a:ext cx="382800" cy="3828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 rot="5400000">
            <a:off x="3662761" y="4017536"/>
            <a:ext cx="382800" cy="3828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 rot="5400000">
            <a:off x="3662761" y="4665412"/>
            <a:ext cx="382800" cy="3828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 rot="5400000">
            <a:off x="9092391" y="3361252"/>
            <a:ext cx="382800" cy="3828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 rot="5400000">
            <a:off x="9092391" y="4017536"/>
            <a:ext cx="382800" cy="3828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 rot="5400000">
            <a:off x="5992424" y="4313739"/>
            <a:ext cx="1086000" cy="382800"/>
          </a:xfrm>
          <a:prstGeom prst="rightArrow">
            <a:avLst>
              <a:gd name="adj1" fmla="val 42072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solidFill>
                  <a:srgbClr val="888888"/>
                </a:solidFill>
              </a:rPr>
              <a:t>Laurence </a:t>
            </a:r>
            <a:r>
              <a:rPr lang="fr-BE" dirty="0" err="1">
                <a:solidFill>
                  <a:srgbClr val="888888"/>
                </a:solidFill>
              </a:rPr>
              <a:t>Gaiffe</a:t>
            </a:r>
            <a:r>
              <a:rPr lang="fr-BE" dirty="0">
                <a:solidFill>
                  <a:srgbClr val="888888"/>
                </a:solidFill>
              </a:rPr>
              <a:t> [ESJ Lille], Pierre Fastrez et Géraldine </a:t>
            </a:r>
            <a:r>
              <a:rPr lang="fr-BE" dirty="0" err="1">
                <a:solidFill>
                  <a:srgbClr val="888888"/>
                </a:solidFill>
              </a:rPr>
              <a:t>Wuyckens</a:t>
            </a:r>
            <a:r>
              <a:rPr lang="fr-BE" dirty="0">
                <a:solidFill>
                  <a:srgbClr val="888888"/>
                </a:solidFill>
              </a:rPr>
              <a:t> [</a:t>
            </a:r>
            <a:r>
              <a:rPr lang="fr-BE" dirty="0" err="1">
                <a:solidFill>
                  <a:srgbClr val="888888"/>
                </a:solidFill>
              </a:rPr>
              <a:t>UCLouvain</a:t>
            </a:r>
            <a:r>
              <a:rPr lang="fr-BE" dirty="0">
                <a:solidFill>
                  <a:srgbClr val="888888"/>
                </a:solidFill>
              </a:rPr>
              <a:t>]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3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 sz="4400" dirty="0">
                <a:solidFill>
                  <a:schemeClr val="dk1"/>
                </a:solidFill>
              </a:rPr>
              <a:t>Terrain d’analyse : </a:t>
            </a:r>
            <a:br>
              <a:rPr lang="fr-BE" sz="4400" dirty="0">
                <a:solidFill>
                  <a:schemeClr val="dk1"/>
                </a:solidFill>
              </a:rPr>
            </a:br>
            <a:r>
              <a:rPr lang="fr-BE" sz="4400" dirty="0">
                <a:solidFill>
                  <a:schemeClr val="dk1"/>
                </a:solidFill>
              </a:rPr>
              <a:t>le programme EMI de l’ESJ Lille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>
                <a:solidFill>
                  <a:schemeClr val="dk1"/>
                </a:solidFill>
              </a:rPr>
              <a:t>Programme régional soutenu par des fonds européens, régionaux (FEDER), de l’Etat dont le ministère de la Culture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BE">
                <a:solidFill>
                  <a:schemeClr val="dk1"/>
                </a:solidFill>
              </a:rPr>
              <a:t>- plus de 500 séances par an en milieu scolaire et hors scolaire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BE">
                <a:solidFill>
                  <a:schemeClr val="dk1"/>
                </a:solidFill>
              </a:rPr>
              <a:t>- quelque 200 jeunes bénéficiaires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r-BE">
                <a:solidFill>
                  <a:schemeClr val="dk1"/>
                </a:solidFill>
              </a:rPr>
              <a:t>intervention de journalistes entre 2 et 8 séances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r-BE">
                <a:solidFill>
                  <a:schemeClr val="dk1"/>
                </a:solidFill>
              </a:rPr>
              <a:t>aborder ce qu’est l’information, le traitement de sujets en créant des contenus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 dirty="0"/>
              <a:t>Objectif : évaluer les effets </a:t>
            </a:r>
            <a:br>
              <a:rPr lang="fr-BE" dirty="0"/>
            </a:br>
            <a:r>
              <a:rPr lang="fr-BE" dirty="0"/>
              <a:t>de ces actions EMI</a:t>
            </a:r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Passer de questionnaires déclaratifs de fin de projet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à une évaluation scientifique : quelle progression des bénéficiaires entre le début et la fin des interventions dans leur analyse de contenus médiatiques?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=&gt; thèse 2022-2026 et guide méthodologique 2023-2024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choix d’une modalité de mesure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d’un public (scolaire, extra-scolaire)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BE"/>
              <a:t>d’un type d’actions (sensibilisation, tutorat, création de contenus)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/>
          <p:nvPr/>
        </p:nvSpPr>
        <p:spPr>
          <a:xfrm>
            <a:off x="6098771" y="1897939"/>
            <a:ext cx="2808709" cy="2809192"/>
          </a:xfrm>
          <a:custGeom>
            <a:avLst/>
            <a:gdLst/>
            <a:ahLst/>
            <a:cxnLst/>
            <a:rect l="l" t="t" r="r" b="b"/>
            <a:pathLst>
              <a:path w="2385980" h="2386390" extrusionOk="0">
                <a:moveTo>
                  <a:pt x="0" y="1193195"/>
                </a:moveTo>
                <a:cubicBezTo>
                  <a:pt x="0" y="534212"/>
                  <a:pt x="534120" y="0"/>
                  <a:pt x="1192990" y="0"/>
                </a:cubicBezTo>
                <a:cubicBezTo>
                  <a:pt x="1851860" y="0"/>
                  <a:pt x="2385980" y="534212"/>
                  <a:pt x="2385980" y="1193195"/>
                </a:cubicBezTo>
                <a:cubicBezTo>
                  <a:pt x="2385980" y="1852178"/>
                  <a:pt x="1851860" y="2386390"/>
                  <a:pt x="1192990" y="2386390"/>
                </a:cubicBezTo>
                <a:cubicBezTo>
                  <a:pt x="534120" y="2386390"/>
                  <a:pt x="0" y="1852178"/>
                  <a:pt x="0" y="1193195"/>
                </a:cubicBezTo>
                <a:close/>
              </a:path>
            </a:pathLst>
          </a:cu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2275" tIns="452325" rIns="452275" bIns="4523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fr-BE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Media Literacy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7983915" y="1449628"/>
            <a:ext cx="2804238" cy="2804558"/>
          </a:xfrm>
          <a:custGeom>
            <a:avLst/>
            <a:gdLst/>
            <a:ahLst/>
            <a:cxnLst/>
            <a:rect l="l" t="t" r="r" b="b"/>
            <a:pathLst>
              <a:path w="970053" h="970164" extrusionOk="0">
                <a:moveTo>
                  <a:pt x="0" y="485082"/>
                </a:moveTo>
                <a:cubicBezTo>
                  <a:pt x="0" y="217179"/>
                  <a:pt x="217154" y="0"/>
                  <a:pt x="485027" y="0"/>
                </a:cubicBezTo>
                <a:cubicBezTo>
                  <a:pt x="752900" y="0"/>
                  <a:pt x="970054" y="217179"/>
                  <a:pt x="970054" y="485082"/>
                </a:cubicBezTo>
                <a:cubicBezTo>
                  <a:pt x="970054" y="752985"/>
                  <a:pt x="752900" y="970164"/>
                  <a:pt x="485027" y="970164"/>
                </a:cubicBezTo>
                <a:cubicBezTo>
                  <a:pt x="217154" y="970164"/>
                  <a:pt x="0" y="752985"/>
                  <a:pt x="0" y="485082"/>
                </a:cubicBezTo>
                <a:close/>
              </a:path>
            </a:pathLst>
          </a:cu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4925" tIns="244925" rIns="244925" bIns="2449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fr-BE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Literacy</a:t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7434773" y="3485472"/>
            <a:ext cx="2804238" cy="2804560"/>
          </a:xfrm>
          <a:custGeom>
            <a:avLst/>
            <a:gdLst/>
            <a:ahLst/>
            <a:cxnLst/>
            <a:rect l="l" t="t" r="r" b="b"/>
            <a:pathLst>
              <a:path w="970053" h="970164" extrusionOk="0">
                <a:moveTo>
                  <a:pt x="0" y="485082"/>
                </a:moveTo>
                <a:cubicBezTo>
                  <a:pt x="0" y="217179"/>
                  <a:pt x="217154" y="0"/>
                  <a:pt x="485027" y="0"/>
                </a:cubicBezTo>
                <a:cubicBezTo>
                  <a:pt x="752900" y="0"/>
                  <a:pt x="970054" y="217179"/>
                  <a:pt x="970054" y="485082"/>
                </a:cubicBezTo>
                <a:cubicBezTo>
                  <a:pt x="970054" y="752985"/>
                  <a:pt x="752900" y="970164"/>
                  <a:pt x="485027" y="970164"/>
                </a:cubicBezTo>
                <a:cubicBezTo>
                  <a:pt x="217154" y="970164"/>
                  <a:pt x="0" y="752985"/>
                  <a:pt x="0" y="485082"/>
                </a:cubicBezTo>
                <a:close/>
              </a:path>
            </a:pathLst>
          </a:cu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4925" tIns="244925" rIns="244925" bIns="2449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fr-BE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Literacy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fr-BE" i="1" dirty="0">
                <a:latin typeface="Montserrat"/>
                <a:ea typeface="Montserrat"/>
                <a:cs typeface="Montserrat"/>
                <a:sym typeface="Montserrat"/>
              </a:rPr>
              <a:t>News </a:t>
            </a:r>
            <a:r>
              <a:rPr lang="fr-BE" i="1" dirty="0" err="1">
                <a:latin typeface="Montserrat"/>
                <a:ea typeface="Montserrat"/>
                <a:cs typeface="Montserrat"/>
                <a:sym typeface="Montserrat"/>
              </a:rPr>
              <a:t>literacy</a:t>
            </a:r>
            <a:r>
              <a:rPr lang="fr-BE" dirty="0">
                <a:latin typeface="Montserrat"/>
                <a:ea typeface="Montserrat"/>
                <a:cs typeface="Montserrat"/>
                <a:sym typeface="Montserrat"/>
              </a:rPr>
              <a:t>: une “</a:t>
            </a:r>
            <a:r>
              <a:rPr lang="fr-BE" dirty="0" err="1">
                <a:latin typeface="Montserrat"/>
                <a:ea typeface="Montserrat"/>
                <a:cs typeface="Montserrat"/>
                <a:sym typeface="Montserrat"/>
              </a:rPr>
              <a:t>actualittératie</a:t>
            </a:r>
            <a:r>
              <a:rPr lang="fr-BE" dirty="0">
                <a:latin typeface="Montserrat"/>
                <a:ea typeface="Montserrat"/>
                <a:cs typeface="Montserrat"/>
                <a:sym typeface="Montserrat"/>
              </a:rPr>
              <a:t>”?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8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BE"/>
              <a:t>L’EMI, un dispositif au double héritage disciplinaire, théorique et épistémologique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BE"/>
              <a:t>Education aux médias (info-com)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BE"/>
              <a:t>Education à l’information (info-doc)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BE"/>
              <a:t>Notre perspective: </a:t>
            </a:r>
            <a:br>
              <a:rPr lang="fr-BE"/>
            </a:br>
            <a:r>
              <a:rPr lang="fr-BE"/>
              <a:t>EMI = éducation aux médias </a:t>
            </a:r>
            <a:r>
              <a:rPr lang="fr-BE" u="sng"/>
              <a:t>d’</a:t>
            </a:r>
            <a:r>
              <a:rPr lang="fr-BE"/>
              <a:t>information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BE"/>
              <a:t>Objet: Information-actualité </a:t>
            </a:r>
            <a:br>
              <a:rPr lang="fr-BE"/>
            </a:br>
            <a:r>
              <a:rPr lang="fr-BE" sz="2600"/>
              <a:t>(</a:t>
            </a:r>
            <a:r>
              <a:rPr lang="fr-BE" sz="2600" i="1"/>
              <a:t>news</a:t>
            </a:r>
            <a:r>
              <a:rPr lang="fr-BE" sz="2600"/>
              <a:t> vs. </a:t>
            </a:r>
            <a:r>
              <a:rPr lang="fr-BE" sz="2600" i="1"/>
              <a:t>data </a:t>
            </a:r>
            <a:r>
              <a:rPr lang="fr-BE" sz="2600"/>
              <a:t>vs. </a:t>
            </a:r>
            <a:r>
              <a:rPr lang="fr-BE" sz="2600" i="1"/>
              <a:t>knowledge </a:t>
            </a:r>
            <a:r>
              <a:rPr lang="fr-BE" sz="2600"/>
              <a:t>–Serres 2008)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BE"/>
              <a:t>Evaluer les effets de l’éducation aux médias par l’évaluation de la littératie médiatique (</a:t>
            </a:r>
            <a:r>
              <a:rPr lang="fr-BE" i="1"/>
              <a:t>media literacy, news literacy</a:t>
            </a:r>
            <a:r>
              <a:rPr lang="fr-BE"/>
              <a:t>)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>
                <a:latin typeface="Montserrat"/>
                <a:ea typeface="Montserrat"/>
                <a:cs typeface="Montserrat"/>
                <a:sym typeface="Montserrat"/>
              </a:rPr>
              <a:t>Laurence Gaiffe [ESJ Lille], Pierre Fastrez et Géraldine Wuyckens [UCLouvain]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>
                <a:latin typeface="Montserrat"/>
                <a:ea typeface="Montserrat"/>
                <a:cs typeface="Montserrat"/>
                <a:sym typeface="Montserrat"/>
              </a:rPr>
              <a:t>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6465339" y="5456106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1200698" y="2685130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7790077" y="5552270"/>
            <a:ext cx="265272" cy="265675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9268648" y="1794051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775424" y="3526081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9754426" y="1993435"/>
            <a:ext cx="265272" cy="265675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877346" y="3103289"/>
            <a:ext cx="479643" cy="479751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0575544" y="3281103"/>
            <a:ext cx="265272" cy="265675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5694788" y="3674300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6811367" y="5229237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11474779" y="3333754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7338820" y="5586812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563530" y="1656785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10932489" y="1142249"/>
            <a:ext cx="192346" cy="192327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859639" y="3997585"/>
            <a:ext cx="970053" cy="970164"/>
          </a:xfrm>
          <a:custGeom>
            <a:avLst/>
            <a:gdLst/>
            <a:ahLst/>
            <a:cxnLst/>
            <a:rect l="l" t="t" r="r" b="b"/>
            <a:pathLst>
              <a:path w="970053" h="970164" extrusionOk="0">
                <a:moveTo>
                  <a:pt x="0" y="485082"/>
                </a:moveTo>
                <a:cubicBezTo>
                  <a:pt x="0" y="217179"/>
                  <a:pt x="217154" y="0"/>
                  <a:pt x="485027" y="0"/>
                </a:cubicBezTo>
                <a:cubicBezTo>
                  <a:pt x="752900" y="0"/>
                  <a:pt x="970054" y="217179"/>
                  <a:pt x="970054" y="485082"/>
                </a:cubicBezTo>
                <a:cubicBezTo>
                  <a:pt x="970054" y="752985"/>
                  <a:pt x="752900" y="970164"/>
                  <a:pt x="485027" y="970164"/>
                </a:cubicBezTo>
                <a:cubicBezTo>
                  <a:pt x="217154" y="970164"/>
                  <a:pt x="0" y="752985"/>
                  <a:pt x="0" y="485082"/>
                </a:cubicBezTo>
                <a:close/>
              </a:path>
            </a:pathLst>
          </a:cu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4925" tIns="244925" rIns="244925" bIns="244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fr-BE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Algo Lit</a:t>
            </a:r>
            <a:endParaRPr/>
          </a:p>
        </p:txBody>
      </p:sp>
      <p:grpSp>
        <p:nvGrpSpPr>
          <p:cNvPr id="181" name="Google Shape;181;p19"/>
          <p:cNvGrpSpPr/>
          <p:nvPr/>
        </p:nvGrpSpPr>
        <p:grpSpPr>
          <a:xfrm>
            <a:off x="7275253" y="3078685"/>
            <a:ext cx="1191811" cy="994768"/>
            <a:chOff x="3239488" y="3232375"/>
            <a:chExt cx="1191811" cy="994768"/>
          </a:xfrm>
        </p:grpSpPr>
        <p:sp>
          <p:nvSpPr>
            <p:cNvPr id="182" name="Google Shape;182;p19"/>
            <p:cNvSpPr/>
            <p:nvPr/>
          </p:nvSpPr>
          <p:spPr>
            <a:xfrm>
              <a:off x="3350368" y="3232375"/>
              <a:ext cx="970053" cy="970164"/>
            </a:xfrm>
            <a:custGeom>
              <a:avLst/>
              <a:gdLst/>
              <a:ahLst/>
              <a:cxnLst/>
              <a:rect l="l" t="t" r="r" b="b"/>
              <a:pathLst>
                <a:path w="970053" h="970164" extrusionOk="0">
                  <a:moveTo>
                    <a:pt x="0" y="485082"/>
                  </a:moveTo>
                  <a:cubicBezTo>
                    <a:pt x="0" y="217179"/>
                    <a:pt x="217154" y="0"/>
                    <a:pt x="485027" y="0"/>
                  </a:cubicBezTo>
                  <a:cubicBezTo>
                    <a:pt x="752900" y="0"/>
                    <a:pt x="970054" y="217179"/>
                    <a:pt x="970054" y="485082"/>
                  </a:cubicBezTo>
                  <a:cubicBezTo>
                    <a:pt x="970054" y="752985"/>
                    <a:pt x="752900" y="970164"/>
                    <a:pt x="485027" y="970164"/>
                  </a:cubicBezTo>
                  <a:cubicBezTo>
                    <a:pt x="217154" y="970164"/>
                    <a:pt x="0" y="752985"/>
                    <a:pt x="0" y="485082"/>
                  </a:cubicBezTo>
                  <a:close/>
                </a:path>
              </a:pathLst>
            </a:custGeom>
            <a:solidFill>
              <a:srgbClr val="0D567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44925" tIns="244925" rIns="244925" bIns="24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3239488" y="3256979"/>
              <a:ext cx="1191811" cy="97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925" tIns="244925" rIns="244925" bIns="24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Montserrat"/>
                <a:buNone/>
              </a:pPr>
              <a:r>
                <a:rPr lang="fr-BE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News Lit</a:t>
              </a:r>
              <a:endParaRPr/>
            </a:p>
          </p:txBody>
        </p:sp>
      </p:grpSp>
      <p:grpSp>
        <p:nvGrpSpPr>
          <p:cNvPr id="184" name="Google Shape;184;p19"/>
          <p:cNvGrpSpPr/>
          <p:nvPr/>
        </p:nvGrpSpPr>
        <p:grpSpPr>
          <a:xfrm>
            <a:off x="8552063" y="3582187"/>
            <a:ext cx="1021182" cy="970164"/>
            <a:chOff x="4542179" y="3892690"/>
            <a:chExt cx="1021182" cy="970164"/>
          </a:xfrm>
        </p:grpSpPr>
        <p:sp>
          <p:nvSpPr>
            <p:cNvPr id="185" name="Google Shape;185;p19"/>
            <p:cNvSpPr/>
            <p:nvPr/>
          </p:nvSpPr>
          <p:spPr>
            <a:xfrm>
              <a:off x="4567744" y="3892690"/>
              <a:ext cx="970053" cy="970164"/>
            </a:xfrm>
            <a:custGeom>
              <a:avLst/>
              <a:gdLst/>
              <a:ahLst/>
              <a:cxnLst/>
              <a:rect l="l" t="t" r="r" b="b"/>
              <a:pathLst>
                <a:path w="970053" h="970164" extrusionOk="0">
                  <a:moveTo>
                    <a:pt x="0" y="485082"/>
                  </a:moveTo>
                  <a:cubicBezTo>
                    <a:pt x="0" y="217179"/>
                    <a:pt x="217154" y="0"/>
                    <a:pt x="485027" y="0"/>
                  </a:cubicBezTo>
                  <a:cubicBezTo>
                    <a:pt x="752900" y="0"/>
                    <a:pt x="970054" y="217179"/>
                    <a:pt x="970054" y="485082"/>
                  </a:cubicBezTo>
                  <a:cubicBezTo>
                    <a:pt x="970054" y="752985"/>
                    <a:pt x="752900" y="970164"/>
                    <a:pt x="485027" y="970164"/>
                  </a:cubicBezTo>
                  <a:cubicBezTo>
                    <a:pt x="217154" y="970164"/>
                    <a:pt x="0" y="752985"/>
                    <a:pt x="0" y="485082"/>
                  </a:cubicBezTo>
                  <a:close/>
                </a:path>
              </a:pathLst>
            </a:custGeom>
            <a:solidFill>
              <a:srgbClr val="1CADE4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44925" tIns="244925" rIns="244925" bIns="24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4542179" y="3892690"/>
              <a:ext cx="1021182" cy="97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925" tIns="244925" rIns="244925" bIns="24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fr-BE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Lit</a:t>
              </a:r>
              <a:endParaRPr/>
            </a:p>
          </p:txBody>
        </p:sp>
      </p:grpSp>
      <p:sp>
        <p:nvSpPr>
          <p:cNvPr id="187" name="Google Shape;187;p19"/>
          <p:cNvSpPr/>
          <p:nvPr/>
        </p:nvSpPr>
        <p:spPr>
          <a:xfrm>
            <a:off x="10572697" y="3279055"/>
            <a:ext cx="264095" cy="265675"/>
          </a:xfrm>
          <a:prstGeom prst="ellipse">
            <a:avLst/>
          </a:prstGeom>
          <a:solidFill>
            <a:srgbClr val="1CADE4">
              <a:alpha val="4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Medium"/>
              <a:buNone/>
            </a:pPr>
            <a:r>
              <a:rPr lang="fr-BE" sz="4000"/>
              <a:t>Positionner les instruments d’évaluation possibles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6</a:t>
            </a:fld>
            <a:endParaRPr/>
          </a:p>
        </p:txBody>
      </p:sp>
      <p:cxnSp>
        <p:nvCxnSpPr>
          <p:cNvPr id="196" name="Google Shape;196;p20"/>
          <p:cNvCxnSpPr>
            <a:endCxn id="197" idx="1"/>
          </p:cNvCxnSpPr>
          <p:nvPr/>
        </p:nvCxnSpPr>
        <p:spPr>
          <a:xfrm rot="10800000" flipH="1">
            <a:off x="6600958" y="2339529"/>
            <a:ext cx="88800" cy="2169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" name="Google Shape;198;p20"/>
          <p:cNvSpPr/>
          <p:nvPr/>
        </p:nvSpPr>
        <p:spPr>
          <a:xfrm>
            <a:off x="6468168" y="1735660"/>
            <a:ext cx="4026456" cy="2931035"/>
          </a:xfrm>
          <a:prstGeom prst="roundRect">
            <a:avLst>
              <a:gd name="adj" fmla="val 8169"/>
            </a:avLst>
          </a:prstGeom>
          <a:solidFill>
            <a:schemeClr val="lt1"/>
          </a:solidFill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0"/>
          <p:cNvCxnSpPr/>
          <p:nvPr/>
        </p:nvCxnSpPr>
        <p:spPr>
          <a:xfrm>
            <a:off x="5236423" y="2637723"/>
            <a:ext cx="1474825" cy="87224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0" name="Google Shape;200;p20"/>
          <p:cNvSpPr/>
          <p:nvPr/>
        </p:nvSpPr>
        <p:spPr>
          <a:xfrm>
            <a:off x="1730604" y="1947932"/>
            <a:ext cx="3600000" cy="7831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Connaissances des médias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 err="1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Vraga</a:t>
            </a:r>
            <a:r>
              <a:rPr lang="fr-BE" sz="12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et al., 2017, 2021</a:t>
            </a:r>
            <a:endParaRPr sz="1100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1730604" y="3556140"/>
            <a:ext cx="3600000" cy="7831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Motivation à s’informer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Maksl et al., 2015, 2017</a:t>
            </a: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1730604" y="5164349"/>
            <a:ext cx="3600000" cy="7831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Pratiques informationnelles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Vraga et al., 2021</a:t>
            </a: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6689758" y="5164349"/>
            <a:ext cx="3600000" cy="7831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Confiance en les médias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Jeong et al., 2012</a:t>
            </a: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6689758" y="1947932"/>
            <a:ext cx="3600000" cy="7831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accent6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Déconstruction des médias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Jolls</a:t>
            </a:r>
            <a:r>
              <a:rPr lang="fr-BE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&amp; Wilson, 2014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6689758" y="3456990"/>
            <a:ext cx="3600000" cy="9875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b="1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Jugements de fiabilité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Maksl et al., 2017, Vraga et al., 2012, 2021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Guldin et al., 2021</a:t>
            </a:r>
            <a:endParaRPr sz="160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05" name="Google Shape;205;p20"/>
          <p:cNvCxnSpPr>
            <a:endCxn id="197" idx="1"/>
          </p:cNvCxnSpPr>
          <p:nvPr/>
        </p:nvCxnSpPr>
        <p:spPr>
          <a:xfrm>
            <a:off x="5330458" y="2339529"/>
            <a:ext cx="13593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20"/>
          <p:cNvCxnSpPr>
            <a:stCxn id="197" idx="2"/>
            <a:endCxn id="204" idx="0"/>
          </p:cNvCxnSpPr>
          <p:nvPr/>
        </p:nvCxnSpPr>
        <p:spPr>
          <a:xfrm>
            <a:off x="8489758" y="2731125"/>
            <a:ext cx="0" cy="726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20"/>
          <p:cNvCxnSpPr>
            <a:stCxn id="201" idx="2"/>
            <a:endCxn id="202" idx="0"/>
          </p:cNvCxnSpPr>
          <p:nvPr/>
        </p:nvCxnSpPr>
        <p:spPr>
          <a:xfrm>
            <a:off x="3530604" y="4339333"/>
            <a:ext cx="0" cy="8250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20"/>
          <p:cNvCxnSpPr>
            <a:stCxn id="202" idx="3"/>
            <a:endCxn id="203" idx="1"/>
          </p:cNvCxnSpPr>
          <p:nvPr/>
        </p:nvCxnSpPr>
        <p:spPr>
          <a:xfrm>
            <a:off x="5330604" y="5555946"/>
            <a:ext cx="13593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09" name="Google Shape;209;p20"/>
          <p:cNvCxnSpPr>
            <a:stCxn id="200" idx="2"/>
            <a:endCxn id="201" idx="0"/>
          </p:cNvCxnSpPr>
          <p:nvPr/>
        </p:nvCxnSpPr>
        <p:spPr>
          <a:xfrm>
            <a:off x="3530604" y="2731125"/>
            <a:ext cx="0" cy="8250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0" name="Google Shape;210;p20"/>
          <p:cNvCxnSpPr>
            <a:endCxn id="204" idx="1"/>
          </p:cNvCxnSpPr>
          <p:nvPr/>
        </p:nvCxnSpPr>
        <p:spPr>
          <a:xfrm rot="10800000" flipH="1">
            <a:off x="5330458" y="3950742"/>
            <a:ext cx="1359300" cy="18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20"/>
          <p:cNvCxnSpPr>
            <a:stCxn id="203" idx="0"/>
            <a:endCxn id="204" idx="2"/>
          </p:cNvCxnSpPr>
          <p:nvPr/>
        </p:nvCxnSpPr>
        <p:spPr>
          <a:xfrm rot="10800000">
            <a:off x="8489758" y="4444349"/>
            <a:ext cx="0" cy="720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" name="Google Shape;206;p20">
            <a:extLst>
              <a:ext uri="{FF2B5EF4-FFF2-40B4-BE49-F238E27FC236}">
                <a16:creationId xmlns:a16="http://schemas.microsoft.com/office/drawing/2014/main" id="{0D30B600-E46F-533B-D3BD-7E9621FCAB59}"/>
              </a:ext>
            </a:extLst>
          </p:cNvPr>
          <p:cNvCxnSpPr>
            <a:cxnSpLocks/>
          </p:cNvCxnSpPr>
          <p:nvPr/>
        </p:nvCxnSpPr>
        <p:spPr>
          <a:xfrm flipH="1">
            <a:off x="5301882" y="4580316"/>
            <a:ext cx="1213218" cy="61259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00" grpId="0" animBg="1"/>
      <p:bldP spid="201" grpId="0" animBg="1"/>
      <p:bldP spid="202" grpId="0" animBg="1"/>
      <p:bldP spid="203" grpId="0" animBg="1"/>
      <p:bldP spid="197" grpId="0" animBg="1"/>
      <p:bldP spid="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fr-BE"/>
              <a:t>Déconstruction et </a:t>
            </a:r>
            <a:br>
              <a:rPr lang="fr-BE"/>
            </a:br>
            <a:r>
              <a:rPr lang="fr-BE"/>
              <a:t>« concepts-clés » en EMI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BE" dirty="0"/>
              <a:t>Qu’évalue-t-on exactement grâce au guide?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fr-BE" dirty="0"/>
              <a:t>Capacité à « déconstruire les médias »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fr-BE" dirty="0"/>
              <a:t>Être éduqué aux médias 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fr-BE" dirty="0"/>
              <a:t>pouvoir penser les médias dans leurs multiples dimensions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fr-BE" dirty="0"/>
              <a:t>adopter une posture critique face aux médias, articulant des perspectives multiples (Fastrez &amp; </a:t>
            </a:r>
            <a:r>
              <a:rPr lang="fr-BE" dirty="0" err="1"/>
              <a:t>Philippette</a:t>
            </a:r>
            <a:r>
              <a:rPr lang="fr-BE" dirty="0"/>
              <a:t>, 2017)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BE" dirty="0"/>
              <a:t>Ancrage dans l’approche de l’EAM par les « concepts clés »</a:t>
            </a:r>
            <a:endParaRPr dirty="0"/>
          </a:p>
        </p:txBody>
      </p:sp>
      <p:sp>
        <p:nvSpPr>
          <p:cNvPr id="218" name="Google Shape;218;p21"/>
          <p:cNvSpPr txBox="1">
            <a:spLocks noGrp="1"/>
          </p:cNvSpPr>
          <p:nvPr>
            <p:ph type="dt" idx="10"/>
          </p:nvPr>
        </p:nvSpPr>
        <p:spPr>
          <a:xfrm>
            <a:off x="838199" y="6356350"/>
            <a:ext cx="7629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Laurence Gaiffe [ESJ Lille], Pierre Fastrez et Géraldine Wuyckens [UCLouvain]</a:t>
            </a:r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81355-9CFB-BDC9-0DE8-B1097ABA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L’approche de l’EAM par les « concepts clés »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355BF-6512-2D0C-414A-29CD9AA87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8</a:t>
            </a:fld>
            <a:endParaRPr lang="fr-BE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A4BDCEA-0F02-A74F-D253-CCF5D04B6550}"/>
              </a:ext>
            </a:extLst>
          </p:cNvPr>
          <p:cNvGrpSpPr/>
          <p:nvPr/>
        </p:nvGrpSpPr>
        <p:grpSpPr>
          <a:xfrm>
            <a:off x="284657" y="1937009"/>
            <a:ext cx="4162425" cy="4244777"/>
            <a:chOff x="2136710" y="1179710"/>
            <a:chExt cx="4162425" cy="424477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69E24C7-C4D7-7841-CD19-BD89EF2DF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710" y="1433512"/>
              <a:ext cx="4162425" cy="399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AFCDE78-5B69-4F5F-50D7-B9728E6DBAC1}"/>
                </a:ext>
              </a:extLst>
            </p:cNvPr>
            <p:cNvSpPr txBox="1"/>
            <p:nvPr/>
          </p:nvSpPr>
          <p:spPr>
            <a:xfrm>
              <a:off x="2136710" y="1179710"/>
              <a:ext cx="4162425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(</a:t>
              </a:r>
              <a:r>
                <a:rPr lang="en-US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Bazalgette</a:t>
              </a: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, 1989)</a:t>
              </a:r>
            </a:p>
          </p:txBody>
        </p:sp>
      </p:grp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104A3EBC-15D4-9CB0-FC07-D10E03C0A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99260"/>
              </p:ext>
            </p:extLst>
          </p:nvPr>
        </p:nvGraphicFramePr>
        <p:xfrm>
          <a:off x="7250481" y="1135455"/>
          <a:ext cx="4566817" cy="268224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66817">
                  <a:extLst>
                    <a:ext uri="{9D8B030D-6E8A-4147-A177-3AD203B41FA5}">
                      <a16:colId xmlns:a16="http://schemas.microsoft.com/office/drawing/2014/main" val="28492733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  <a:latin typeface="Montserrat" panose="00000500000000000000" pitchFamily="2" charset="0"/>
                        </a:rPr>
                        <a:t>(Hobbs &amp; Frost, 2003) </a:t>
                      </a:r>
                      <a:r>
                        <a:rPr lang="fr-FR" sz="1400" u="none" strike="noStrike" dirty="0">
                          <a:effectLst/>
                          <a:latin typeface="Montserrat" panose="00000500000000000000" pitchFamily="2" charset="0"/>
                        </a:rPr>
                        <a:t>Five framing questions: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1327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1. Who is sending this message and what is the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author's purpose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?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86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2. What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techniques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are used to attract and hold attention?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3917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3. What lifestyles, values, and points of view are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represented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in this message?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596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4. How might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different people interpret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this message differently?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53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5. What is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omitted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from this message?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10195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8D44F5B-F2F5-BCFE-CDAC-F2A9D50C8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15211"/>
              </p:ext>
            </p:extLst>
          </p:nvPr>
        </p:nvGraphicFramePr>
        <p:xfrm>
          <a:off x="4678379" y="1599571"/>
          <a:ext cx="22974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04">
                  <a:extLst>
                    <a:ext uri="{9D8B030D-6E8A-4147-A177-3AD203B41FA5}">
                      <a16:colId xmlns:a16="http://schemas.microsoft.com/office/drawing/2014/main" val="1332534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(Buckingham,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4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Media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93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3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Audiences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12829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E8B6931-DA23-4136-8FF0-3AA498BEA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46206"/>
              </p:ext>
            </p:extLst>
          </p:nvPr>
        </p:nvGraphicFramePr>
        <p:xfrm>
          <a:off x="4760452" y="4481394"/>
          <a:ext cx="7143578" cy="2320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21276">
                  <a:extLst>
                    <a:ext uri="{9D8B030D-6E8A-4147-A177-3AD203B41FA5}">
                      <a16:colId xmlns:a16="http://schemas.microsoft.com/office/drawing/2014/main" val="4072661895"/>
                    </a:ext>
                  </a:extLst>
                </a:gridCol>
                <a:gridCol w="5822302">
                  <a:extLst>
                    <a:ext uri="{9D8B030D-6E8A-4147-A177-3AD203B41FA5}">
                      <a16:colId xmlns:a16="http://schemas.microsoft.com/office/drawing/2014/main" val="513720142"/>
                    </a:ext>
                  </a:extLst>
                </a:gridCol>
              </a:tblGrid>
              <a:tr h="31438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Montserrat" panose="00000500000000000000" pitchFamily="2" charset="0"/>
                        </a:rPr>
                        <a:t>Center for Media </a:t>
                      </a:r>
                      <a:r>
                        <a:rPr lang="fr-FR" sz="1400" dirty="0" err="1">
                          <a:latin typeface="Montserrat" panose="00000500000000000000" pitchFamily="2" charset="0"/>
                        </a:rPr>
                        <a:t>Literacy</a:t>
                      </a:r>
                      <a:r>
                        <a:rPr lang="fr-FR" sz="1400" dirty="0"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fr-FR" sz="1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Montserrat" panose="000005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http://www.medialit.org/questionstips-qtips</a:t>
                      </a:r>
                      <a:r>
                        <a:rPr lang="fr-FR" sz="1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/>
                </a:tc>
                <a:extLst>
                  <a:ext uri="{0D108BD9-81ED-4DB2-BD59-A6C34878D82A}">
                    <a16:rowId xmlns:a16="http://schemas.microsoft.com/office/drawing/2014/main" val="3067255847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 err="1">
                          <a:latin typeface="Montserrat" panose="00000500000000000000" pitchFamily="2" charset="0"/>
                        </a:rPr>
                        <a:t>Authorship</a:t>
                      </a:r>
                      <a:endParaRPr lang="fr-FR" sz="1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 err="1">
                          <a:latin typeface="Montserrat" panose="00000500000000000000" pitchFamily="2" charset="0"/>
                        </a:rPr>
                        <a:t>Who</a:t>
                      </a:r>
                      <a:r>
                        <a:rPr lang="fr-FR" sz="14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fr-FR" sz="1400" b="1" dirty="0" err="1">
                          <a:latin typeface="Montserrat" panose="00000500000000000000" pitchFamily="2" charset="0"/>
                        </a:rPr>
                        <a:t>created</a:t>
                      </a:r>
                      <a:r>
                        <a:rPr lang="fr-FR" sz="14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fr-FR" sz="1400" dirty="0" err="1">
                          <a:latin typeface="Montserrat" panose="00000500000000000000" pitchFamily="2" charset="0"/>
                        </a:rPr>
                        <a:t>this</a:t>
                      </a:r>
                      <a:r>
                        <a:rPr lang="fr-FR" sz="1400" dirty="0">
                          <a:latin typeface="Montserrat" panose="00000500000000000000" pitchFamily="2" charset="0"/>
                        </a:rPr>
                        <a:t> message?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17067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>
                          <a:latin typeface="Montserrat" panose="00000500000000000000" pitchFamily="2" charset="0"/>
                        </a:rPr>
                        <a:t>Format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dirty="0">
                          <a:latin typeface="Montserrat" panose="00000500000000000000" pitchFamily="2" charset="0"/>
                        </a:rPr>
                        <a:t>What creative </a:t>
                      </a:r>
                      <a:r>
                        <a:rPr lang="en-US" sz="1400" b="1" dirty="0">
                          <a:latin typeface="Montserrat" panose="00000500000000000000" pitchFamily="2" charset="0"/>
                        </a:rPr>
                        <a:t>techniques</a:t>
                      </a:r>
                      <a:r>
                        <a:rPr lang="en-US" sz="1400" dirty="0">
                          <a:latin typeface="Montserrat" panose="00000500000000000000" pitchFamily="2" charset="0"/>
                        </a:rPr>
                        <a:t> are used to attract my attention?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05081"/>
                  </a:ext>
                </a:extLst>
              </a:tr>
              <a:tr h="54607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>
                          <a:latin typeface="Montserrat" panose="00000500000000000000" pitchFamily="2" charset="0"/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dirty="0">
                          <a:latin typeface="Montserrat" panose="00000500000000000000" pitchFamily="2" charset="0"/>
                        </a:rPr>
                        <a:t>How might </a:t>
                      </a:r>
                      <a:r>
                        <a:rPr lang="en-US" sz="1400" b="1" dirty="0">
                          <a:latin typeface="Montserrat" panose="00000500000000000000" pitchFamily="2" charset="0"/>
                        </a:rPr>
                        <a:t>different people understand </a:t>
                      </a:r>
                      <a:r>
                        <a:rPr lang="en-US" sz="1400" dirty="0">
                          <a:latin typeface="Montserrat" panose="00000500000000000000" pitchFamily="2" charset="0"/>
                        </a:rPr>
                        <a:t>this message differently?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3217"/>
                  </a:ext>
                </a:extLst>
              </a:tr>
              <a:tr h="54607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>
                          <a:latin typeface="Montserrat" panose="00000500000000000000" pitchFamily="2" charset="0"/>
                        </a:rPr>
                        <a:t>Content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dirty="0">
                          <a:latin typeface="Montserrat" panose="00000500000000000000" pitchFamily="2" charset="0"/>
                        </a:rPr>
                        <a:t>What values, lifestyles and points of view are </a:t>
                      </a:r>
                      <a:r>
                        <a:rPr lang="en-US" sz="1400" b="1" dirty="0">
                          <a:latin typeface="Montserrat" panose="00000500000000000000" pitchFamily="2" charset="0"/>
                        </a:rPr>
                        <a:t>represented</a:t>
                      </a:r>
                      <a:r>
                        <a:rPr lang="en-US" sz="1400" dirty="0">
                          <a:latin typeface="Montserrat" panose="00000500000000000000" pitchFamily="2" charset="0"/>
                        </a:rPr>
                        <a:t> in or omitted from this message?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43357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dirty="0" err="1">
                          <a:latin typeface="Montserrat" panose="00000500000000000000" pitchFamily="2" charset="0"/>
                        </a:rPr>
                        <a:t>Purpose</a:t>
                      </a:r>
                      <a:endParaRPr lang="fr-FR" sz="1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dirty="0">
                          <a:latin typeface="Montserrat" panose="00000500000000000000" pitchFamily="2" charset="0"/>
                        </a:rPr>
                        <a:t>Why</a:t>
                      </a:r>
                      <a:r>
                        <a:rPr lang="en-US" sz="1400" dirty="0">
                          <a:latin typeface="Montserrat" panose="00000500000000000000" pitchFamily="2" charset="0"/>
                        </a:rPr>
                        <a:t> is this message being sent?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89712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80A47060-E0B0-4018-9C16-6EB46B01F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80989"/>
              </p:ext>
            </p:extLst>
          </p:nvPr>
        </p:nvGraphicFramePr>
        <p:xfrm>
          <a:off x="183956" y="2733151"/>
          <a:ext cx="5376506" cy="3906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76506">
                  <a:extLst>
                    <a:ext uri="{9D8B030D-6E8A-4147-A177-3AD203B41FA5}">
                      <a16:colId xmlns:a16="http://schemas.microsoft.com/office/drawing/2014/main" val="40387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400" dirty="0">
                          <a:latin typeface="Montserrat" panose="00000500000000000000" pitchFamily="2" charset="0"/>
                        </a:rPr>
                        <a:t>(Funk, </a:t>
                      </a:r>
                      <a:r>
                        <a:rPr lang="fr-BE" sz="1400" dirty="0" err="1">
                          <a:latin typeface="Montserrat" panose="00000500000000000000" pitchFamily="2" charset="0"/>
                        </a:rPr>
                        <a:t>Kellner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 &amp; Share 2016)</a:t>
                      </a:r>
                      <a:endParaRPr lang="fr-FR" sz="14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5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Constructivisme social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qui sont toutes les personnes qui ont pu faire des choix contribuant à la création de ce texte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1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Langages et sémiotique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comment ce texte a-t-il été construit, diffusé et comment y a-t-on eu accès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9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Publics et positionnements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Comment ce texte pourrait-il être compris différemment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0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Politique de la représentation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Quelles valeurs, points de vue et idéologies sont représentés ou manquants dans ce texte ou influencé par ce médium  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5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Production et institutions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Pourquoi ce texte a-t-il été créé et/ou partagé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BE" sz="1400" b="1" dirty="0">
                          <a:latin typeface="Montserrat" panose="00000500000000000000" pitchFamily="2" charset="0"/>
                        </a:rPr>
                        <a:t>Justice sociale : </a:t>
                      </a:r>
                      <a:r>
                        <a:rPr lang="fr-BE" sz="1400" dirty="0">
                          <a:latin typeface="Montserrat" panose="00000500000000000000" pitchFamily="2" charset="0"/>
                        </a:rPr>
                        <a:t>qui ce texte avantage-t-il ou désavantage-t-il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04111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29130D04-2F70-BAA3-DD7A-0DA109215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13549"/>
              </p:ext>
            </p:extLst>
          </p:nvPr>
        </p:nvGraphicFramePr>
        <p:xfrm>
          <a:off x="2729682" y="2128075"/>
          <a:ext cx="6711886" cy="368451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6711886">
                  <a:extLst>
                    <a:ext uri="{9D8B030D-6E8A-4147-A177-3AD203B41FA5}">
                      <a16:colId xmlns:a16="http://schemas.microsoft.com/office/drawing/2014/main" val="182608503"/>
                    </a:ext>
                  </a:extLst>
                </a:gridCol>
              </a:tblGrid>
              <a:tr h="267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Dezuanni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&amp; Notley, 2019).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Australian Media Literacy Framework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41792129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Technologies.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technologies are used to access, create and circulate media.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89980345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Representations.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Media representations portray people, places and ideas.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21683633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Audiences.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audiences are the people who use and respond to media.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01495590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Institutions.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institutions are different types of </a:t>
                      </a:r>
                      <a:r>
                        <a:rPr lang="en-US" sz="1400" u="none" strike="noStrike" dirty="0" err="1">
                          <a:effectLst/>
                          <a:latin typeface="Montserrat" panose="00000500000000000000" pitchFamily="2" charset="0"/>
                        </a:rPr>
                        <a:t>organisations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that produce, distribute, regulate and educate about media.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85852781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Languages.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languages create meaning, communicated through images, sound and text.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64133936"/>
                  </a:ext>
                </a:extLst>
              </a:tr>
              <a:tr h="5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Media Relationships.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relationships provide a key motivation for the production, use and circulation of media.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8992485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476819F6-779E-6A23-C4A4-B7F58A094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51296"/>
              </p:ext>
            </p:extLst>
          </p:nvPr>
        </p:nvGraphicFramePr>
        <p:xfrm>
          <a:off x="4116654" y="3347067"/>
          <a:ext cx="7937504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8752">
                  <a:extLst>
                    <a:ext uri="{9D8B030D-6E8A-4147-A177-3AD203B41FA5}">
                      <a16:colId xmlns:a16="http://schemas.microsoft.com/office/drawing/2014/main" val="2567127771"/>
                    </a:ext>
                  </a:extLst>
                </a:gridCol>
                <a:gridCol w="3968752">
                  <a:extLst>
                    <a:ext uri="{9D8B030D-6E8A-4147-A177-3AD203B41FA5}">
                      <a16:colId xmlns:a16="http://schemas.microsoft.com/office/drawing/2014/main" val="240756892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effectLst/>
                          <a:latin typeface="Montserrat" panose="00000500000000000000" pitchFamily="2" charset="0"/>
                        </a:rPr>
                        <a:t>NAMLE - </a:t>
                      </a:r>
                      <a:r>
                        <a:rPr lang="nn-NO" sz="14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http://www.medialit.org/sites/default/files/14B_CCKQPoster+5essays.pdf</a:t>
                      </a:r>
                      <a:r>
                        <a:rPr lang="nn-NO" sz="14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endParaRPr lang="nn-NO" sz="1400" b="0" i="0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68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400" b="1" i="1" u="none" strike="noStrike" dirty="0">
                          <a:effectLst/>
                          <a:latin typeface="Montserrat" panose="00000500000000000000" pitchFamily="2" charset="0"/>
                        </a:rPr>
                        <a:t>Five </a:t>
                      </a:r>
                      <a:r>
                        <a:rPr lang="fr-FR" sz="1400" b="1" i="1" u="none" strike="noStrike" dirty="0" err="1">
                          <a:effectLst/>
                          <a:latin typeface="Montserrat" panose="00000500000000000000" pitchFamily="2" charset="0"/>
                        </a:rPr>
                        <a:t>Core</a:t>
                      </a:r>
                      <a:r>
                        <a:rPr lang="fr-FR" sz="1400" b="1" i="1" u="none" strike="noStrike" dirty="0">
                          <a:effectLst/>
                          <a:latin typeface="Montserrat" panose="00000500000000000000" pitchFamily="2" charset="0"/>
                        </a:rPr>
                        <a:t> Concepts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i="1" u="none" strike="noStrike" dirty="0">
                          <a:effectLst/>
                          <a:latin typeface="Montserrat" panose="00000500000000000000" pitchFamily="2" charset="0"/>
                        </a:rPr>
                        <a:t>Five Key Questions of Media Literacy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573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All media messages are ‘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constructed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.’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u="none" strike="noStrike">
                          <a:effectLst/>
                          <a:latin typeface="Montserrat" panose="00000500000000000000" pitchFamily="2" charset="0"/>
                        </a:rPr>
                        <a:t>Who created this message?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107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messages are constructed using a creative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language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 with its own rules.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  <a:latin typeface="Montserrat" panose="00000500000000000000" pitchFamily="2" charset="0"/>
                        </a:rPr>
                        <a:t>What creative techniques are used to attract my attention?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2186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Different people experience 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the same media message differently.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  <a:latin typeface="Montserrat" panose="00000500000000000000" pitchFamily="2" charset="0"/>
                        </a:rPr>
                        <a:t>How might different people understand this message differently than me?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75263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Media have embedded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values and points of view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  <a:latin typeface="Montserrat" panose="00000500000000000000" pitchFamily="2" charset="0"/>
                        </a:rPr>
                        <a:t>What values, lifestyles and points of view are represented in, or omitted from, this message?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7103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Most media messages are organized to gain </a:t>
                      </a:r>
                      <a:r>
                        <a:rPr lang="en-US" sz="1400" b="1" u="none" strike="noStrike" dirty="0">
                          <a:effectLst/>
                          <a:latin typeface="Montserrat" panose="00000500000000000000" pitchFamily="2" charset="0"/>
                        </a:rPr>
                        <a:t>profit and/or power</a:t>
                      </a:r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Montserrat" panose="00000500000000000000" pitchFamily="2" charset="0"/>
                        </a:rPr>
                        <a:t>Why is this message being sent?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80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4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6F689-9C0F-DAAF-A9F1-4B758437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Modalités</a:t>
            </a:r>
            <a:r>
              <a:rPr lang="en-US" dirty="0"/>
              <a:t> de </a:t>
            </a:r>
            <a:r>
              <a:rPr lang="en-US" dirty="0" err="1"/>
              <a:t>l’évaluation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E58A7-ACF4-79C7-BB4B-E514DF16E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0">
              <a:lnSpc>
                <a:spcPct val="120000"/>
              </a:lnSpc>
              <a:buNone/>
            </a:pPr>
            <a:r>
              <a:rPr lang="fr-BE" sz="3300" b="1" dirty="0">
                <a:latin typeface="Montserrat" panose="00000500000000000000" pitchFamily="2" charset="0"/>
              </a:rPr>
              <a:t>Dans la littérature: évaluation par les "concepts clés" de la littératie médiatique (</a:t>
            </a:r>
            <a:r>
              <a:rPr lang="fr-BE" sz="3300" b="1" dirty="0" err="1">
                <a:latin typeface="Montserrat" panose="00000500000000000000" pitchFamily="2" charset="0"/>
              </a:rPr>
              <a:t>Jolls</a:t>
            </a:r>
            <a:r>
              <a:rPr lang="fr-BE" sz="3300" b="1" dirty="0">
                <a:latin typeface="Montserrat" panose="00000500000000000000" pitchFamily="2" charset="0"/>
              </a:rPr>
              <a:t> &amp; Wilson, 2014) </a:t>
            </a:r>
          </a:p>
          <a:p>
            <a:pPr>
              <a:lnSpc>
                <a:spcPct val="120000"/>
              </a:lnSpc>
            </a:pPr>
            <a:r>
              <a:rPr lang="fr-BE" sz="2900" b="1" dirty="0">
                <a:latin typeface="Montserrat" panose="00000500000000000000" pitchFamily="2" charset="0"/>
              </a:rPr>
              <a:t>Déconstruction ouverte:</a:t>
            </a:r>
          </a:p>
          <a:p>
            <a:pPr lvl="1">
              <a:lnSpc>
                <a:spcPct val="120000"/>
              </a:lnSpc>
            </a:pPr>
            <a:r>
              <a:rPr lang="fr-BE" sz="2500" dirty="0">
                <a:latin typeface="Montserrat" panose="00000500000000000000" pitchFamily="2" charset="0"/>
              </a:rPr>
              <a:t>Question ouverte: description libre d’un média (reportage, publicité, …) (</a:t>
            </a:r>
            <a:r>
              <a:rPr lang="fr-BE" sz="2500" dirty="0" err="1">
                <a:latin typeface="Montserrat" panose="00000500000000000000" pitchFamily="2" charset="0"/>
              </a:rPr>
              <a:t>Kupersmidt</a:t>
            </a:r>
            <a:r>
              <a:rPr lang="fr-BE" sz="2500" dirty="0">
                <a:latin typeface="Montserrat" panose="00000500000000000000" pitchFamily="2" charset="0"/>
              </a:rPr>
              <a:t> et al., 2010, 2012 ; </a:t>
            </a:r>
            <a:r>
              <a:rPr lang="fr-BE" sz="2500" dirty="0" err="1">
                <a:latin typeface="Montserrat" panose="00000500000000000000" pitchFamily="2" charset="0"/>
              </a:rPr>
              <a:t>Scharrer</a:t>
            </a:r>
            <a:r>
              <a:rPr lang="fr-BE" sz="2500" dirty="0">
                <a:latin typeface="Montserrat" panose="00000500000000000000" pitchFamily="2" charset="0"/>
              </a:rPr>
              <a:t>, 2006 ; Scull et al., 2017, 2018) </a:t>
            </a:r>
          </a:p>
          <a:p>
            <a:pPr lvl="1">
              <a:lnSpc>
                <a:spcPct val="120000"/>
              </a:lnSpc>
            </a:pPr>
            <a:r>
              <a:rPr lang="fr-BE" sz="2500" dirty="0">
                <a:latin typeface="Montserrat" panose="00000500000000000000" pitchFamily="2" charset="0"/>
              </a:rPr>
              <a:t>Réponses codées en fonction du ou des concepts auxquels elles font référence, et notées en fonction du nombre de concepts mobilisés</a:t>
            </a:r>
          </a:p>
          <a:p>
            <a:pPr>
              <a:lnSpc>
                <a:spcPct val="120000"/>
              </a:lnSpc>
            </a:pPr>
            <a:r>
              <a:rPr lang="fr-BE" sz="2900" b="1" dirty="0">
                <a:latin typeface="Montserrat" panose="00000500000000000000" pitchFamily="2" charset="0"/>
              </a:rPr>
              <a:t>Déconstruction guidée </a:t>
            </a:r>
            <a:r>
              <a:rPr lang="fr-BE" sz="2900" dirty="0">
                <a:latin typeface="Montserrat" panose="00000500000000000000" pitchFamily="2" charset="0"/>
              </a:rPr>
              <a:t>(</a:t>
            </a:r>
            <a:r>
              <a:rPr lang="fr-BE" sz="2900" dirty="0" err="1">
                <a:latin typeface="Montserrat" panose="00000500000000000000" pitchFamily="2" charset="0"/>
              </a:rPr>
              <a:t>Arke</a:t>
            </a:r>
            <a:r>
              <a:rPr lang="fr-BE" sz="2900" dirty="0">
                <a:latin typeface="Montserrat" panose="00000500000000000000" pitchFamily="2" charset="0"/>
              </a:rPr>
              <a:t> &amp; </a:t>
            </a:r>
            <a:r>
              <a:rPr lang="fr-BE" sz="2900" dirty="0" err="1">
                <a:latin typeface="Montserrat" panose="00000500000000000000" pitchFamily="2" charset="0"/>
              </a:rPr>
              <a:t>Primack</a:t>
            </a:r>
            <a:r>
              <a:rPr lang="fr-BE" sz="2900" dirty="0">
                <a:latin typeface="Montserrat" panose="00000500000000000000" pitchFamily="2" charset="0"/>
              </a:rPr>
              <a:t>, 2009 ; Duran et al., 2008 ; Hobbs &amp; Frost, 2003 ; Martens &amp; Hobbs, 2015 ; Quin &amp; McMahon, 1993)</a:t>
            </a:r>
          </a:p>
          <a:p>
            <a:pPr lvl="1">
              <a:lnSpc>
                <a:spcPct val="120000"/>
              </a:lnSpc>
            </a:pPr>
            <a:r>
              <a:rPr lang="fr-BE" sz="2500" dirty="0">
                <a:latin typeface="Montserrat" panose="00000500000000000000" pitchFamily="2" charset="0"/>
              </a:rPr>
              <a:t>Description d’un média en réponse à une ou plusieurs questions portant sur les concepts clés (contenu du message, auteur, représentations véhiculées, etc.), </a:t>
            </a:r>
          </a:p>
          <a:p>
            <a:pPr lvl="1">
              <a:lnSpc>
                <a:spcPct val="120000"/>
              </a:lnSpc>
            </a:pPr>
            <a:r>
              <a:rPr lang="fr-BE" sz="2500" dirty="0">
                <a:latin typeface="Montserrat" panose="00000500000000000000" pitchFamily="2" charset="0"/>
              </a:rPr>
              <a:t>Réponses codées en fonction de leur cohérence par rapport au(x) concept(s) mentionné(s) dans la question</a:t>
            </a:r>
          </a:p>
          <a:p>
            <a:pPr lvl="1">
              <a:lnSpc>
                <a:spcPct val="120000"/>
              </a:lnSpc>
            </a:pPr>
            <a:r>
              <a:rPr lang="fr-BE" sz="2500" dirty="0">
                <a:latin typeface="Montserrat" panose="00000500000000000000" pitchFamily="2" charset="0"/>
              </a:rPr>
              <a:t>QCM: identification d’un ou plusieurs aspects d'un même média se rapportant aux différents concepts clés (Hobbs &amp; Frost, 2003 ; Martens &amp; Hobbs, 2015).</a:t>
            </a:r>
          </a:p>
          <a:p>
            <a:pPr>
              <a:lnSpc>
                <a:spcPct val="120000"/>
              </a:lnSpc>
            </a:pPr>
            <a:endParaRPr lang="en-US" dirty="0">
              <a:latin typeface="Montserrat" panose="00000500000000000000" pitchFamily="2" charset="0"/>
            </a:endParaRPr>
          </a:p>
          <a:p>
            <a:pPr marL="228600" indent="0">
              <a:lnSpc>
                <a:spcPct val="120000"/>
              </a:lnSpc>
              <a:buNone/>
            </a:pPr>
            <a:endParaRPr lang="fr-BE" dirty="0">
              <a:latin typeface="Montserrat" panose="00000500000000000000" pitchFamily="2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DDAF26-B0A9-EFCC-C571-93855CF1F6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Laurence Gaiffe [ESJ Lille], Pierre Fastrez et Géraldine Wuyckens [UCLouvain]</a:t>
            </a:r>
            <a:endParaRPr lang="fr-BE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299488E-2892-4D3B-DD4A-5DD041A17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8450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1891</Words>
  <Application>Microsoft Office PowerPoint</Application>
  <PresentationFormat>Grand écran</PresentationFormat>
  <Paragraphs>226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Montserrat Medium</vt:lpstr>
      <vt:lpstr>Montserrat SemiBold</vt:lpstr>
      <vt:lpstr>Montserrat</vt:lpstr>
      <vt:lpstr>Montserrat Light</vt:lpstr>
      <vt:lpstr>Montserrat ExtraLight</vt:lpstr>
      <vt:lpstr>Calibri</vt:lpstr>
      <vt:lpstr>Arial</vt:lpstr>
      <vt:lpstr>Thème Office</vt:lpstr>
      <vt:lpstr>Guide méthodologique d'évaluation en autonomie d'actions d'EMI</vt:lpstr>
      <vt:lpstr>Historique du travail  ESJ Lille - UCLouvain</vt:lpstr>
      <vt:lpstr>Terrain d’analyse :  le programme EMI de l’ESJ Lille</vt:lpstr>
      <vt:lpstr>Objectif : évaluer les effets  de ces actions EMI</vt:lpstr>
      <vt:lpstr>News literacy: une “actualittératie”?</vt:lpstr>
      <vt:lpstr>Positionner les instruments d’évaluation possibles</vt:lpstr>
      <vt:lpstr>Déconstruction et  « concepts-clés » en EMI</vt:lpstr>
      <vt:lpstr>L’approche de l’EAM par les « concepts clés »</vt:lpstr>
      <vt:lpstr>Modalités de l’évaluation</vt:lpstr>
      <vt:lpstr>Modalités de l’évaluation</vt:lpstr>
      <vt:lpstr>Présentation PowerPoint</vt:lpstr>
      <vt:lpstr>Présentation PowerPoint</vt:lpstr>
      <vt:lpstr>Processus de conception du guide</vt:lpstr>
      <vt:lpstr>Composantes du guide</vt:lpstr>
      <vt:lpstr>Contenu du guide</vt:lpstr>
      <vt:lpstr>Prolongements en 2024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méthodologique d'évaluation en autonomie d'actions d'EMI</dc:title>
  <dc:creator>Pierre</dc:creator>
  <cp:lastModifiedBy>Laurence GAIFFE</cp:lastModifiedBy>
  <cp:revision>4</cp:revision>
  <dcterms:modified xsi:type="dcterms:W3CDTF">2023-11-14T13:22:44Z</dcterms:modified>
</cp:coreProperties>
</file>