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317" r:id="rId5"/>
    <p:sldId id="318" r:id="rId6"/>
    <p:sldId id="321" r:id="rId7"/>
    <p:sldId id="341" r:id="rId8"/>
    <p:sldId id="343" r:id="rId9"/>
    <p:sldId id="345" r:id="rId10"/>
    <p:sldId id="347" r:id="rId11"/>
    <p:sldId id="319" r:id="rId12"/>
    <p:sldId id="335" r:id="rId13"/>
    <p:sldId id="326" r:id="rId14"/>
    <p:sldId id="327" r:id="rId15"/>
    <p:sldId id="339" r:id="rId16"/>
    <p:sldId id="328" r:id="rId17"/>
    <p:sldId id="329" r:id="rId18"/>
    <p:sldId id="330" r:id="rId19"/>
    <p:sldId id="291" r:id="rId20"/>
    <p:sldId id="338" r:id="rId21"/>
    <p:sldId id="337" r:id="rId22"/>
    <p:sldId id="331" r:id="rId23"/>
    <p:sldId id="320" r:id="rId24"/>
    <p:sldId id="332" r:id="rId25"/>
    <p:sldId id="333" r:id="rId26"/>
    <p:sldId id="340" r:id="rId27"/>
    <p:sldId id="342" r:id="rId28"/>
    <p:sldId id="346" r:id="rId29"/>
    <p:sldId id="297" r:id="rId30"/>
    <p:sldId id="325" r:id="rId31"/>
    <p:sldId id="28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3E1B59"/>
    <a:srgbClr val="5DB3E6"/>
    <a:srgbClr val="00214E"/>
    <a:srgbClr val="7F7F7F"/>
    <a:srgbClr val="000000"/>
    <a:srgbClr val="74975D"/>
    <a:srgbClr val="59A36E"/>
    <a:srgbClr val="59A9A5"/>
    <a:srgbClr val="597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6B7B5-D96A-4A68-9A01-C89F800E8222}" v="3642" dt="2022-10-12T09:53:56.417"/>
    <p1510:client id="{3B867EA1-75C4-E4B9-2611-DBAEAEC50D51}" v="62" dt="2022-10-12T08:59:29.409"/>
    <p1510:client id="{440986D1-B487-4D46-0B4B-F111FC2D5750}" v="23" dt="2022-10-12T09:56:34.167"/>
    <p1510:client id="{5B850BF3-76A7-91A0-32BE-7337A05D6BB7}" v="755" dt="2022-10-12T08:52:00.964"/>
    <p1510:client id="{96FDF1C5-EE5A-4146-B349-59D70C1460D3}" v="171" dt="2022-10-12T09:29:33.433"/>
    <p1510:client id="{D02D1792-BBA8-7730-5BDC-3E0367FF2E68}" v="6" dt="2022-10-12T09:17:18.717"/>
    <p1510:client id="{EA22A7CC-1683-ABDD-09BF-5CE0767A0BA0}" v="82" dt="2022-10-18T07:46:2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89" autoAdjust="0"/>
  </p:normalViewPr>
  <p:slideViewPr>
    <p:cSldViewPr snapToGrid="0">
      <p:cViewPr varScale="1">
        <p:scale>
          <a:sx n="84" d="100"/>
          <a:sy n="84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clouvain.sharepoint.com/sites/O365G-EMI-ESJLille/Documents%20partages/Projets%20APEM/R&#233;sultats%20d&#233;cembre%202021%20-%20janvier%202022/R&#233;sultats%20Parcours%20M&#233;dias%20d&#233;cembre2021-janvier2022_collap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Score</a:t>
            </a:r>
            <a:r>
              <a:rPr lang="fr-BE" baseline="0"/>
              <a:t> global moyen de « déconstruction » des </a:t>
            </a:r>
            <a:r>
              <a:rPr lang="fr-BE" baseline="0" err="1"/>
              <a:t>posts</a:t>
            </a:r>
            <a:r>
              <a:rPr lang="fr-BE" baseline="0"/>
              <a:t> Instagram </a:t>
            </a:r>
            <a:br>
              <a:rPr lang="fr-BE" baseline="0"/>
            </a:br>
            <a:r>
              <a:rPr lang="fr-BE" baseline="0"/>
              <a:t>(sur neuf dimensions </a:t>
            </a:r>
            <a:r>
              <a:rPr lang="fr-BE" baseline="0" err="1"/>
              <a:t>pontentielles</a:t>
            </a:r>
            <a:r>
              <a:rPr lang="fr-BE" baseline="0"/>
              <a:t>)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Pré-test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Score moyen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4-42EF-9A32-8F2FD9BC5EF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Score moyen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2.1419999999999999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4-42EF-9A32-8F2FD9BC5E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0786744"/>
        <c:axId val="670785432"/>
      </c:barChart>
      <c:catAx>
        <c:axId val="670786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0785432"/>
        <c:crosses val="autoZero"/>
        <c:auto val="1"/>
        <c:lblAlgn val="ctr"/>
        <c:lblOffset val="100"/>
        <c:noMultiLvlLbl val="0"/>
      </c:catAx>
      <c:valAx>
        <c:axId val="670785432"/>
        <c:scaling>
          <c:orientation val="minMax"/>
          <c:max val="9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07867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7431906614787"/>
          <c:y val="0.12427448567152907"/>
          <c:w val="0.76789338589485656"/>
          <c:h val="0.738070096921721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Pré-test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Contenu</c:v>
                </c:pt>
                <c:pt idx="1">
                  <c:v>Auteur</c:v>
                </c:pt>
                <c:pt idx="2">
                  <c:v>Intention de l'auteur</c:v>
                </c:pt>
                <c:pt idx="3">
                  <c:v>Points de vue</c:v>
                </c:pt>
                <c:pt idx="4">
                  <c:v>Techniques de production</c:v>
                </c:pt>
                <c:pt idx="5">
                  <c:v>Public visé</c:v>
                </c:pt>
                <c:pt idx="6">
                  <c:v>Effets potentiels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0.57499999999999996</c:v>
                </c:pt>
                <c:pt idx="1">
                  <c:v>0.45</c:v>
                </c:pt>
                <c:pt idx="2">
                  <c:v>0.5333</c:v>
                </c:pt>
                <c:pt idx="3">
                  <c:v>0.33329999999999999</c:v>
                </c:pt>
                <c:pt idx="4">
                  <c:v>0.15</c:v>
                </c:pt>
                <c:pt idx="5">
                  <c:v>0.32500000000000001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D-4CAC-A497-37C91296456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Contenu</c:v>
                </c:pt>
                <c:pt idx="1">
                  <c:v>Auteur</c:v>
                </c:pt>
                <c:pt idx="2">
                  <c:v>Intention de l'auteur</c:v>
                </c:pt>
                <c:pt idx="3">
                  <c:v>Points de vue</c:v>
                </c:pt>
                <c:pt idx="4">
                  <c:v>Techniques de production</c:v>
                </c:pt>
                <c:pt idx="5">
                  <c:v>Public visé</c:v>
                </c:pt>
                <c:pt idx="6">
                  <c:v>Effets potentiels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0.6</c:v>
                </c:pt>
                <c:pt idx="1">
                  <c:v>0.42499999999999999</c:v>
                </c:pt>
                <c:pt idx="2">
                  <c:v>0.66670000000000007</c:v>
                </c:pt>
                <c:pt idx="3">
                  <c:v>0.33329999999999999</c:v>
                </c:pt>
                <c:pt idx="4">
                  <c:v>0.42499999999999999</c:v>
                </c:pt>
                <c:pt idx="5">
                  <c:v>0.3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D-4CAC-A497-37C9129645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17541376"/>
        <c:axId val="1517538048"/>
      </c:barChart>
      <c:catAx>
        <c:axId val="151754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7538048"/>
        <c:crosses val="autoZero"/>
        <c:auto val="1"/>
        <c:lblAlgn val="ctr"/>
        <c:lblOffset val="100"/>
        <c:noMultiLvlLbl val="0"/>
      </c:catAx>
      <c:valAx>
        <c:axId val="151753804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7541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err="1"/>
              <a:t>Répartition</a:t>
            </a:r>
            <a:r>
              <a:rPr lang="en-US" sz="1800" b="1" baseline="0"/>
              <a:t> des participants </a:t>
            </a:r>
            <a:r>
              <a:rPr lang="en-US" sz="1800" b="1" baseline="0" err="1"/>
              <a:t>selon</a:t>
            </a:r>
            <a:r>
              <a:rPr lang="en-US" sz="1800" b="1" baseline="0"/>
              <a:t> la CSP la plus </a:t>
            </a:r>
            <a:r>
              <a:rPr lang="en-US" sz="1800" b="1" baseline="0" err="1"/>
              <a:t>élevée</a:t>
            </a:r>
            <a:r>
              <a:rPr lang="en-US" sz="1800" b="1" baseline="0"/>
              <a:t> de </a:t>
            </a:r>
            <a:r>
              <a:rPr lang="en-US" sz="1800" b="1" baseline="0" err="1"/>
              <a:t>leurs</a:t>
            </a:r>
            <a:r>
              <a:rPr lang="en-US" sz="1800" b="1" baseline="0"/>
              <a:t> parents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9"/>
              <c:pt idx="0">
                <c:v>Cadre ou profession intellectuelle supérieure</c:v>
              </c:pt>
              <c:pt idx="1">
                <c:v>Profession intermédiaire</c:v>
              </c:pt>
              <c:pt idx="2">
                <c:v>Artisan salarié de son entreprise, commerçant ou chef d’entreprise</c:v>
              </c:pt>
              <c:pt idx="3">
                <c:v>Employé salarié par une entreprise</c:v>
              </c:pt>
              <c:pt idx="4">
                <c:v>Ouvrier</c:v>
              </c:pt>
              <c:pt idx="5">
                <c:v>Je préfère ne pas répondre</c:v>
              </c:pt>
              <c:pt idx="6">
                <c:v>Je ne sais pas</c:v>
              </c:pt>
              <c:pt idx="7">
                <c:v>Demandeur d'emploi</c:v>
              </c:pt>
              <c:pt idx="8">
                <c:v>Agriculteur</c:v>
              </c:pt>
            </c:strLit>
          </c:cat>
          <c:val>
            <c:numLit>
              <c:formatCode>General</c:formatCode>
              <c:ptCount val="9"/>
              <c:pt idx="0">
                <c:v>21</c:v>
              </c:pt>
              <c:pt idx="1">
                <c:v>15</c:v>
              </c:pt>
              <c:pt idx="2">
                <c:v>13</c:v>
              </c:pt>
              <c:pt idx="3">
                <c:v>11</c:v>
              </c:pt>
              <c:pt idx="4">
                <c:v>3</c:v>
              </c:pt>
              <c:pt idx="5">
                <c:v>2</c:v>
              </c:pt>
              <c:pt idx="6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D8AB-4CEC-8923-689B5ACC0D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88400416"/>
        <c:axId val="585612464"/>
      </c:barChart>
      <c:catAx>
        <c:axId val="58840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aseline="0"/>
                  <a:t>Effectif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/>
              <a:t>Comportements face à l'actualité </a:t>
            </a:r>
            <a:r>
              <a:rPr lang="fr-BE" b="1" baseline="0"/>
              <a:t>(1= jamais/très rarement; 4= souvent/très souvent</a:t>
            </a:r>
            <a:endParaRPr lang="fr-BE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Sortie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comportements!$O$12:$O$15</c:f>
              <c:strCache>
                <c:ptCount val="4"/>
                <c:pt idx="0">
                  <c:v>Lorsqu'une publication t'intéresse, tu lis juste le titre</c:v>
                </c:pt>
                <c:pt idx="1">
                  <c:v>Lorsqu'une publication t'intéresse, tu la lis du début à la fin </c:v>
                </c:pt>
                <c:pt idx="2">
                  <c:v>Lorsqu'une actualité exprime un point de vue avec lequel tu n'es pas d'accord, tu l'évites</c:v>
                </c:pt>
                <c:pt idx="3">
                  <c:v>Après avoir lu ou regardé une actualité, tu es capable de la résumer à un ami : qui a fait quoi, quand, où et pourquoi</c:v>
                </c:pt>
              </c:strCache>
            </c:strRef>
          </c:cat>
          <c:val>
            <c:numRef>
              <c:f>comportements!$Z$3:$Z$6</c:f>
              <c:numCache>
                <c:formatCode>###0.00</c:formatCode>
                <c:ptCount val="4"/>
                <c:pt idx="0">
                  <c:v>2.1136363636363629</c:v>
                </c:pt>
                <c:pt idx="1">
                  <c:v>3.7727272727272725</c:v>
                </c:pt>
                <c:pt idx="2">
                  <c:v>2.1590909090909092</c:v>
                </c:pt>
                <c:pt idx="3">
                  <c:v>3.7500000000000004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D-4255-B262-BDD433272D5D}"/>
            </c:ext>
          </c:extLst>
        </c:ser>
        <c:ser>
          <c:idx val="0"/>
          <c:order val="1"/>
          <c:tx>
            <c:v>Entrée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comportements!$O$12:$O$15</c:f>
              <c:strCache>
                <c:ptCount val="4"/>
                <c:pt idx="0">
                  <c:v>Lorsqu'une publication t'intéresse, tu lis juste le titre</c:v>
                </c:pt>
                <c:pt idx="1">
                  <c:v>Lorsqu'une publication t'intéresse, tu la lis du début à la fin </c:v>
                </c:pt>
                <c:pt idx="2">
                  <c:v>Lorsqu'une actualité exprime un point de vue avec lequel tu n'es pas d'accord, tu l'évites</c:v>
                </c:pt>
                <c:pt idx="3">
                  <c:v>Après avoir lu ou regardé une actualité, tu es capable de la résumer à un ami : qui a fait quoi, quand, où et pourquoi</c:v>
                </c:pt>
              </c:strCache>
            </c:strRef>
          </c:cat>
          <c:val>
            <c:numRef>
              <c:f>comportements!$S$3:$S$6</c:f>
              <c:numCache>
                <c:formatCode>###0.00</c:formatCode>
                <c:ptCount val="4"/>
                <c:pt idx="0">
                  <c:v>2.2272727272727271</c:v>
                </c:pt>
                <c:pt idx="1">
                  <c:v>3.7272727272727275</c:v>
                </c:pt>
                <c:pt idx="2">
                  <c:v>2.5227272727272725</c:v>
                </c:pt>
                <c:pt idx="3">
                  <c:v>3.8181818181818175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D-4255-B262-BDD433272D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82256800"/>
        <c:axId val="1882257216"/>
      </c:barChart>
      <c:catAx>
        <c:axId val="1882256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2257216"/>
        <c:crossesAt val="1"/>
        <c:auto val="1"/>
        <c:lblAlgn val="ctr"/>
        <c:lblOffset val="100"/>
        <c:noMultiLvlLbl val="0"/>
      </c:catAx>
      <c:valAx>
        <c:axId val="1882257216"/>
        <c:scaling>
          <c:orientation val="minMax"/>
          <c:max val="4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22568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CF90-FC2F-4A5F-AB6C-41F61CB9C3EF}" type="datetimeFigureOut">
              <a:rPr lang="fr-BE" smtClean="0"/>
              <a:t>19-10-22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CB3B4-EE8F-441A-9EB8-D2F969B347E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819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29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E63E-E266-4E8F-8ACC-447BF48DC05F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107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465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971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1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887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288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5161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8B260-A8FD-444C-893F-250531B2E6C8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22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343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40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4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305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661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CB3B4-EE8F-441A-9EB8-D2F969B347E2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3685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E63E-E266-4E8F-8ACC-447BF48DC05F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E63E-E266-4E8F-8ACC-447BF48DC05F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94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E22AFA1-6963-436E-9B18-4C9019C89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17465"/>
          <a:stretch/>
        </p:blipFill>
        <p:spPr>
          <a:xfrm>
            <a:off x="1267968" y="-204286"/>
            <a:ext cx="10924032" cy="51522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74E8E3-D5CB-4AD7-B21D-1875B09180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3219" y="6247717"/>
            <a:ext cx="2211381" cy="610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A6C0ED-F181-429C-9BDB-505DE51E88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63" y="5135585"/>
            <a:ext cx="1931293" cy="11887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814" y="471547"/>
            <a:ext cx="10009186" cy="2034565"/>
          </a:xfrm>
          <a:solidFill>
            <a:srgbClr val="00214E">
              <a:alpha val="80000"/>
            </a:srgbClr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8813" y="3281057"/>
            <a:ext cx="5906373" cy="1098916"/>
          </a:xfrm>
          <a:solidFill>
            <a:srgbClr val="5DB3E6">
              <a:alpha val="80000"/>
            </a:srgbClr>
          </a:solidFill>
        </p:spPr>
        <p:txBody>
          <a:bodyPr anchor="ctr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Pierre Fastrez</a:t>
            </a:r>
          </a:p>
          <a:p>
            <a:r>
              <a:rPr lang="fr-FR"/>
              <a:t>Université catholique de Louvain, </a:t>
            </a:r>
            <a:r>
              <a:rPr lang="fr-FR" err="1"/>
              <a:t>Belgium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4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5DB3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  <a:solidFill>
            <a:srgbClr val="00214E">
              <a:alpha val="20000"/>
            </a:srgbClr>
          </a:solidFill>
        </p:spPr>
        <p:txBody>
          <a:bodyPr anchor="ctr">
            <a:normAutofit/>
          </a:bodyPr>
          <a:lstStyle>
            <a:lvl1pPr marL="620713" indent="0">
              <a:defRPr sz="2800" b="1">
                <a:solidFill>
                  <a:schemeClr val="bg1"/>
                </a:solidFill>
                <a:latin typeface="Montserrat SemiBold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327868" y="6356350"/>
            <a:ext cx="7148222" cy="365125"/>
          </a:xfrm>
        </p:spPr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49A16A3-4009-EC48-AAA5-9B0F9086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3" y="5968563"/>
            <a:ext cx="666452" cy="661658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8CF1EB3-E801-4634-844F-089DBC8B10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829967" y="6094187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76B9356-9C74-4D34-80C8-6F1D7C94230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E20DFF-A06A-46C9-86B6-AAC265A284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629939" cy="365125"/>
          </a:xfrm>
        </p:spPr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DFDC746-9CF9-4B4A-A5E4-50C6607B69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5DB3E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F5F92-DC6B-40F1-A551-614440ECF432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80DFFA-4519-4306-BEE6-A92659919F4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874A607-5370-4091-BBF5-A81F6DEDC8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E8E6CFF-A8AC-4E77-8278-7E2CA27914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BD152C6-A83E-49C4-A61A-BDF1244190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5BD72C-44AD-0847-B413-7F9E12680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4"/>
            <a:ext cx="666454" cy="6616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CAE11A-52ED-48D6-95AC-8DB50204E4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rgbClr val="002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49A16A3-4009-EC48-AAA5-9B0F9086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9847" y="231005"/>
            <a:ext cx="666452" cy="6616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F51FCCB-0DA9-4AFB-870F-C952D0817B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10942757" y="366743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183188" cy="6858000"/>
          </a:xfrm>
          <a:prstGeom prst="rect">
            <a:avLst/>
          </a:prstGeom>
          <a:solidFill>
            <a:srgbClr val="5DB3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600200"/>
          </a:xfrm>
          <a:solidFill>
            <a:srgbClr val="00214E">
              <a:alpha val="20000"/>
            </a:srgbClr>
          </a:solidFill>
        </p:spPr>
        <p:txBody>
          <a:bodyPr anchor="ctr">
            <a:normAutofit/>
          </a:bodyPr>
          <a:lstStyle>
            <a:lvl1pPr marL="620713" indent="0">
              <a:defRPr sz="2800" b="1">
                <a:solidFill>
                  <a:schemeClr val="bg1"/>
                </a:solidFill>
                <a:latin typeface="Montserrat SemiBold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343770" y="6356350"/>
            <a:ext cx="7108466" cy="365125"/>
          </a:xfrm>
        </p:spPr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‹N°›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9A16A3-4009-EC48-AAA5-9B0F9086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673" y="5968563"/>
            <a:ext cx="666452" cy="66165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33754B1-9792-420A-90C9-DA152364DB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829967" y="6094187"/>
            <a:ext cx="411043" cy="4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761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Medium"/>
              </a:defRPr>
            </a:lvl1pPr>
          </a:lstStyle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Medium"/>
              </a:defRPr>
            </a:lvl1pPr>
          </a:lstStyle>
          <a:p>
            <a:fld id="{063F5F92-DC6B-40F1-A551-614440ECF43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7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Ud10Xg3vZk?list=PLuNX667EgJXmSYrzp_y7beRNJzoxfgfJ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91098-D18A-4975-9342-DC096947A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180000" rIns="180000">
            <a:noAutofit/>
          </a:bodyPr>
          <a:lstStyle/>
          <a:p>
            <a:pPr algn="l"/>
            <a:r>
              <a:rPr lang="fr-FR" sz="3600" i="1"/>
              <a:t>Evaluations pilotes des effets </a:t>
            </a:r>
            <a:br>
              <a:rPr lang="fr-FR" sz="3600" i="1"/>
            </a:br>
            <a:r>
              <a:rPr lang="fr-FR" sz="3600" i="1"/>
              <a:t>de deux actions d'éducation </a:t>
            </a:r>
            <a:br>
              <a:rPr lang="fr-FR" sz="3600" i="1"/>
            </a:br>
            <a:r>
              <a:rPr lang="fr-FR" sz="3600" i="1"/>
              <a:t>aux médias et à l'information </a:t>
            </a:r>
            <a:endParaRPr lang="fr-BE" sz="36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A7E135-CF29-4A02-B5A6-F14C46BAD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3281057"/>
            <a:ext cx="9240123" cy="1098916"/>
          </a:xfrm>
        </p:spPr>
        <p:txBody>
          <a:bodyPr>
            <a:normAutofit/>
          </a:bodyPr>
          <a:lstStyle/>
          <a:p>
            <a:r>
              <a:rPr lang="fr-BE" sz="2800"/>
              <a:t>Laurence </a:t>
            </a:r>
            <a:r>
              <a:rPr lang="fr-BE" sz="2800" err="1"/>
              <a:t>Gaiffe</a:t>
            </a:r>
            <a:r>
              <a:rPr lang="fr-BE" sz="2800"/>
              <a:t>*, Camille Tilleul**, Pierre </a:t>
            </a:r>
            <a:r>
              <a:rPr lang="fr-BE" sz="2800" err="1"/>
              <a:t>Fastrez</a:t>
            </a:r>
            <a:r>
              <a:rPr lang="fr-BE" sz="2800"/>
              <a:t>**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66A3CC-BABE-58F5-CD22-7F62DEB96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32" y="5053714"/>
            <a:ext cx="4660469" cy="1332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34D815-B477-BCC2-A75B-80232503749E}"/>
              </a:ext>
            </a:extLst>
          </p:cNvPr>
          <p:cNvSpPr txBox="1"/>
          <p:nvPr/>
        </p:nvSpPr>
        <p:spPr>
          <a:xfrm>
            <a:off x="654424" y="5050144"/>
            <a:ext cx="4400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/>
              <a:t>Rencontres culture numérique</a:t>
            </a:r>
          </a:p>
          <a:p>
            <a:r>
              <a:rPr lang="fr-FR" sz="2000"/>
              <a:t>1</a:t>
            </a:r>
            <a:r>
              <a:rPr lang="fr-BE" sz="2000"/>
              <a:t>3 octobre 2022</a:t>
            </a:r>
          </a:p>
          <a:p>
            <a:endParaRPr lang="fr-FR" sz="2000"/>
          </a:p>
          <a:p>
            <a:r>
              <a:rPr lang="fr-FR" sz="2000"/>
              <a:t>C</a:t>
            </a:r>
            <a:r>
              <a:rPr lang="fr-BE" sz="2000" err="1"/>
              <a:t>ité</a:t>
            </a:r>
            <a:r>
              <a:rPr lang="fr-BE" sz="2000"/>
              <a:t> des Sciences et de l’Industrie</a:t>
            </a:r>
          </a:p>
          <a:p>
            <a:r>
              <a:rPr lang="fr-FR" sz="2000"/>
              <a:t>P</a:t>
            </a:r>
            <a:r>
              <a:rPr lang="fr-BE" sz="2000" err="1"/>
              <a:t>aris</a:t>
            </a:r>
            <a:endParaRPr lang="fr-BE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7B725C-6B27-4E35-BEE3-49B471257E08}"/>
              </a:ext>
            </a:extLst>
          </p:cNvPr>
          <p:cNvSpPr txBox="1"/>
          <p:nvPr/>
        </p:nvSpPr>
        <p:spPr>
          <a:xfrm>
            <a:off x="4603804" y="5049361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>
                <a:latin typeface="Montserrat Medium" panose="00000600000000000000" pitchFamily="50" charset="0"/>
              </a:rPr>
              <a:t>*</a:t>
            </a:r>
            <a:endParaRPr lang="fr-BE" sz="2800">
              <a:latin typeface="Montserrat Medium" panose="00000600000000000000" pitchFamily="50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F0AADE-B8C4-4FD9-A60E-4163CB4D1545}"/>
              </a:ext>
            </a:extLst>
          </p:cNvPr>
          <p:cNvSpPr txBox="1"/>
          <p:nvPr/>
        </p:nvSpPr>
        <p:spPr>
          <a:xfrm>
            <a:off x="9598549" y="5049361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>
                <a:latin typeface="Montserrat Medium" panose="00000600000000000000" pitchFamily="50" charset="0"/>
              </a:rPr>
              <a:t>**</a:t>
            </a:r>
            <a:endParaRPr lang="fr-BE" sz="280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16ADA-0D5A-B881-1BEF-4E86408E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sz="4000"/>
              <a:t>Première phase du projet :</a:t>
            </a:r>
            <a:br>
              <a:rPr lang="fr-BE" sz="4000"/>
            </a:br>
            <a:r>
              <a:rPr lang="fr-BE" sz="3100"/>
              <a:t>Analyse et identification des objectifs des actions EMI</a:t>
            </a:r>
            <a:r>
              <a:rPr lang="fr-BE"/>
              <a:t/>
            </a:r>
            <a:br>
              <a:rPr lang="fr-BE"/>
            </a:b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CE342-880A-7E12-6380-F1744C98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65B39-BB7C-F901-C835-F154A02C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5204"/>
            <a:ext cx="2743200" cy="365125"/>
          </a:xfrm>
        </p:spPr>
        <p:txBody>
          <a:bodyPr/>
          <a:lstStyle/>
          <a:p>
            <a:fld id="{063F5F92-DC6B-40F1-A551-614440ECF432}" type="slidenum">
              <a:rPr lang="fr-BE" smtClean="0"/>
              <a:t>10</a:t>
            </a:fld>
            <a:endParaRPr lang="fr-BE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62BC3F4-ED2D-8417-B997-8A25097D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8195"/>
            <a:ext cx="12191999" cy="4484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200" b="1"/>
              <a:t>Analyse de corpus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/>
              <a:t>5 types d’actions pour cerner les objectifs des actions 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/>
              <a:t> sensibilisation, perfectionnement, projet médias, prévention des manipulations, Parcours Médias)</a:t>
            </a:r>
          </a:p>
          <a:p>
            <a:pPr marL="0" indent="0" algn="ctr">
              <a:buNone/>
            </a:pPr>
            <a:endParaRPr lang="fr-BE"/>
          </a:p>
          <a:p>
            <a:pPr marL="0" indent="0" algn="ctr">
              <a:buNone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10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EDF5C-7174-C8CD-EFA6-2007A7E5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Analyse du corpus</a:t>
            </a:r>
            <a:br>
              <a:rPr lang="fr-FR"/>
            </a:br>
            <a:r>
              <a:rPr lang="fr-FR" sz="3600"/>
              <a:t>Adaptation du travail de Landry et Roussel (2021)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697C2-08AD-7580-509A-A282B5EC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2D8F8-7AF5-DC3C-D77E-2FBA39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11</a:t>
            </a:fld>
            <a:endParaRPr lang="fr-BE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74CA886-C42E-1BF5-2283-C12DB463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fr-BE" sz="2000"/>
              <a:t>Concrètement, il s’agit 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D’identifier </a:t>
            </a:r>
            <a:r>
              <a:rPr lang="fr-BE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discours porté sur l’EMI à l’ESJ 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comment est-il cadré, quels sont ses objectifs généraux ? 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catégorie intitulée « discours gén</a:t>
            </a:r>
            <a:r>
              <a:rPr lang="fr-BE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éraux sur l’EMI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(documents qui concernent les actions et les demandes de financement)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D’identifier </a:t>
            </a:r>
            <a:r>
              <a:rPr lang="fr-BE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objets d’apprentissages 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chacune des activités d’EMI, les objectifs des différents types d’activités EMI de l’ESJ, ce qu’elles entendent apporter –&gt; catégorie intitulée « objets d’apprentissage 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montrer </a:t>
            </a:r>
            <a:r>
              <a:rPr lang="fr-BE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elles s’opérationnalisent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comment les différents acteurs prennent part à l’activité. 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catégorie intitulée </a:t>
            </a:r>
            <a:r>
              <a:rPr lang="fr-BE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verbes d’actions »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83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16ADA-0D5A-B881-1BEF-4E86408E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sz="4000"/>
              <a:t>Première phase du projet :</a:t>
            </a:r>
            <a:br>
              <a:rPr lang="fr-BE" sz="4000"/>
            </a:br>
            <a:r>
              <a:rPr lang="fr-BE" sz="3100"/>
              <a:t>Analyse et identification des objectifs des actions EMI</a:t>
            </a:r>
            <a:r>
              <a:rPr lang="fr-BE"/>
              <a:t/>
            </a:r>
            <a:br>
              <a:rPr lang="fr-BE"/>
            </a:b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CE342-880A-7E12-6380-F1744C98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65B39-BB7C-F901-C835-F154A02C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5204"/>
            <a:ext cx="2743200" cy="365125"/>
          </a:xfrm>
        </p:spPr>
        <p:txBody>
          <a:bodyPr/>
          <a:lstStyle/>
          <a:p>
            <a:fld id="{063F5F92-DC6B-40F1-A551-614440ECF432}" type="slidenum">
              <a:rPr lang="fr-BE" smtClean="0"/>
              <a:t>12</a:t>
            </a:fld>
            <a:endParaRPr lang="fr-BE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62BC3F4-ED2D-8417-B997-8A25097D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36679"/>
            <a:ext cx="12191999" cy="44840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BE" sz="3200" b="1"/>
              <a:t>Analyse de corpus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/>
              <a:t>5 types d’actions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/>
              <a:t> (sensibilisation, perfectionnement, projet médias, prévention des manipulations, Parcours Médias)</a:t>
            </a:r>
          </a:p>
          <a:p>
            <a:pPr marL="0" indent="0" algn="ctr">
              <a:buNone/>
            </a:pPr>
            <a:endParaRPr lang="fr-BE"/>
          </a:p>
          <a:p>
            <a:pPr marL="0" indent="0" algn="ctr">
              <a:buNone/>
            </a:pPr>
            <a:r>
              <a:rPr lang="fr-BE" sz="3200" b="1"/>
              <a:t>Observations </a:t>
            </a:r>
          </a:p>
          <a:p>
            <a:pPr marL="0" indent="0" algn="ctr">
              <a:buNone/>
            </a:pPr>
            <a:r>
              <a:rPr lang="fr-BE"/>
              <a:t>3 types d’actions (sensibilisation, perfectionnement, projet médias)</a:t>
            </a:r>
          </a:p>
          <a:p>
            <a:pPr marL="0" indent="0" algn="ctr">
              <a:buNone/>
            </a:pPr>
            <a:endParaRPr lang="fr-BE"/>
          </a:p>
          <a:p>
            <a:pPr marL="0" indent="0" algn="ctr">
              <a:buNone/>
            </a:pPr>
            <a:r>
              <a:rPr lang="fr-BE" sz="3200" b="1"/>
              <a:t>Focus – observation enregistrée</a:t>
            </a:r>
          </a:p>
          <a:p>
            <a:pPr marL="0" indent="0" algn="ctr">
              <a:buNone/>
            </a:pPr>
            <a:r>
              <a:rPr lang="fr-BE"/>
              <a:t>1 type d’action (projet médias)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C1CED1D4-4735-FE25-F046-FA525F6BDF07}"/>
              </a:ext>
            </a:extLst>
          </p:cNvPr>
          <p:cNvSpPr/>
          <p:nvPr/>
        </p:nvSpPr>
        <p:spPr>
          <a:xfrm>
            <a:off x="5864746" y="3232941"/>
            <a:ext cx="412830" cy="42465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1553A92-F64F-AA50-7A36-70D758989453}"/>
              </a:ext>
            </a:extLst>
          </p:cNvPr>
          <p:cNvCxnSpPr>
            <a:cxnSpLocks/>
          </p:cNvCxnSpPr>
          <p:nvPr/>
        </p:nvCxnSpPr>
        <p:spPr>
          <a:xfrm>
            <a:off x="2955835" y="3044976"/>
            <a:ext cx="597593" cy="1007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636043-2478-1825-EEC1-50F9D8132AB9}"/>
              </a:ext>
            </a:extLst>
          </p:cNvPr>
          <p:cNvCxnSpPr>
            <a:cxnSpLocks/>
          </p:cNvCxnSpPr>
          <p:nvPr/>
        </p:nvCxnSpPr>
        <p:spPr>
          <a:xfrm>
            <a:off x="3835511" y="4416612"/>
            <a:ext cx="354525" cy="59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1D4B0B5-461D-A4AE-38B3-C338A8823FCE}"/>
              </a:ext>
            </a:extLst>
          </p:cNvPr>
          <p:cNvCxnSpPr>
            <a:cxnSpLocks/>
          </p:cNvCxnSpPr>
          <p:nvPr/>
        </p:nvCxnSpPr>
        <p:spPr>
          <a:xfrm flipH="1">
            <a:off x="8684871" y="3065896"/>
            <a:ext cx="727275" cy="984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344F160-6B17-ED4C-13D1-78F8DFD031BB}"/>
              </a:ext>
            </a:extLst>
          </p:cNvPr>
          <p:cNvCxnSpPr>
            <a:cxnSpLocks/>
          </p:cNvCxnSpPr>
          <p:nvPr/>
        </p:nvCxnSpPr>
        <p:spPr>
          <a:xfrm flipH="1">
            <a:off x="7978814" y="4451337"/>
            <a:ext cx="398893" cy="55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4111CC18-5FDF-D5A0-D38D-F0E56FF490EF}"/>
              </a:ext>
            </a:extLst>
          </p:cNvPr>
          <p:cNvSpPr/>
          <p:nvPr/>
        </p:nvSpPr>
        <p:spPr>
          <a:xfrm>
            <a:off x="5864746" y="4515581"/>
            <a:ext cx="412830" cy="42465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49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4440B-7E9D-0088-BA11-3603B56A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Questionnements issus de l’analyse de corpus et des observations des activités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ACEB3-E692-6869-FC1A-66AAF92D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9A861-669A-10BD-F37E-482E7391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13</a:t>
            </a:fld>
            <a:endParaRPr lang="fr-BE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5979D86-BA77-42A0-17ED-2DEE6069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62042"/>
            <a:ext cx="10929551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/>
              <a:t>Résultats et problématisation suite à l’analyse du corpus et des observations :</a:t>
            </a:r>
          </a:p>
          <a:p>
            <a:pPr marL="0" indent="0">
              <a:buNone/>
            </a:pPr>
            <a:endParaRPr lang="fr-BE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31B110-7CD5-2BCC-8772-80FFFD7E3CB0}"/>
              </a:ext>
            </a:extLst>
          </p:cNvPr>
          <p:cNvSpPr txBox="1"/>
          <p:nvPr/>
        </p:nvSpPr>
        <p:spPr>
          <a:xfrm>
            <a:off x="838199" y="3744097"/>
            <a:ext cx="10515601" cy="184665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Quelle est la place de l’éducation </a:t>
            </a:r>
            <a:r>
              <a:rPr lang="fr-BE" sz="3200" i="1" u="sng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critique</a:t>
            </a:r>
            <a:r>
              <a:rPr lang="fr-BE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aux médias et à l’information dans les contenus des actions d’EMI développées par l’ESJ Lille? 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0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18C17-41A9-537D-F445-9CDEB9D1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/>
              <a:t>Elaboration d’un protocole d’évaluation pilote: évaluation d’un projet médias sur Instagram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24863-3BB8-2DBA-02DC-6ECD6005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86A328-831C-3620-1442-D72FF248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14</a:t>
            </a:fld>
            <a:endParaRPr lang="fr-BE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6707AA-71FD-D1D2-0A80-543AAEF5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9459"/>
            <a:ext cx="10828866" cy="4871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800" b="1"/>
              <a:t>Questionnaire en 4 </a:t>
            </a:r>
            <a:r>
              <a:rPr lang="fr-FR" b="1"/>
              <a:t>parties </a:t>
            </a:r>
            <a:r>
              <a:rPr lang="fr-FR" sz="2800" b="1"/>
              <a:t>:</a:t>
            </a:r>
            <a:r>
              <a:rPr lang="fr-FR" b="1"/>
              <a:t> </a:t>
            </a:r>
            <a:endParaRPr lang="fr-FR" sz="2800" b="1"/>
          </a:p>
          <a:p>
            <a:pPr marL="457200" indent="-457200">
              <a:buFont typeface="+mj-lt"/>
              <a:buAutoNum type="arabicPeriod"/>
            </a:pPr>
            <a:r>
              <a:rPr lang="fr-FR" sz="2400"/>
              <a:t>Question</a:t>
            </a:r>
            <a:r>
              <a:rPr lang="fr-FR" sz="2400" b="1"/>
              <a:t> </a:t>
            </a:r>
            <a:r>
              <a:rPr lang="fr-FR" sz="2400"/>
              <a:t>basée sur la déconstruction libre de deux médias « Peux-tu décrire ce média comme si tu devais en parler à un ami? ». Identification des concepts clés mobilisés spontanément par les </a:t>
            </a:r>
            <a:r>
              <a:rPr lang="fr-FR" sz="2400" err="1"/>
              <a:t>participant·e·s</a:t>
            </a:r>
            <a:r>
              <a:rPr lang="fr-FR" sz="240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/>
              <a:t>Questions de relances, ouvertes, portant sur les concepts clés du média à déconstruire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>
                <a:solidFill>
                  <a:schemeClr val="bg1">
                    <a:lumMod val="65000"/>
                  </a:schemeClr>
                </a:solidFill>
              </a:rPr>
              <a:t>Ensemble de questions à choix multiples (quizz) portant sur les objectifs du Projet Médias et certaines des dimensions évaluées en parties 1 et 2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>
                <a:solidFill>
                  <a:schemeClr val="bg1">
                    <a:lumMod val="65000"/>
                  </a:schemeClr>
                </a:solidFill>
              </a:rPr>
              <a:t>Questions sur les usages, l’expérience d’apprentissage et la confiance des participants envers les médias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6132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3CBC4-47B4-D8D2-3E5D-AA4A4AB3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2CF9E-1053-C39A-1630-B142E803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15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DAD991-161D-A326-F345-E877CD744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7" y="1668918"/>
            <a:ext cx="7856988" cy="488853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9CFD97C-9403-49A3-ADD0-35E78428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BE" sz="3200"/>
              <a:t>Elaboration d’un protocole d’évaluation pilote: évaluation d’un projet médias sur Instagram</a:t>
            </a:r>
          </a:p>
        </p:txBody>
      </p:sp>
    </p:spTree>
    <p:extLst>
      <p:ext uri="{BB962C8B-B14F-4D97-AF65-F5344CB8AC3E}">
        <p14:creationId xmlns:p14="http://schemas.microsoft.com/office/powerpoint/2010/main" val="23758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E63921A-7FD7-4CD7-A1FF-59AF26AB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>
                <a:latin typeface="Montserrat Light" panose="00000400000000000000" pitchFamily="50" charset="0"/>
              </a:rPr>
              <a:t>Résultats: déconstruction de </a:t>
            </a:r>
            <a:r>
              <a:rPr lang="fr-FR" sz="3200" err="1">
                <a:latin typeface="Montserrat Light" panose="00000400000000000000" pitchFamily="50" charset="0"/>
              </a:rPr>
              <a:t>posts</a:t>
            </a:r>
            <a:r>
              <a:rPr lang="fr-FR" sz="3200">
                <a:latin typeface="Montserrat Light" panose="00000400000000000000" pitchFamily="50" charset="0"/>
              </a:rPr>
              <a:t> Instagram</a:t>
            </a:r>
            <a:r>
              <a:rPr lang="fr-FR" sz="3200"/>
              <a:t/>
            </a:r>
            <a:br>
              <a:rPr lang="fr-FR" sz="3200"/>
            </a:br>
            <a:r>
              <a:rPr lang="fr-FR" sz="3200"/>
              <a:t>Descriptions spontanées des participants</a:t>
            </a:r>
            <a:endParaRPr lang="fr-BE" sz="320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A2D6EF31-0E84-45E0-A4CC-3482FB42D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330976"/>
              </p:ext>
            </p:extLst>
          </p:nvPr>
        </p:nvGraphicFramePr>
        <p:xfrm>
          <a:off x="838200" y="1719941"/>
          <a:ext cx="10515603" cy="449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3122933921"/>
                    </a:ext>
                  </a:extLst>
                </a:gridCol>
                <a:gridCol w="4940740">
                  <a:extLst>
                    <a:ext uri="{9D8B030D-6E8A-4147-A177-3AD203B41FA5}">
                      <a16:colId xmlns:a16="http://schemas.microsoft.com/office/drawing/2014/main" val="540467159"/>
                    </a:ext>
                  </a:extLst>
                </a:gridCol>
                <a:gridCol w="1087821">
                  <a:extLst>
                    <a:ext uri="{9D8B030D-6E8A-4147-A177-3AD203B41FA5}">
                      <a16:colId xmlns:a16="http://schemas.microsoft.com/office/drawing/2014/main" val="1822679679"/>
                    </a:ext>
                  </a:extLst>
                </a:gridCol>
                <a:gridCol w="1087821">
                  <a:extLst>
                    <a:ext uri="{9D8B030D-6E8A-4147-A177-3AD203B41FA5}">
                      <a16:colId xmlns:a16="http://schemas.microsoft.com/office/drawing/2014/main" val="1910359799"/>
                    </a:ext>
                  </a:extLst>
                </a:gridCol>
                <a:gridCol w="1087821">
                  <a:extLst>
                    <a:ext uri="{9D8B030D-6E8A-4147-A177-3AD203B41FA5}">
                      <a16:colId xmlns:a16="http://schemas.microsoft.com/office/drawing/2014/main" val="1461481270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Dimensions </a:t>
                      </a:r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mobilisées</a:t>
                      </a: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(et </a:t>
                      </a:r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niveaux</a:t>
                      </a: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complétude</a:t>
                      </a: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complexité</a:t>
                      </a: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 dimensions)</a:t>
                      </a:r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Pré</a:t>
                      </a: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-test</a:t>
                      </a:r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Post-test</a:t>
                      </a:r>
                      <a:endParaRPr lang="fr-BE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Différence</a:t>
                      </a:r>
                      <a:endParaRPr lang="fr-BE" sz="15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2123"/>
                  </a:ext>
                </a:extLst>
              </a:tr>
              <a:tr h="20955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err="1">
                          <a:effectLst/>
                        </a:rPr>
                        <a:t>Contenu</a:t>
                      </a:r>
                      <a:endParaRPr lang="fr-B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1 – </a:t>
                      </a:r>
                      <a:r>
                        <a:rPr lang="en-US" sz="1500" u="none" strike="noStrike" dirty="0" err="1">
                          <a:effectLst/>
                        </a:rPr>
                        <a:t>Unidimensionnel</a:t>
                      </a:r>
                      <a:r>
                        <a:rPr lang="en-US" sz="1500" u="none" strike="noStrike" dirty="0">
                          <a:effectLst/>
                        </a:rPr>
                        <a:t> (un </a:t>
                      </a:r>
                      <a:r>
                        <a:rPr lang="en-US" sz="1500" u="none" strike="noStrike" dirty="0" err="1">
                          <a:effectLst/>
                        </a:rPr>
                        <a:t>seul</a:t>
                      </a:r>
                      <a:r>
                        <a:rPr lang="en-US" sz="1500" u="none" strike="noStrike" dirty="0">
                          <a:effectLst/>
                        </a:rPr>
                        <a:t> des 5W </a:t>
                      </a:r>
                      <a:r>
                        <a:rPr lang="en-US" sz="1500" u="none" strike="noStrike" dirty="0" err="1">
                          <a:effectLst/>
                        </a:rPr>
                        <a:t>décrit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-5</a:t>
                      </a:r>
                      <a:endParaRPr lang="fr-BE" sz="15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337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effectLst/>
                        </a:rPr>
                        <a:t>2 – </a:t>
                      </a:r>
                      <a:r>
                        <a:rPr lang="en-US" sz="1500" u="none" strike="noStrike" dirty="0" err="1">
                          <a:effectLst/>
                        </a:rPr>
                        <a:t>Multidimensionnel</a:t>
                      </a:r>
                      <a:r>
                        <a:rPr lang="en-US" sz="1500" u="none" strike="noStrike" dirty="0">
                          <a:effectLst/>
                        </a:rPr>
                        <a:t> (2-4 des 5W </a:t>
                      </a:r>
                      <a:r>
                        <a:rPr lang="en-US" sz="1500" u="none" strike="noStrike" dirty="0" err="1">
                          <a:effectLst/>
                        </a:rPr>
                        <a:t>décrits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9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2311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effectLst/>
                        </a:rPr>
                        <a:t>3 – </a:t>
                      </a:r>
                      <a:r>
                        <a:rPr lang="en-US" sz="1500" u="none" strike="noStrike" dirty="0" err="1">
                          <a:effectLst/>
                        </a:rPr>
                        <a:t>Complète</a:t>
                      </a:r>
                      <a:r>
                        <a:rPr lang="en-US" sz="1500" u="none" strike="noStrike" dirty="0">
                          <a:effectLst/>
                        </a:rPr>
                        <a:t> (5W </a:t>
                      </a:r>
                      <a:r>
                        <a:rPr lang="en-US" sz="1500" u="none" strike="noStrike" dirty="0" err="1">
                          <a:effectLst/>
                        </a:rPr>
                        <a:t>décrits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6273"/>
                  </a:ext>
                </a:extLst>
              </a:tr>
              <a:tr h="2000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Auteur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Auteur (qui a </a:t>
                      </a:r>
                      <a:r>
                        <a:rPr lang="en-US" sz="1500" u="none" strike="noStrike" dirty="0" err="1">
                          <a:effectLst/>
                        </a:rPr>
                        <a:t>publié</a:t>
                      </a:r>
                      <a:r>
                        <a:rPr lang="en-US" sz="1500" u="none" strike="noStrike" dirty="0">
                          <a:effectLst/>
                        </a:rPr>
                        <a:t> le post)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fr-BE" sz="15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4106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effectLst/>
                        </a:rPr>
                        <a:t>Date et lieu de production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02268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 err="1">
                          <a:effectLst/>
                        </a:rPr>
                        <a:t>Contexte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économique</a:t>
                      </a:r>
                      <a:r>
                        <a:rPr lang="en-US" sz="1500" u="none" strike="noStrike" dirty="0">
                          <a:effectLst/>
                        </a:rPr>
                        <a:t> de production (e.g. sponsoring)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3547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effectLst/>
                        </a:rPr>
                        <a:t>Compte </a:t>
                      </a:r>
                      <a:r>
                        <a:rPr lang="en-US" sz="1500" u="none" strike="noStrike" dirty="0" err="1">
                          <a:effectLst/>
                        </a:rPr>
                        <a:t>certifié</a:t>
                      </a:r>
                      <a:r>
                        <a:rPr lang="en-US" sz="1500" u="none" strike="noStrike" dirty="0">
                          <a:effectLst/>
                        </a:rPr>
                        <a:t>/</a:t>
                      </a:r>
                      <a:r>
                        <a:rPr lang="en-US" sz="1500" u="none" strike="noStrike" dirty="0" err="1">
                          <a:effectLst/>
                        </a:rPr>
                        <a:t>officiel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09151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Intention de </a:t>
                      </a:r>
                      <a:r>
                        <a:rPr lang="en-US" sz="1500" u="none" strike="noStrike" dirty="0" err="1">
                          <a:effectLst/>
                        </a:rPr>
                        <a:t>l'auteur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0899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Points de </a:t>
                      </a:r>
                      <a:r>
                        <a:rPr lang="en-US" sz="1500" u="none" strike="noStrike" dirty="0" err="1">
                          <a:effectLst/>
                        </a:rPr>
                        <a:t>vue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présents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ou</a:t>
                      </a:r>
                      <a:r>
                        <a:rPr lang="en-US" sz="1500" u="none" strike="noStrike" dirty="0">
                          <a:effectLst/>
                        </a:rPr>
                        <a:t> absents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42175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500" u="none" strike="noStrike" dirty="0">
                          <a:effectLst/>
                        </a:rPr>
                        <a:t>Formats et techniques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1 – Format (post, image, video)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3919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effectLst/>
                        </a:rPr>
                        <a:t>2 – Techniques de production </a:t>
                      </a:r>
                      <a:r>
                        <a:rPr lang="en-US" sz="1500" u="none" strike="noStrike" dirty="0" err="1">
                          <a:effectLst/>
                        </a:rPr>
                        <a:t>spécifiques</a:t>
                      </a:r>
                      <a:r>
                        <a:rPr lang="en-US" sz="1500" u="none" strike="noStrike" dirty="0">
                          <a:effectLst/>
                        </a:rPr>
                        <a:t> (e.g. montage)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6404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Public </a:t>
                      </a:r>
                      <a:r>
                        <a:rPr lang="en-US" sz="1500" u="none" strike="noStrike" dirty="0" err="1">
                          <a:effectLst/>
                        </a:rPr>
                        <a:t>visé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-1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565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err="1">
                          <a:effectLst/>
                        </a:rPr>
                        <a:t>Effets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potentiels</a:t>
                      </a:r>
                      <a:r>
                        <a:rPr lang="en-US" sz="1500" u="none" strike="noStrike" dirty="0">
                          <a:effectLst/>
                        </a:rPr>
                        <a:t> sur le public </a:t>
                      </a:r>
                      <a:r>
                        <a:rPr lang="en-US" sz="1500" u="none" strike="noStrike" dirty="0" err="1">
                          <a:effectLst/>
                        </a:rPr>
                        <a:t>visé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0622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err="1">
                          <a:effectLst/>
                        </a:rPr>
                        <a:t>Représentation</a:t>
                      </a:r>
                      <a:r>
                        <a:rPr lang="en-US" sz="1500" u="none" strike="noStrike" dirty="0">
                          <a:effectLst/>
                        </a:rPr>
                        <a:t> (nature </a:t>
                      </a:r>
                      <a:r>
                        <a:rPr lang="en-US" sz="1500" u="none" strike="noStrike" dirty="0" err="1">
                          <a:effectLst/>
                        </a:rPr>
                        <a:t>construite</a:t>
                      </a:r>
                      <a:r>
                        <a:rPr lang="en-US" sz="1500" u="none" strike="noStrike" dirty="0">
                          <a:effectLst/>
                        </a:rPr>
                        <a:t> du </a:t>
                      </a:r>
                      <a:r>
                        <a:rPr lang="en-US" sz="1500" u="none" strike="noStrike" dirty="0" err="1">
                          <a:effectLst/>
                        </a:rPr>
                        <a:t>média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876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Circulation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1 – Lieu de publication (Instagram </a:t>
                      </a:r>
                      <a:r>
                        <a:rPr lang="en-US" sz="1500" u="none" strike="noStrike" dirty="0" err="1">
                          <a:effectLst/>
                        </a:rPr>
                        <a:t>ou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compte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spécifique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fr-B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-1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1088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 strike="noStrike" dirty="0">
                          <a:effectLst/>
                        </a:rPr>
                        <a:t>2 – Likes, </a:t>
                      </a:r>
                      <a:r>
                        <a:rPr lang="en-US" sz="1500" u="none" strike="noStrike" dirty="0" err="1">
                          <a:effectLst/>
                        </a:rPr>
                        <a:t>abonnés</a:t>
                      </a:r>
                      <a:r>
                        <a:rPr lang="en-US" sz="1500" u="none" strike="noStrike" dirty="0">
                          <a:effectLst/>
                        </a:rPr>
                        <a:t> et mentions</a:t>
                      </a:r>
                      <a:endParaRPr lang="fr-BE" dirty="0"/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391212"/>
                  </a:ext>
                </a:extLst>
              </a:tr>
            </a:tbl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586D8A-253A-445E-8211-28EB4A57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3D4D04-E6F2-4174-9623-52A87035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70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E63921A-7FD7-4CD7-A1FF-59AF26AB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>
                <a:latin typeface="Montserrat Light" panose="00000400000000000000" pitchFamily="50" charset="0"/>
              </a:rPr>
              <a:t>Résultats: déconstruction de </a:t>
            </a:r>
            <a:r>
              <a:rPr lang="fr-FR" sz="3200" err="1">
                <a:latin typeface="Montserrat Light" panose="00000400000000000000" pitchFamily="50" charset="0"/>
              </a:rPr>
              <a:t>posts</a:t>
            </a:r>
            <a:r>
              <a:rPr lang="fr-FR" sz="3200">
                <a:latin typeface="Montserrat Light" panose="00000400000000000000" pitchFamily="50" charset="0"/>
              </a:rPr>
              <a:t> Instagram</a:t>
            </a:r>
            <a:r>
              <a:rPr lang="fr-FR" sz="3200"/>
              <a:t/>
            </a:r>
            <a:br>
              <a:rPr lang="fr-FR" sz="3200"/>
            </a:br>
            <a:r>
              <a:rPr lang="fr-FR" sz="3200"/>
              <a:t>Descriptions spontanées des participants</a:t>
            </a:r>
            <a:endParaRPr lang="fr-BE" sz="320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1F03F67B-699D-4D30-96C0-12C5343AD0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303107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1A150ED-0D27-428D-BCAD-F3BBCFE2E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640" y="1825625"/>
            <a:ext cx="4963160" cy="435133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/>
              <a:t>Capacités limitées des participants à inclure un large éventail de dimensions dans leurs descriptions des </a:t>
            </a:r>
            <a:r>
              <a:rPr lang="fr-FR" sz="2400" err="1"/>
              <a:t>posts</a:t>
            </a:r>
            <a:r>
              <a:rPr lang="fr-FR" sz="2400"/>
              <a:t>.</a:t>
            </a:r>
          </a:p>
          <a:p>
            <a:pPr>
              <a:lnSpc>
                <a:spcPct val="100000"/>
              </a:lnSpc>
            </a:pPr>
            <a:endParaRPr lang="fr-FR" sz="2400"/>
          </a:p>
          <a:p>
            <a:pPr>
              <a:lnSpc>
                <a:spcPct val="100000"/>
              </a:lnSpc>
            </a:pPr>
            <a:r>
              <a:rPr lang="fr-FR" sz="2400"/>
              <a:t>Augmentation du score non significative statistiquement.</a:t>
            </a:r>
            <a:endParaRPr lang="fr-BE" sz="2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586D8A-253A-445E-8211-28EB4A57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3D4D04-E6F2-4174-9623-52A87035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8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BD4E074-B619-4003-A03F-DCAF184C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>
                <a:latin typeface="Montserrat Light" panose="00000400000000000000" pitchFamily="50" charset="0"/>
              </a:rPr>
              <a:t>Résultats: déconstruction de </a:t>
            </a:r>
            <a:r>
              <a:rPr lang="fr-FR" sz="3200" err="1">
                <a:latin typeface="Montserrat Light" panose="00000400000000000000" pitchFamily="50" charset="0"/>
              </a:rPr>
              <a:t>posts</a:t>
            </a:r>
            <a:r>
              <a:rPr lang="fr-FR" sz="3200">
                <a:latin typeface="Montserrat Light" panose="00000400000000000000" pitchFamily="50" charset="0"/>
              </a:rPr>
              <a:t> Instagram</a:t>
            </a:r>
            <a:r>
              <a:rPr lang="fr-FR" sz="3200"/>
              <a:t/>
            </a:r>
            <a:br>
              <a:rPr lang="fr-FR" sz="3200"/>
            </a:br>
            <a:r>
              <a:rPr lang="fr-FR" sz="3200"/>
              <a:t>Questions de relance sur dimensions spécifiques</a:t>
            </a:r>
            <a:endParaRPr lang="fr-BE" sz="3200"/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9FC240FC-D5EF-493A-88DF-DD4498043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2482"/>
              </p:ext>
            </p:extLst>
          </p:nvPr>
        </p:nvGraphicFramePr>
        <p:xfrm>
          <a:off x="838200" y="1825625"/>
          <a:ext cx="10515600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E569D7-53BF-4F76-B361-27DF0107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00DD10-2703-4D6E-83C6-1C690A64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18</a:t>
            </a:fld>
            <a:endParaRPr lang="fr-BE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4F9B9A5-5A0F-4FD5-AFFD-3F881B90A1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199" y="5807075"/>
            <a:ext cx="11353801" cy="369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/>
              <a:t>Scores moyens pour chaque question de relance</a:t>
            </a:r>
            <a:endParaRPr lang="fr-BE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30B4C-9CD1-4C48-A4A2-BBF28851D86F}"/>
              </a:ext>
            </a:extLst>
          </p:cNvPr>
          <p:cNvSpPr/>
          <p:nvPr/>
        </p:nvSpPr>
        <p:spPr>
          <a:xfrm>
            <a:off x="838201" y="3995380"/>
            <a:ext cx="10515599" cy="4214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08EB2A-D8A6-46AE-8278-027452FF4713}"/>
              </a:ext>
            </a:extLst>
          </p:cNvPr>
          <p:cNvSpPr txBox="1"/>
          <p:nvPr/>
        </p:nvSpPr>
        <p:spPr>
          <a:xfrm>
            <a:off x="11322777" y="39524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*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092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19B1C-26E9-A11D-D410-6BC3D25A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Perspectives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18AA37-2AA2-4A2A-BD5A-1FCB32F5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Résultats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515A4E-2355-77D5-43F6-832E9488E7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r-FR"/>
              <a:t>La focalisation du Projet Médias sur les questions de contenu, de forme et formats techniques semble porter ses fruits.</a:t>
            </a:r>
          </a:p>
          <a:p>
            <a:pPr>
              <a:lnSpc>
                <a:spcPct val="120000"/>
              </a:lnSpc>
            </a:pPr>
            <a:r>
              <a:rPr lang="fr-FR"/>
              <a:t>Si la littératie médiatique critique tient dans la capacité à considérer les médias à partir de perspectives multiples (auteur, contexte de production, techniques, circulation, public…), cette compétence reste peu développée chez les participants.</a:t>
            </a:r>
          </a:p>
          <a:p>
            <a:pPr>
              <a:lnSpc>
                <a:spcPct val="120000"/>
              </a:lnSpc>
            </a:pPr>
            <a:r>
              <a:rPr lang="fr-FR"/>
              <a:t>Des contenus à développer: la compréhension de la dimension contextuelle (environnement social, juridique et économique) de la production d’information journalistique</a:t>
            </a:r>
            <a:endParaRPr lang="fr-BE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B37B40F-7A5C-4C7A-9528-6BF5FC460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/>
              <a:t>Poursuite du travail</a:t>
            </a:r>
            <a:endParaRPr lang="fr-BE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A82F69F-629B-442A-AEDA-F154EC97E4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r-BE"/>
              <a:t>Poursuite de l’évaluation à plus large échelle sur base du protocole d’évaluation dans le cadre d’une thèse de doctorat (Marc, 2026)</a:t>
            </a:r>
          </a:p>
          <a:p>
            <a:pPr>
              <a:lnSpc>
                <a:spcPct val="120000"/>
              </a:lnSpc>
            </a:pPr>
            <a:r>
              <a:rPr lang="fr-BE"/>
              <a:t>Comparaison de plusieurs formats pédagogiques d’EMI</a:t>
            </a:r>
          </a:p>
          <a:p>
            <a:pPr lvl="1">
              <a:lnSpc>
                <a:spcPct val="120000"/>
              </a:lnSpc>
            </a:pPr>
            <a:r>
              <a:rPr lang="fr-BE"/>
              <a:t>Centration sur la pratique du journalisme</a:t>
            </a:r>
          </a:p>
          <a:p>
            <a:pPr lvl="1">
              <a:lnSpc>
                <a:spcPct val="120000"/>
              </a:lnSpc>
            </a:pPr>
            <a:r>
              <a:rPr lang="fr-BE"/>
              <a:t>Production de médias par les participants</a:t>
            </a:r>
          </a:p>
          <a:p>
            <a:pPr lvl="1">
              <a:lnSpc>
                <a:spcPct val="120000"/>
              </a:lnSpc>
            </a:pPr>
            <a:r>
              <a:rPr lang="fr-BE"/>
              <a:t>Recours au « jeu de rôle »</a:t>
            </a:r>
          </a:p>
          <a:p>
            <a:pPr>
              <a:lnSpc>
                <a:spcPct val="120000"/>
              </a:lnSpc>
            </a:pPr>
            <a:r>
              <a:rPr lang="fr-FR"/>
              <a:t>Evaluation des effets sur</a:t>
            </a:r>
          </a:p>
          <a:p>
            <a:pPr lvl="1">
              <a:lnSpc>
                <a:spcPct val="120000"/>
              </a:lnSpc>
            </a:pPr>
            <a:r>
              <a:rPr lang="fr-FR"/>
              <a:t>Les capacités de déconstruction des médias</a:t>
            </a:r>
          </a:p>
          <a:p>
            <a:pPr lvl="1">
              <a:lnSpc>
                <a:spcPct val="120000"/>
              </a:lnSpc>
            </a:pPr>
            <a:r>
              <a:rPr lang="fr-FR"/>
              <a:t>Les jugements de fiabilité</a:t>
            </a:r>
          </a:p>
          <a:p>
            <a:pPr lvl="1">
              <a:lnSpc>
                <a:spcPct val="120000"/>
              </a:lnSpc>
            </a:pPr>
            <a:r>
              <a:rPr lang="fr-FR"/>
              <a:t>Les pratiques informationnelles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8C84D-8971-9F13-0D64-8BC0F687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43F820-0A23-47FB-E2D1-3A28F680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884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AE6E6-CF06-4A5A-8E0E-9FF3077C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0491"/>
            <a:ext cx="10533529" cy="1732149"/>
          </a:xfrm>
        </p:spPr>
        <p:txBody>
          <a:bodyPr/>
          <a:lstStyle/>
          <a:p>
            <a:r>
              <a:rPr lang="fr-FR"/>
              <a:t>L'EMI à l'ESJ Lille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9517C0-A9F0-4689-B89F-459509455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14452"/>
            <a:ext cx="10533529" cy="13208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/>
              <a:t>Laurence </a:t>
            </a:r>
            <a:r>
              <a:rPr lang="fr-BE" err="1"/>
              <a:t>Gaiffe</a:t>
            </a:r>
            <a:endParaRPr lang="fr-BE" err="1">
              <a:solidFill>
                <a:schemeClr val="bg1"/>
              </a:solidFill>
            </a:endParaRPr>
          </a:p>
          <a:p>
            <a:r>
              <a:rPr lang="fr-BE"/>
              <a:t>Responsable adjointe du pôle Education aux médias et à l'information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6D066-47F4-4D7E-9653-40399CA4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</a:t>
            </a:r>
            <a:r>
              <a:rPr lang="fr-FR" err="1"/>
              <a:t>Gaiffe</a:t>
            </a:r>
            <a:r>
              <a:rPr lang="fr-FR"/>
              <a:t>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9CAA6-BD2F-4635-AD5A-65502372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</a:t>
            </a:fld>
            <a:endParaRPr lang="fr-BE"/>
          </a:p>
        </p:txBody>
      </p:sp>
      <p:pic>
        <p:nvPicPr>
          <p:cNvPr id="5" name="Image 6" descr="Une image contenant texte, fleur, plante&#10;&#10;Description générée automatiquement">
            <a:extLst>
              <a:ext uri="{FF2B5EF4-FFF2-40B4-BE49-F238E27FC236}">
                <a16:creationId xmlns:a16="http://schemas.microsoft.com/office/drawing/2014/main" id="{12B175A8-0809-99B8-D570-7683E698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59" y="5304864"/>
            <a:ext cx="1238812" cy="766483"/>
          </a:xfrm>
          <a:prstGeom prst="rect">
            <a:avLst/>
          </a:prstGeom>
        </p:spPr>
      </p:pic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AEADB9-E746-6B36-CAAC-647459CA7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23" y="5304864"/>
            <a:ext cx="1362637" cy="766483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7BEA9817-359E-CBFF-28F2-839D1E647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85" y="5302062"/>
            <a:ext cx="1267947" cy="754158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FE1E92FA-49C2-F829-A517-2165A0398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294" y="5304017"/>
            <a:ext cx="3523129" cy="7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6D43E-07EA-4B96-996B-1E893DA3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872470" cy="1719262"/>
          </a:xfrm>
        </p:spPr>
        <p:txBody>
          <a:bodyPr>
            <a:normAutofit fontScale="90000"/>
          </a:bodyPr>
          <a:lstStyle/>
          <a:p>
            <a:r>
              <a:rPr lang="fr-FR"/>
              <a:t>Evaluation </a:t>
            </a:r>
            <a:br>
              <a:rPr lang="fr-FR"/>
            </a:br>
            <a:r>
              <a:rPr lang="fr-FR"/>
              <a:t>du « Parcours Médias »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F2C337-D54C-421A-871F-8287AC7E2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Dans le cadre des stages de 3</a:t>
            </a:r>
            <a:r>
              <a:rPr lang="fr-FR" baseline="30000">
                <a:solidFill>
                  <a:schemeClr val="bg1"/>
                </a:solidFill>
              </a:rPr>
              <a:t>ème</a:t>
            </a:r>
            <a:r>
              <a:rPr lang="fr-FR">
                <a:solidFill>
                  <a:schemeClr val="bg1"/>
                </a:solidFill>
              </a:rPr>
              <a:t> en entreprise de presse</a:t>
            </a:r>
          </a:p>
          <a:p>
            <a:r>
              <a:rPr lang="fr-FR">
                <a:solidFill>
                  <a:schemeClr val="bg1"/>
                </a:solidFill>
              </a:rPr>
              <a:t>Projet porté par l’APEM</a:t>
            </a:r>
            <a:endParaRPr lang="fr-BE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141104-796D-432A-B1D5-2C4534DC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Laurence Gaiffe [ESJ Lille], Camille Tilleul et Pierre Fastrez [UCLouvain]</a:t>
            </a:r>
            <a:endParaRPr lang="fr-BE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2A93B-7A59-482F-B276-033CD74D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>
                <a:solidFill>
                  <a:schemeClr val="bg1"/>
                </a:solidFill>
              </a:rPr>
              <a:t>20</a:t>
            </a:fld>
            <a:endParaRPr lang="fr-BE">
              <a:solidFill>
                <a:schemeClr val="bg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C266675-DA6A-40C8-815D-00BE9912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17" y="3999516"/>
            <a:ext cx="3807019" cy="15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49D2E-3D75-7B98-47F1-9A68503E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D5A53-E18E-40E3-9E19-0A13C0222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8564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BE" sz="3200" b="1"/>
              <a:t>Objectifs de la plateforme :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BE"/>
              <a:t>Accompagner le stage en entreprise de presse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BE"/>
              <a:t>Lutter contre les inégalités d’accès aux stages en entreprise de presse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BE"/>
              <a:t>Développer des connaissances, attitudes et comportements liés aux médias d’information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fr-BE"/>
          </a:p>
          <a:p>
            <a:pPr marL="0" indent="0">
              <a:lnSpc>
                <a:spcPct val="120000"/>
              </a:lnSpc>
              <a:buNone/>
            </a:pPr>
            <a:r>
              <a:rPr lang="fr-BE" sz="3200" b="1"/>
              <a:t>Objectifs de l’évaluation: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BE"/>
              <a:t>Connaître le public participant aux stages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BE"/>
              <a:t>Évaluer les connaissances des médias d’information, et les attitudes et comportements (déclarés) vis-à-vis de ceux-ci et de leur usage.</a:t>
            </a:r>
          </a:p>
          <a:p>
            <a:pPr marL="0" indent="0">
              <a:lnSpc>
                <a:spcPct val="120000"/>
              </a:lnSpc>
              <a:buNone/>
            </a:pP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9614B-F6C4-EFB0-1881-A6115C8B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8C012C-0A5F-ED3F-4F93-1864D638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21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EC834F-823F-00CD-D4AB-3577A52B4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4" t="3287"/>
          <a:stretch/>
        </p:blipFill>
        <p:spPr>
          <a:xfrm>
            <a:off x="5606567" y="894080"/>
            <a:ext cx="6204433" cy="52895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1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446C7-5C1C-CDA6-A10C-29A96A81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/>
              <a:t>Questionnaire en ligne </a:t>
            </a:r>
            <a:br>
              <a:rPr lang="fr-BE" sz="4000"/>
            </a:br>
            <a:r>
              <a:rPr lang="fr-BE" sz="4000">
                <a:latin typeface="Montserrat Light" panose="00000400000000000000" pitchFamily="50" charset="0"/>
              </a:rPr>
              <a:t>(pré- et post-parcours)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1EEA2D3-8F51-E43D-FD61-6B77473B7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fr-BE" sz="2800"/>
              <a:t>Connaître le public </a:t>
            </a:r>
          </a:p>
          <a:p>
            <a:pPr lvl="1">
              <a:lnSpc>
                <a:spcPct val="110000"/>
              </a:lnSpc>
            </a:pPr>
            <a:r>
              <a:rPr lang="fr-BE"/>
              <a:t>Données socio-démographiques</a:t>
            </a:r>
          </a:p>
          <a:p>
            <a:pPr lvl="1">
              <a:lnSpc>
                <a:spcPct val="110000"/>
              </a:lnSpc>
            </a:pPr>
            <a:r>
              <a:rPr lang="fr-BE"/>
              <a:t>Pratiques liées à la consommation d’information</a:t>
            </a:r>
          </a:p>
          <a:p>
            <a:pPr lvl="1">
              <a:lnSpc>
                <a:spcPct val="110000"/>
              </a:lnSpc>
            </a:pPr>
            <a:endParaRPr lang="fr-BE"/>
          </a:p>
          <a:p>
            <a:pPr>
              <a:lnSpc>
                <a:spcPct val="110000"/>
              </a:lnSpc>
            </a:pPr>
            <a:r>
              <a:rPr lang="fr-BE" sz="2800"/>
              <a:t>Mesurer l’évolution : </a:t>
            </a:r>
          </a:p>
          <a:p>
            <a:pPr lvl="1">
              <a:lnSpc>
                <a:spcPct val="110000"/>
              </a:lnSpc>
            </a:pPr>
            <a:r>
              <a:rPr lang="fr-BE" sz="2400"/>
              <a:t>des </a:t>
            </a:r>
            <a:r>
              <a:rPr lang="fr-BE" sz="2400" b="1"/>
              <a:t>motivations déclarées </a:t>
            </a:r>
            <a:r>
              <a:rPr lang="fr-BE" sz="2400"/>
              <a:t>à s’informer</a:t>
            </a:r>
          </a:p>
          <a:p>
            <a:pPr lvl="1">
              <a:lnSpc>
                <a:spcPct val="110000"/>
              </a:lnSpc>
            </a:pPr>
            <a:r>
              <a:rPr lang="fr-BE" sz="2400"/>
              <a:t>des </a:t>
            </a:r>
            <a:r>
              <a:rPr lang="fr-BE" sz="2400" b="1"/>
              <a:t>connaissances et savoir-faire </a:t>
            </a:r>
            <a:r>
              <a:rPr lang="fr-BE" sz="2400"/>
              <a:t>en termes d’éducation aux médias et à l’information (EMI) et des métiers propres au journalisme</a:t>
            </a:r>
          </a:p>
          <a:p>
            <a:pPr lvl="2">
              <a:lnSpc>
                <a:spcPct val="110000"/>
              </a:lnSpc>
            </a:pPr>
            <a:r>
              <a:rPr lang="fr-FR"/>
              <a:t>Enquête journalistique et </a:t>
            </a:r>
            <a:r>
              <a:rPr lang="fr-FR" err="1"/>
              <a:t>fact</a:t>
            </a:r>
            <a:r>
              <a:rPr lang="fr-FR"/>
              <a:t>-checking</a:t>
            </a:r>
          </a:p>
          <a:p>
            <a:pPr lvl="2">
              <a:lnSpc>
                <a:spcPct val="110000"/>
              </a:lnSpc>
            </a:pPr>
            <a:r>
              <a:rPr lang="fr-FR"/>
              <a:t>Formats rédactionnels et facteurs affectant les choix éditoriaux</a:t>
            </a:r>
          </a:p>
          <a:p>
            <a:pPr lvl="2">
              <a:lnSpc>
                <a:spcPct val="110000"/>
              </a:lnSpc>
            </a:pPr>
            <a:r>
              <a:rPr lang="fr-FR"/>
              <a:t>Métiers du journalisme</a:t>
            </a:r>
            <a:endParaRPr lang="fr-BE"/>
          </a:p>
          <a:p>
            <a:pPr lvl="1">
              <a:lnSpc>
                <a:spcPct val="110000"/>
              </a:lnSpc>
            </a:pPr>
            <a:r>
              <a:rPr lang="fr-BE" sz="2400"/>
              <a:t>du </a:t>
            </a:r>
            <a:r>
              <a:rPr lang="fr-BE" sz="2400" b="1"/>
              <a:t>questionnement critique </a:t>
            </a:r>
            <a:r>
              <a:rPr lang="fr-BE"/>
              <a:t>déclaré</a:t>
            </a:r>
            <a:r>
              <a:rPr lang="fr-BE" b="1"/>
              <a:t> </a:t>
            </a:r>
            <a:r>
              <a:rPr lang="fr-BE" sz="2400"/>
              <a:t>face à l’actualité ( « questions-clés »)</a:t>
            </a:r>
          </a:p>
          <a:p>
            <a:pPr lvl="1">
              <a:lnSpc>
                <a:spcPct val="110000"/>
              </a:lnSpc>
            </a:pPr>
            <a:r>
              <a:rPr lang="fr-BE" sz="2400"/>
              <a:t>des </a:t>
            </a:r>
            <a:r>
              <a:rPr lang="fr-BE" sz="2400" b="1"/>
              <a:t>comportements de lecture </a:t>
            </a:r>
            <a:r>
              <a:rPr lang="fr-BE" sz="2400"/>
              <a:t>de l’information déclarés</a:t>
            </a:r>
          </a:p>
          <a:p>
            <a:pPr lvl="1">
              <a:lnSpc>
                <a:spcPct val="110000"/>
              </a:lnSpc>
            </a:pPr>
            <a:r>
              <a:rPr lang="fr-BE" sz="2400"/>
              <a:t>du </a:t>
            </a:r>
            <a:r>
              <a:rPr lang="fr-BE" sz="2400" b="1"/>
              <a:t>degré de confiance </a:t>
            </a:r>
            <a:r>
              <a:rPr lang="fr-BE" sz="2400"/>
              <a:t>dans les médias d’information et le travail des journalistes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58347-DBEF-0535-C0EC-2AF48574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33B21-8EB2-DAD3-0875-F3693702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55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446C7-5C1C-CDA6-A10C-29A96A81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/>
              <a:t>Résultats </a:t>
            </a:r>
            <a:br>
              <a:rPr lang="fr-BE" sz="4000"/>
            </a:br>
            <a:r>
              <a:rPr lang="fr-BE" sz="4000">
                <a:latin typeface="Montserrat Light" panose="00000400000000000000" pitchFamily="50" charset="0"/>
              </a:rPr>
              <a:t>(pré- et post-parcours)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1EEA2D3-8F51-E43D-FD61-6B77473B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502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BE" sz="2000"/>
              <a:t>Connaître le public : </a:t>
            </a:r>
          </a:p>
          <a:p>
            <a:pPr lvl="1">
              <a:lnSpc>
                <a:spcPct val="110000"/>
              </a:lnSpc>
            </a:pPr>
            <a:r>
              <a:rPr lang="fr-BE" sz="1800"/>
              <a:t>Les données socio-démographiques confirment l’hypothèse de </a:t>
            </a:r>
            <a:r>
              <a:rPr lang="fr-FR" sz="1800"/>
              <a:t>la fréquentation des stages en entreprise de presse par des élèves issus de familles plutôt aisées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58347-DBEF-0535-C0EC-2AF48574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33B21-8EB2-DAD3-0875-F3693702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23</a:t>
            </a:fld>
            <a:endParaRPr lang="fr-BE"/>
          </a:p>
        </p:txBody>
      </p:sp>
      <p:graphicFrame>
        <p:nvGraphicFramePr>
          <p:cNvPr id="5" name="Espace réservé du contenu 7">
            <a:extLst>
              <a:ext uri="{FF2B5EF4-FFF2-40B4-BE49-F238E27FC236}">
                <a16:creationId xmlns:a16="http://schemas.microsoft.com/office/drawing/2014/main" id="{2FF5F3EE-F782-6C3F-C266-BA780A975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745582"/>
              </p:ext>
            </p:extLst>
          </p:nvPr>
        </p:nvGraphicFramePr>
        <p:xfrm>
          <a:off x="1433945" y="3026496"/>
          <a:ext cx="9919855" cy="332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64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446C7-5C1C-CDA6-A10C-29A96A81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/>
              <a:t>Résultats </a:t>
            </a:r>
            <a:br>
              <a:rPr lang="fr-BE" sz="4000"/>
            </a:br>
            <a:r>
              <a:rPr lang="fr-BE" sz="4000">
                <a:latin typeface="Montserrat Light" panose="00000400000000000000" pitchFamily="50" charset="0"/>
              </a:rPr>
              <a:t>(pré- et post-parcours)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1EEA2D3-8F51-E43D-FD61-6B77473B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fr-BE" sz="2800"/>
              <a:t>Mesure des évolutions :</a:t>
            </a:r>
          </a:p>
          <a:p>
            <a:pPr lvl="1">
              <a:lnSpc>
                <a:spcPct val="110000"/>
              </a:lnSpc>
            </a:pPr>
            <a:r>
              <a:rPr lang="fr-BE" sz="2400" b="1"/>
              <a:t>motivations déclarées </a:t>
            </a:r>
            <a:r>
              <a:rPr lang="fr-BE" sz="2400"/>
              <a:t>à s’informer : dès l’entrée, les </a:t>
            </a:r>
            <a:r>
              <a:rPr lang="fr-BE" sz="2400" err="1"/>
              <a:t>participant·e·s</a:t>
            </a:r>
            <a:r>
              <a:rPr lang="fr-BE" sz="2400"/>
              <a:t> montrent une motivation intrinsèque à s’informer, pas d’évolution significative.</a:t>
            </a:r>
            <a:endParaRPr lang="fr-BE"/>
          </a:p>
          <a:p>
            <a:pPr lvl="1">
              <a:lnSpc>
                <a:spcPct val="110000"/>
              </a:lnSpc>
            </a:pPr>
            <a:r>
              <a:rPr lang="fr-BE"/>
              <a:t>des </a:t>
            </a:r>
            <a:r>
              <a:rPr lang="fr-BE" b="1"/>
              <a:t>connaissances et savoir-faire </a:t>
            </a:r>
            <a:r>
              <a:rPr lang="fr-BE"/>
              <a:t>en termes d’éducation aux médias et à l’information (EMI) et des métiers propres au journalisme</a:t>
            </a:r>
          </a:p>
          <a:p>
            <a:pPr lvl="2">
              <a:lnSpc>
                <a:spcPct val="110000"/>
              </a:lnSpc>
            </a:pPr>
            <a:r>
              <a:rPr lang="fr-BE"/>
              <a:t>Evolution significative : </a:t>
            </a:r>
          </a:p>
          <a:p>
            <a:pPr lvl="3">
              <a:lnSpc>
                <a:spcPct val="110000"/>
              </a:lnSpc>
            </a:pPr>
            <a:r>
              <a:rPr lang="fr-BE"/>
              <a:t>Scores totaux aux tests</a:t>
            </a:r>
          </a:p>
          <a:p>
            <a:pPr lvl="3">
              <a:lnSpc>
                <a:spcPct val="110000"/>
              </a:lnSpc>
            </a:pPr>
            <a:r>
              <a:rPr lang="fr-BE"/>
              <a:t>Recoupement des sources </a:t>
            </a:r>
          </a:p>
          <a:p>
            <a:pPr lvl="3">
              <a:lnSpc>
                <a:spcPct val="110000"/>
              </a:lnSpc>
            </a:pPr>
            <a:r>
              <a:rPr lang="fr-BE"/>
              <a:t>Métiers du journalisme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58347-DBEF-0535-C0EC-2AF48574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33B21-8EB2-DAD3-0875-F3693702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06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446C7-5C1C-CDA6-A10C-29A96A81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/>
              <a:t>Résultats </a:t>
            </a:r>
            <a:br>
              <a:rPr lang="fr-BE" sz="4000"/>
            </a:br>
            <a:r>
              <a:rPr lang="fr-BE" sz="4000">
                <a:latin typeface="Montserrat Light" panose="00000400000000000000" pitchFamily="50" charset="0"/>
              </a:rPr>
              <a:t>(pré- et post-parcours)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1EEA2D3-8F51-E43D-FD61-6B77473B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68"/>
            <a:ext cx="10515600" cy="4202387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r-BE" sz="2800"/>
              <a:t>Mesure des évolutions (suite) :</a:t>
            </a:r>
          </a:p>
          <a:p>
            <a:pPr lvl="1">
              <a:lnSpc>
                <a:spcPct val="110000"/>
              </a:lnSpc>
            </a:pPr>
            <a:r>
              <a:rPr lang="fr-BE" sz="2400"/>
              <a:t>du </a:t>
            </a:r>
            <a:r>
              <a:rPr lang="fr-BE" sz="2400" b="1"/>
              <a:t>questionnement critique </a:t>
            </a:r>
            <a:r>
              <a:rPr lang="fr-BE"/>
              <a:t>déclaré</a:t>
            </a:r>
            <a:r>
              <a:rPr lang="fr-BE" b="1"/>
              <a:t> </a:t>
            </a:r>
            <a:r>
              <a:rPr lang="fr-BE" sz="2400"/>
              <a:t>face à l’actualité : de </a:t>
            </a:r>
            <a:r>
              <a:rPr lang="fr-BE" sz="2400" err="1"/>
              <a:t>nombreux·se·s</a:t>
            </a:r>
            <a:r>
              <a:rPr lang="fr-BE" sz="2400"/>
              <a:t> </a:t>
            </a:r>
            <a:r>
              <a:rPr lang="fr-BE" sz="2400" err="1"/>
              <a:t>participant·e·s</a:t>
            </a:r>
            <a:r>
              <a:rPr lang="fr-BE" sz="2400"/>
              <a:t> déclarent se poser les questions clés dès le questionnaire d’entrée. Évolution significative de la fréquence à laquelle </a:t>
            </a:r>
            <a:r>
              <a:rPr lang="fr-BE" sz="2400" err="1"/>
              <a:t>ils·elles</a:t>
            </a:r>
            <a:r>
              <a:rPr lang="fr-BE" sz="2400"/>
              <a:t> se posent les questions </a:t>
            </a:r>
            <a:r>
              <a:rPr lang="fr-BE"/>
              <a:t>suivantes </a:t>
            </a:r>
            <a:r>
              <a:rPr lang="fr-BE" sz="2400"/>
              <a:t>:</a:t>
            </a:r>
            <a:r>
              <a:rPr lang="fr-BE"/>
              <a:t> </a:t>
            </a:r>
            <a:endParaRPr lang="fr-BE" sz="2400"/>
          </a:p>
          <a:p>
            <a:pPr lvl="2">
              <a:lnSpc>
                <a:spcPct val="110000"/>
              </a:lnSpc>
            </a:pPr>
            <a:r>
              <a:rPr lang="fr-BE"/>
              <a:t>Pour qui cette actualité a-t-elle été produite? </a:t>
            </a:r>
          </a:p>
          <a:p>
            <a:pPr lvl="2">
              <a:lnSpc>
                <a:spcPct val="110000"/>
              </a:lnSpc>
            </a:pPr>
            <a:r>
              <a:rPr lang="fr-BE"/>
              <a:t>Quelles sont les techniques utilisées pour attirer mon attention? </a:t>
            </a:r>
          </a:p>
          <a:p>
            <a:pPr lvl="2">
              <a:lnSpc>
                <a:spcPct val="110000"/>
              </a:lnSpc>
            </a:pPr>
            <a:r>
              <a:rPr lang="fr-BE"/>
              <a:t>Qui a écrit cette actualité? Pour quelle compagnie/organisation travaille-t-elle?</a:t>
            </a:r>
          </a:p>
          <a:p>
            <a:pPr lvl="1">
              <a:lnSpc>
                <a:spcPct val="110000"/>
              </a:lnSpc>
            </a:pPr>
            <a:r>
              <a:rPr lang="fr-BE" sz="2400"/>
              <a:t>des </a:t>
            </a:r>
            <a:r>
              <a:rPr lang="fr-BE" sz="2400" b="1"/>
              <a:t>comportements de lecture </a:t>
            </a:r>
            <a:r>
              <a:rPr lang="fr-BE" sz="2400"/>
              <a:t>de l’information déclarés</a:t>
            </a:r>
          </a:p>
          <a:p>
            <a:pPr lvl="1">
              <a:lnSpc>
                <a:spcPct val="110000"/>
              </a:lnSpc>
            </a:pPr>
            <a:r>
              <a:rPr lang="fr-BE" sz="2400">
                <a:solidFill>
                  <a:srgbClr val="A6A6A6"/>
                </a:solidFill>
              </a:rPr>
              <a:t>du </a:t>
            </a:r>
            <a:r>
              <a:rPr lang="fr-BE" sz="2400" b="1">
                <a:solidFill>
                  <a:srgbClr val="A6A6A6"/>
                </a:solidFill>
              </a:rPr>
              <a:t>degré de confiance </a:t>
            </a:r>
            <a:r>
              <a:rPr lang="fr-BE" sz="2400">
                <a:solidFill>
                  <a:srgbClr val="A6A6A6"/>
                </a:solidFill>
              </a:rPr>
              <a:t>dans les médias d’information et le travail des journalistes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58347-DBEF-0535-C0EC-2AF48574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33B21-8EB2-DAD3-0875-F3693702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24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ABF6F2-9A6D-4E0A-8BC6-4111E4A2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BD337-4DAD-4FDF-BD96-B5F310BC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26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9364F-898E-425E-BD32-30570F7AEF1E}"/>
              </a:ext>
            </a:extLst>
          </p:cNvPr>
          <p:cNvSpPr/>
          <p:nvPr/>
        </p:nvSpPr>
        <p:spPr>
          <a:xfrm>
            <a:off x="838199" y="4101046"/>
            <a:ext cx="10515599" cy="779425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4604057F-2D4B-4DA9-A0D0-CBEA97798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0097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118E58F0-0BDE-FA2D-29AA-A06FD0A0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/>
              <a:t>Résultats </a:t>
            </a:r>
            <a:br>
              <a:rPr lang="fr-BE" sz="4000"/>
            </a:br>
            <a:r>
              <a:rPr lang="fr-BE" sz="4000">
                <a:latin typeface="Montserrat Light" panose="00000400000000000000" pitchFamily="50" charset="0"/>
              </a:rPr>
              <a:t>(pré- et post-parcours)</a:t>
            </a:r>
          </a:p>
        </p:txBody>
      </p:sp>
    </p:spTree>
    <p:extLst>
      <p:ext uri="{BB962C8B-B14F-4D97-AF65-F5344CB8AC3E}">
        <p14:creationId xmlns:p14="http://schemas.microsoft.com/office/powerpoint/2010/main" val="21121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990B1-EC98-40F6-9EEF-1AC54222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3</a:t>
            </a:r>
            <a:r>
              <a:rPr lang="fr-BE" baseline="30000"/>
              <a:t>ème</a:t>
            </a:r>
            <a:r>
              <a:rPr lang="fr-BE"/>
              <a:t> itération du Parcours Médias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35929-5122-47B9-B501-AC17D331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Année 2022-2023</a:t>
            </a:r>
          </a:p>
          <a:p>
            <a:pPr lvl="1">
              <a:lnSpc>
                <a:spcPct val="150000"/>
              </a:lnSpc>
            </a:pPr>
            <a:r>
              <a:rPr lang="fr-BE"/>
              <a:t>Montée en puissance du projet;</a:t>
            </a:r>
          </a:p>
          <a:p>
            <a:pPr lvl="1">
              <a:lnSpc>
                <a:spcPct val="150000"/>
              </a:lnSpc>
            </a:pPr>
            <a:r>
              <a:rPr lang="fr-BE"/>
              <a:t>Attention particulière à l’accessibilité de la plateforme pour tous les publics;</a:t>
            </a:r>
          </a:p>
          <a:p>
            <a:pPr lvl="1">
              <a:lnSpc>
                <a:spcPct val="150000"/>
              </a:lnSpc>
            </a:pPr>
            <a:r>
              <a:rPr lang="fr-BE"/>
              <a:t>Amélioration des questionnaires d’entrée et de sortie : </a:t>
            </a:r>
          </a:p>
          <a:p>
            <a:pPr lvl="2">
              <a:lnSpc>
                <a:spcPct val="150000"/>
              </a:lnSpc>
            </a:pPr>
            <a:r>
              <a:rPr lang="fr-BE"/>
              <a:t>Sur la connaissance du public; </a:t>
            </a:r>
          </a:p>
          <a:p>
            <a:pPr lvl="2">
              <a:lnSpc>
                <a:spcPct val="150000"/>
              </a:lnSpc>
            </a:pPr>
            <a:r>
              <a:rPr lang="fr-BE"/>
              <a:t>Sur le questionnaire de connaissances et savoir-faire.</a:t>
            </a:r>
          </a:p>
          <a:p>
            <a:pPr marL="914400" lvl="2" indent="0">
              <a:buNone/>
            </a:pPr>
            <a:endParaRPr lang="fr-BE"/>
          </a:p>
          <a:p>
            <a:pPr lvl="1"/>
            <a:endParaRPr lang="fr-BE"/>
          </a:p>
          <a:p>
            <a:pPr lvl="1"/>
            <a:endParaRPr lang="fr-BE"/>
          </a:p>
          <a:p>
            <a:pPr lvl="1"/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1AA91-4C0F-4E67-A7B9-E3B0DBF5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2381B5-3B75-43FE-B0F8-8252B009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16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B05883-562B-4158-B9E2-C97722B4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95895E-FFED-4E1D-AE67-73D9E3F6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28</a:t>
            </a:fld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F4CAEA-95CC-438C-89B7-732553682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9738"/>
            <a:ext cx="10515600" cy="2852737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Merci pour votre attention</a:t>
            </a:r>
            <a:endParaRPr lang="fr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2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42CC5-E274-48B5-8EA0-3ACF1D51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160"/>
            <a:ext cx="10533528" cy="940082"/>
          </a:xfrm>
        </p:spPr>
        <p:txBody>
          <a:bodyPr>
            <a:normAutofit fontScale="90000"/>
          </a:bodyPr>
          <a:lstStyle/>
          <a:p>
            <a:r>
              <a:rPr lang="fr-BE" u="sng"/>
              <a:t/>
            </a:r>
            <a:br>
              <a:rPr lang="fr-BE" u="sng"/>
            </a:br>
            <a:r>
              <a:rPr lang="fr-BE" u="sng"/>
              <a:t> </a:t>
            </a:r>
            <a:r>
              <a:rPr lang="fr-BE"/>
              <a:t>Une école bientôt centenaire (2024)</a:t>
            </a:r>
            <a:r>
              <a:rPr lang="fr-BE" u="sng"/>
              <a:t/>
            </a:r>
            <a:br>
              <a:rPr lang="fr-BE" u="sng"/>
            </a:br>
            <a:endParaRPr lang="fr-BE" u="sng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6B393-0E21-4F96-B973-99153E726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592542"/>
            <a:ext cx="6185648" cy="467406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r-BE"/>
              <a:t>L’ESJ Lille = la plus ancienne école de journalisme reconnue par la profession</a:t>
            </a:r>
            <a:endParaRPr lang="fr-FR"/>
          </a:p>
          <a:p>
            <a:pPr marL="0" indent="0">
              <a:buNone/>
            </a:pPr>
            <a:endParaRPr lang="fr-BE"/>
          </a:p>
          <a:p>
            <a:r>
              <a:rPr lang="fr-BE"/>
              <a:t>650 étudiants dont 60 en master</a:t>
            </a:r>
          </a:p>
          <a:p>
            <a:endParaRPr lang="fr-BE"/>
          </a:p>
          <a:p>
            <a:r>
              <a:rPr lang="fr-BE"/>
              <a:t> Statut associatif / </a:t>
            </a:r>
            <a:r>
              <a:rPr lang="fr-BE" err="1"/>
              <a:t>Eespig</a:t>
            </a:r>
            <a:endParaRPr lang="fr-BE"/>
          </a:p>
          <a:p>
            <a:pPr marL="0" indent="0">
              <a:buNone/>
            </a:pPr>
            <a:endParaRPr lang="fr-BE"/>
          </a:p>
          <a:p>
            <a:r>
              <a:rPr lang="fr-BE"/>
              <a:t>Ecole engagée dans la citoyenneté </a:t>
            </a:r>
            <a:br>
              <a:rPr lang="fr-BE"/>
            </a:br>
            <a:endParaRPr lang="fr-BE"/>
          </a:p>
          <a:p>
            <a:r>
              <a:rPr lang="fr-BE"/>
              <a:t>Prépa égalité des chances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223131-5C07-4981-B791-6E76FEA0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0BF5B3-92E2-4ADE-8925-3FFBA448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3</a:t>
            </a:fld>
            <a:endParaRPr lang="fr-BE"/>
          </a:p>
        </p:txBody>
      </p:sp>
      <p:pic>
        <p:nvPicPr>
          <p:cNvPr id="7" name="Image 7" descr="Une image contenant personne, intérieur, gens, hall&#10;&#10;Description générée automatiquement">
            <a:extLst>
              <a:ext uri="{FF2B5EF4-FFF2-40B4-BE49-F238E27FC236}">
                <a16:creationId xmlns:a16="http://schemas.microsoft.com/office/drawing/2014/main" id="{AAE176E1-C0FF-EEFC-B470-25260EC5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18" y="1592046"/>
            <a:ext cx="5091952" cy="29208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A97366D-6BD7-B47E-2429-5D87B8ECA552}"/>
              </a:ext>
            </a:extLst>
          </p:cNvPr>
          <p:cNvSpPr txBox="1"/>
          <p:nvPr/>
        </p:nvSpPr>
        <p:spPr>
          <a:xfrm>
            <a:off x="6624919" y="5172634"/>
            <a:ext cx="54415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>
                <a:latin typeface="Montserrat Medium"/>
                <a:cs typeface="Calibri"/>
              </a:rPr>
              <a:t>L'EMI = depuis toujours pour les étudiants de l'école </a:t>
            </a:r>
            <a:endParaRPr lang="fr-FR" sz="2400"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497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254C5-AD4B-DA90-DA2B-A29D3CCD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/>
              <a:t>Le programme régional d'éducation aux médias et à l'information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CF2086-EDE4-6EBF-697E-3B434AD35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707"/>
            <a:ext cx="5567083" cy="4118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/>
              <a:t>Contexte général "post attentats"</a:t>
            </a:r>
          </a:p>
          <a:p>
            <a:r>
              <a:rPr lang="fr-FR" sz="2400"/>
              <a:t>Lancement d’un </a:t>
            </a:r>
            <a:r>
              <a:rPr lang="fr-FR" sz="2400" b="1"/>
              <a:t>Programme régional d’éducation aux médias et à l’information </a:t>
            </a:r>
            <a:r>
              <a:rPr lang="fr-FR" sz="2400"/>
              <a:t>en septembre 2018 </a:t>
            </a:r>
          </a:p>
          <a:p>
            <a:r>
              <a:rPr lang="fr-FR" sz="2400"/>
              <a:t>Financements : Europe (Feder NPDC et Picardie), ANCT, Région, ministère de la Culture, Drac, CAF, contrats de villes, </a:t>
            </a:r>
            <a:r>
              <a:rPr lang="fr-FR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D3EBC-BA70-0381-77C2-C1C260AC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52A333-F9A9-BCF3-28D8-C56907EF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4</a:t>
            </a:fld>
            <a:endParaRPr lang="fr-BE"/>
          </a:p>
        </p:txBody>
      </p:sp>
      <p:pic>
        <p:nvPicPr>
          <p:cNvPr id="6" name="Image 6" descr="Une image contenant texte, personne, intérieur, bureau&#10;&#10;Description générée automatiquement">
            <a:extLst>
              <a:ext uri="{FF2B5EF4-FFF2-40B4-BE49-F238E27FC236}">
                <a16:creationId xmlns:a16="http://schemas.microsoft.com/office/drawing/2014/main" id="{60EAA9F3-24AE-8193-C500-7F7B2243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54" y="2057888"/>
            <a:ext cx="4993341" cy="38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9D6EE-85B5-AD95-367F-DF9F9CA9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/>
              <a:t>Contenus des interventions</a:t>
            </a: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F9766-2E8B-F038-DFDC-99CEC601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2" y="1260850"/>
            <a:ext cx="7243482" cy="4987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i="1"/>
              <a:t>En milieu scolaire en partenariat avec le Rectorat et le CLEMI</a:t>
            </a:r>
            <a:endParaRPr lang="fr-FR"/>
          </a:p>
          <a:p>
            <a:pPr marL="0" indent="0">
              <a:buNone/>
            </a:pPr>
            <a:r>
              <a:rPr lang="fr-FR" i="1"/>
              <a:t> + milieu socio-culturel</a:t>
            </a:r>
            <a:br>
              <a:rPr lang="fr-FR" i="1"/>
            </a:br>
            <a:endParaRPr lang="fr-FR"/>
          </a:p>
          <a:p>
            <a:r>
              <a:rPr lang="fr-FR" b="1"/>
              <a:t>Sensibilisations médias </a:t>
            </a:r>
            <a:r>
              <a:rPr lang="fr-FR"/>
              <a:t>– 2 X 2 heures – jeux </a:t>
            </a:r>
            <a:r>
              <a:rPr lang="fr-FR" i="1"/>
              <a:t>bouclage express </a:t>
            </a:r>
            <a:r>
              <a:rPr lang="fr-FR"/>
              <a:t>et </a:t>
            </a:r>
            <a:r>
              <a:rPr lang="fr-FR" i="1"/>
              <a:t>enquête express</a:t>
            </a:r>
            <a:endParaRPr lang="fr-FR"/>
          </a:p>
          <a:p>
            <a:pPr marL="0" indent="0">
              <a:buNone/>
            </a:pPr>
            <a:endParaRPr lang="fr-FR" i="1"/>
          </a:p>
          <a:p>
            <a:r>
              <a:rPr lang="fr-FR" b="1"/>
              <a:t>Création de contenus de type journalistiques : </a:t>
            </a:r>
            <a:r>
              <a:rPr lang="fr-FR"/>
              <a:t>web, radio, vidéo… 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ED2CC-C7E1-9D72-6246-176B088A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515F9E-854C-9F75-92EF-B744FD7F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5</a:t>
            </a:fld>
            <a:endParaRPr lang="fr-BE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7EE7FBE-2F76-5DC1-84EE-EDFC8E72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953" y="1688752"/>
            <a:ext cx="3702423" cy="45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CF855-C89D-65B3-C07A-1C3135EA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4564" cy="1002834"/>
          </a:xfrm>
        </p:spPr>
        <p:txBody>
          <a:bodyPr/>
          <a:lstStyle/>
          <a:p>
            <a:r>
              <a:rPr lang="fr-FR" sz="4000"/>
              <a:t>Bilan 4 années d’EMI  2018 - 2022 </a:t>
            </a: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A0DBE-305C-60C7-BA55-80B2FFAEB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60" y="1735980"/>
            <a:ext cx="6947646" cy="45844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fr-FR"/>
          </a:p>
          <a:p>
            <a:pPr marL="457200" indent="-457200"/>
            <a:r>
              <a:rPr lang="fr-FR"/>
              <a:t>36 projets médias en structures socioculturelles</a:t>
            </a:r>
          </a:p>
          <a:p>
            <a:pPr marL="0" indent="0">
              <a:buNone/>
            </a:pPr>
            <a:endParaRPr lang="fr-FR"/>
          </a:p>
          <a:p>
            <a:pPr marL="457200" indent="-457200"/>
            <a:r>
              <a:rPr lang="fr-FR" b="1"/>
              <a:t>4000 jeunes sensibilisés</a:t>
            </a:r>
            <a:r>
              <a:rPr lang="fr-FR"/>
              <a:t/>
            </a:r>
            <a:br>
              <a:rPr lang="fr-FR"/>
            </a:br>
            <a:r>
              <a:rPr lang="fr-FR"/>
              <a:t> </a:t>
            </a:r>
          </a:p>
          <a:p>
            <a:pPr marL="457200" indent="-457200"/>
            <a:r>
              <a:rPr lang="fr-FR"/>
              <a:t>Rencontres de l’éducation aux médias et à l’information </a:t>
            </a:r>
          </a:p>
          <a:p>
            <a:pPr marL="457200" indent="-457200"/>
            <a:r>
              <a:rPr lang="fr-FR" b="1"/>
              <a:t>Evaluation des actions d'EMI </a:t>
            </a:r>
            <a:r>
              <a:rPr lang="fr-FR"/>
              <a:t>(création d’un protocole d’évaluation et test)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894E8-83CD-BFBA-3C5D-F83D4D9C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F6A1EA-39D7-1356-B57C-DA70D128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6</a:t>
            </a:fld>
            <a:endParaRPr lang="fr-BE"/>
          </a:p>
        </p:txBody>
      </p:sp>
      <p:pic>
        <p:nvPicPr>
          <p:cNvPr id="6" name="Image 6" descr="Une image contenant personne, mur, intérieur&#10;&#10;Description générée automatiquement">
            <a:extLst>
              <a:ext uri="{FF2B5EF4-FFF2-40B4-BE49-F238E27FC236}">
                <a16:creationId xmlns:a16="http://schemas.microsoft.com/office/drawing/2014/main" id="{4914E3AE-8DA2-C385-6873-636EB389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40" y="2767297"/>
            <a:ext cx="4536140" cy="33852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D59984-BA3D-A9AE-01A4-D0CE20DDBFEC}"/>
              </a:ext>
            </a:extLst>
          </p:cNvPr>
          <p:cNvSpPr txBox="1"/>
          <p:nvPr/>
        </p:nvSpPr>
        <p:spPr>
          <a:xfrm>
            <a:off x="4105834" y="138056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056FEE-4DFD-2CB6-58DA-302FD3568AD2}"/>
              </a:ext>
            </a:extLst>
          </p:cNvPr>
          <p:cNvSpPr txBox="1"/>
          <p:nvPr/>
        </p:nvSpPr>
        <p:spPr>
          <a:xfrm>
            <a:off x="414618" y="1057835"/>
            <a:ext cx="116109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>
                <a:latin typeface="Montserrat Medium"/>
                <a:ea typeface="+mn-lt"/>
                <a:cs typeface="+mn-lt"/>
              </a:rPr>
              <a:t> </a:t>
            </a:r>
            <a:r>
              <a:rPr lang="fr-FR" sz="2800" b="1">
                <a:latin typeface="Montserrat Medium"/>
                <a:ea typeface="+mn-lt"/>
                <a:cs typeface="+mn-lt"/>
              </a:rPr>
              <a:t>183 sessions menées </a:t>
            </a:r>
            <a:r>
              <a:rPr lang="fr-FR" sz="2800">
                <a:latin typeface="Montserrat Medium"/>
                <a:ea typeface="+mn-lt"/>
                <a:cs typeface="+mn-lt"/>
              </a:rPr>
              <a:t>en établissements scolaires</a:t>
            </a:r>
            <a:r>
              <a:rPr lang="fr-FR" sz="2800">
                <a:latin typeface="Montserrat Light"/>
                <a:ea typeface="+mn-lt"/>
                <a:cs typeface="+mn-lt"/>
              </a:rPr>
              <a:t> </a:t>
            </a:r>
          </a:p>
          <a:p>
            <a:endParaRPr lang="fr-FR" sz="2600">
              <a:latin typeface="Montserrat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4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D5451-EF1F-D513-4E20-670D167A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6F8439-7047-D681-A86F-B8D52F79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7</a:t>
            </a:fld>
            <a:endParaRPr lang="fr-BE"/>
          </a:p>
        </p:txBody>
      </p:sp>
      <p:pic>
        <p:nvPicPr>
          <p:cNvPr id="6" name="Média en ligne 5" title="Projet radio au micro-lycée d’Amiens">
            <a:hlinkClick r:id="" action="ppaction://media"/>
            <a:extLst>
              <a:ext uri="{FF2B5EF4-FFF2-40B4-BE49-F238E27FC236}">
                <a16:creationId xmlns:a16="http://schemas.microsoft.com/office/drawing/2014/main" id="{809460B7-41B6-7FAC-769C-8EF4A08F8213}"/>
              </a:ext>
            </a:extLst>
          </p:cNvPr>
          <p:cNvPicPr>
            <a:picLocks noGrp="1" noRot="1" noChangeAspect="1"/>
          </p:cNvPicPr>
          <p:nvPr>
            <p:ph type="pic"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417" y="158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191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76410-521A-41A3-983D-F158BC23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Evaluation des Actions EMI de l’ESJ Lille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C2320-37FA-4919-BEAE-4778D82C1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600">
                <a:solidFill>
                  <a:schemeClr val="bg1"/>
                </a:solidFill>
              </a:rPr>
              <a:t>Protocole d’évaluation pilote (2020-2022)</a:t>
            </a:r>
            <a:endParaRPr lang="fr-BE" sz="360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E3947-CDBD-495B-A756-6F88C91C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75B695-D7EE-4282-B5D0-036BE14F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635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262AA-7F94-C0FE-5406-523CA0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Présentation du projet et objectifs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3D88C-DDF3-1DC0-FEC1-99CFF037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r-FR"/>
              <a:t>Deux phases de projets :</a:t>
            </a:r>
          </a:p>
          <a:p>
            <a:pPr>
              <a:lnSpc>
                <a:spcPct val="150000"/>
              </a:lnSpc>
            </a:pPr>
            <a:r>
              <a:rPr lang="fr-FR" sz="2600" b="1"/>
              <a:t>Février – juillet 2021 </a:t>
            </a:r>
            <a:r>
              <a:rPr lang="fr-FR" sz="2600"/>
              <a:t>: Analyse de contenus, observations des actions et problématisation en vue (1) d’une thèse et (2) d’une évaluation pilote </a:t>
            </a:r>
          </a:p>
          <a:p>
            <a:pPr>
              <a:lnSpc>
                <a:spcPct val="150000"/>
              </a:lnSpc>
            </a:pPr>
            <a:r>
              <a:rPr lang="fr-FR" sz="2600" b="1"/>
              <a:t>Juillet 2021-mars 2022</a:t>
            </a:r>
            <a:r>
              <a:rPr lang="fr-FR" sz="2600"/>
              <a:t> : Construction et opérationnalisation du protocole d’évaluation pilote d’une des actions d’EMI (le Projet Média). Constitution d’un test sous forme de « boîte à outils », retours sur l’expérience et analyse des résultats 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8DA1CD-D394-A11B-5F1E-75B66401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Laurence Gaiffe [ESJ Lille], Camille Tilleul et Pierre Fastrez [UCLouvain]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85CCB1-D717-2556-668C-C8E7721A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5F92-DC6B-40F1-A551-614440ECF432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1286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00214E"/>
      </a:dk2>
      <a:lt2>
        <a:srgbClr val="5DB3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ouvain GReMS PF.potx" id="{0BA7C949-E248-41A0-A1B3-4D1119EDCA4C}" vid="{6EEFA65B-F52F-4F9F-A49E-E1E306491C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52544E1A11441968C7C463DD45CD7" ma:contentTypeVersion="12" ma:contentTypeDescription="Crée un document." ma:contentTypeScope="" ma:versionID="49399a4268ce8127bcbf12156f6886c4">
  <xsd:schema xmlns:xsd="http://www.w3.org/2001/XMLSchema" xmlns:xs="http://www.w3.org/2001/XMLSchema" xmlns:p="http://schemas.microsoft.com/office/2006/metadata/properties" xmlns:ns2="71760aab-b0e1-4b69-b8af-7baf66f0f14e" xmlns:ns3="d154a34a-426c-4ca4-b702-85d4c1243270" targetNamespace="http://schemas.microsoft.com/office/2006/metadata/properties" ma:root="true" ma:fieldsID="500f5bde0497b49ecd177994d5fd8a8d" ns2:_="" ns3:_="">
    <xsd:import namespace="71760aab-b0e1-4b69-b8af-7baf66f0f14e"/>
    <xsd:import namespace="d154a34a-426c-4ca4-b702-85d4c1243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60aab-b0e1-4b69-b8af-7baf66f0f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4a34a-426c-4ca4-b702-85d4c12432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87A648-09C4-429A-96D9-923F92520D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E2A6D3-A64F-4C15-B756-B064020D441C}">
  <ds:schemaRefs>
    <ds:schemaRef ds:uri="71760aab-b0e1-4b69-b8af-7baf66f0f14e"/>
    <ds:schemaRef ds:uri="d154a34a-426c-4ca4-b702-85d4c12432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B2ECD1-066A-4E6D-A680-D73D8ED6EB21}">
  <ds:schemaRefs>
    <ds:schemaRef ds:uri="http://purl.org/dc/terms/"/>
    <ds:schemaRef ds:uri="d154a34a-426c-4ca4-b702-85d4c124327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760aab-b0e1-4b69-b8af-7baf66f0f1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UCLouvain GReMS PF</Template>
  <TotalTime>1</TotalTime>
  <Words>2080</Words>
  <Application>Microsoft Office PowerPoint</Application>
  <PresentationFormat>Grand écran</PresentationFormat>
  <Paragraphs>301</Paragraphs>
  <Slides>28</Slides>
  <Notes>17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Montserrat Light</vt:lpstr>
      <vt:lpstr>Montserrat Medium</vt:lpstr>
      <vt:lpstr>Montserrat SemiBold</vt:lpstr>
      <vt:lpstr>Times New Roman</vt:lpstr>
      <vt:lpstr>Wingdings</vt:lpstr>
      <vt:lpstr>Thème Office</vt:lpstr>
      <vt:lpstr>Evaluations pilotes des effets  de deux actions d'éducation  aux médias et à l'information </vt:lpstr>
      <vt:lpstr>L'EMI à l'ESJ Lille</vt:lpstr>
      <vt:lpstr>  Une école bientôt centenaire (2024) </vt:lpstr>
      <vt:lpstr>Le programme régional d'éducation aux médias et à l'information</vt:lpstr>
      <vt:lpstr>Contenus des interventions </vt:lpstr>
      <vt:lpstr>Bilan 4 années d’EMI  2018 - 2022  </vt:lpstr>
      <vt:lpstr>Présentation PowerPoint</vt:lpstr>
      <vt:lpstr>Evaluation des Actions EMI de l’ESJ Lille</vt:lpstr>
      <vt:lpstr>Présentation du projet et objectifs </vt:lpstr>
      <vt:lpstr>Première phase du projet : Analyse et identification des objectifs des actions EMI </vt:lpstr>
      <vt:lpstr>Analyse du corpus Adaptation du travail de Landry et Roussel (2021)</vt:lpstr>
      <vt:lpstr>Première phase du projet : Analyse et identification des objectifs des actions EMI </vt:lpstr>
      <vt:lpstr>Questionnements issus de l’analyse de corpus et des observations des activités</vt:lpstr>
      <vt:lpstr>Elaboration d’un protocole d’évaluation pilote: évaluation d’un projet médias sur Instagram</vt:lpstr>
      <vt:lpstr>Elaboration d’un protocole d’évaluation pilote: évaluation d’un projet médias sur Instagram</vt:lpstr>
      <vt:lpstr>Résultats: déconstruction de posts Instagram Descriptions spontanées des participants</vt:lpstr>
      <vt:lpstr>Résultats: déconstruction de posts Instagram Descriptions spontanées des participants</vt:lpstr>
      <vt:lpstr>Résultats: déconstruction de posts Instagram Questions de relance sur dimensions spécifiques</vt:lpstr>
      <vt:lpstr>Perspectives</vt:lpstr>
      <vt:lpstr>Evaluation  du « Parcours Médias »</vt:lpstr>
      <vt:lpstr>Objectifs</vt:lpstr>
      <vt:lpstr>Questionnaire en ligne  (pré- et post-parcours)</vt:lpstr>
      <vt:lpstr>Résultats  (pré- et post-parcours)</vt:lpstr>
      <vt:lpstr>Résultats  (pré- et post-parcours)</vt:lpstr>
      <vt:lpstr>Résultats  (pré- et post-parcours)</vt:lpstr>
      <vt:lpstr>Résultats  (pré- et post-parcours)</vt:lpstr>
      <vt:lpstr>3ème itération du Parcours Médias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literacy : effets de quatre formes d’éducation aux médias et à l’information</dc:title>
  <dc:creator>Pierre Fastrez</dc:creator>
  <cp:lastModifiedBy>THEOBALT Jean-christophe</cp:lastModifiedBy>
  <cp:revision>7</cp:revision>
  <dcterms:created xsi:type="dcterms:W3CDTF">2022-10-05T09:02:15Z</dcterms:created>
  <dcterms:modified xsi:type="dcterms:W3CDTF">2022-10-19T10:25:23Z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0x0101002A352544E1A11441968C7C463DD45CD7</vt:lpwstr>
  </property>
</Properties>
</file>