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541" r:id="rId2"/>
    <p:sldId id="546" r:id="rId3"/>
    <p:sldId id="544" r:id="rId4"/>
    <p:sldId id="445" r:id="rId5"/>
    <p:sldId id="442" r:id="rId6"/>
    <p:sldId id="446" r:id="rId7"/>
    <p:sldId id="545" r:id="rId8"/>
    <p:sldId id="542" r:id="rId9"/>
    <p:sldId id="543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A7391-A740-4D8A-9C4D-0979EFB95600}" type="datetimeFigureOut">
              <a:rPr lang="fr-FR" smtClean="0"/>
              <a:t>15/11/2021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A46661-971D-4310-A4C8-E927423F54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1030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It</a:t>
            </a:r>
            <a:r>
              <a:rPr lang="fr-FR" baseline="0" dirty="0"/>
              <a:t> </a:t>
            </a:r>
            <a:r>
              <a:rPr lang="fr-FR" baseline="0" dirty="0" err="1"/>
              <a:t>is</a:t>
            </a:r>
            <a:r>
              <a:rPr lang="fr-FR" baseline="0" dirty="0"/>
              <a:t> </a:t>
            </a:r>
            <a:r>
              <a:rPr lang="fr-FR" baseline="0" dirty="0" err="1"/>
              <a:t>with</a:t>
            </a:r>
            <a:r>
              <a:rPr lang="fr-FR" baseline="0" dirty="0"/>
              <a:t> </a:t>
            </a:r>
            <a:r>
              <a:rPr lang="fr-FR" baseline="0" dirty="0" err="1"/>
              <a:t>these</a:t>
            </a:r>
            <a:r>
              <a:rPr lang="fr-FR" baseline="0" dirty="0"/>
              <a:t> </a:t>
            </a:r>
            <a:r>
              <a:rPr lang="fr-FR" baseline="0" dirty="0" err="1"/>
              <a:t>research</a:t>
            </a:r>
            <a:r>
              <a:rPr lang="fr-FR" baseline="0" dirty="0"/>
              <a:t> </a:t>
            </a:r>
            <a:r>
              <a:rPr lang="fr-FR" baseline="0" dirty="0" err="1"/>
              <a:t>results</a:t>
            </a:r>
            <a:r>
              <a:rPr lang="fr-FR" baseline="0" dirty="0"/>
              <a:t> and </a:t>
            </a:r>
            <a:r>
              <a:rPr lang="fr-FR" baseline="0" dirty="0" err="1"/>
              <a:t>models</a:t>
            </a:r>
            <a:r>
              <a:rPr lang="fr-FR" baseline="0" dirty="0"/>
              <a:t> in </a:t>
            </a:r>
            <a:r>
              <a:rPr lang="fr-FR" baseline="0" dirty="0" err="1"/>
              <a:t>mind</a:t>
            </a:r>
            <a:r>
              <a:rPr lang="fr-FR" baseline="0" dirty="0"/>
              <a:t> </a:t>
            </a:r>
            <a:r>
              <a:rPr lang="fr-FR" baseline="0" dirty="0" err="1"/>
              <a:t>that</a:t>
            </a:r>
            <a:r>
              <a:rPr lang="fr-FR" baseline="0" dirty="0"/>
              <a:t> </a:t>
            </a:r>
            <a:r>
              <a:rPr lang="fr-FR" baseline="0" dirty="0" err="1"/>
              <a:t>we</a:t>
            </a:r>
            <a:r>
              <a:rPr lang="fr-FR" baseline="0" dirty="0"/>
              <a:t> </a:t>
            </a:r>
            <a:r>
              <a:rPr lang="fr-FR" baseline="0" dirty="0" err="1"/>
              <a:t>created</a:t>
            </a:r>
            <a:r>
              <a:rPr lang="fr-FR" baseline="0" dirty="0"/>
              <a:t> the </a:t>
            </a:r>
            <a:r>
              <a:rPr lang="fr-FR" baseline="0" dirty="0" err="1"/>
              <a:t>Youcheck</a:t>
            </a:r>
            <a:r>
              <a:rPr lang="fr-FR" baseline="0" dirty="0"/>
              <a:t>! </a:t>
            </a:r>
            <a:r>
              <a:rPr lang="fr-FR" baseline="0"/>
              <a:t>project</a:t>
            </a:r>
            <a:r>
              <a:rPr lang="fr-FR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79CB1-2B02-7D43-AF50-F0A44173AF98}" type="slidenum">
              <a:rPr lang="es-ES_tradnl" smtClean="0"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55407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It</a:t>
            </a:r>
            <a:r>
              <a:rPr lang="fr-FR" baseline="0" dirty="0"/>
              <a:t> </a:t>
            </a:r>
            <a:r>
              <a:rPr lang="fr-FR" baseline="0" dirty="0" err="1"/>
              <a:t>is</a:t>
            </a:r>
            <a:r>
              <a:rPr lang="fr-FR" baseline="0" dirty="0"/>
              <a:t> </a:t>
            </a:r>
            <a:r>
              <a:rPr lang="fr-FR" baseline="0" dirty="0" err="1"/>
              <a:t>with</a:t>
            </a:r>
            <a:r>
              <a:rPr lang="fr-FR" baseline="0" dirty="0"/>
              <a:t> </a:t>
            </a:r>
            <a:r>
              <a:rPr lang="fr-FR" baseline="0" dirty="0" err="1"/>
              <a:t>these</a:t>
            </a:r>
            <a:r>
              <a:rPr lang="fr-FR" baseline="0" dirty="0"/>
              <a:t> </a:t>
            </a:r>
            <a:r>
              <a:rPr lang="fr-FR" baseline="0" dirty="0" err="1"/>
              <a:t>research</a:t>
            </a:r>
            <a:r>
              <a:rPr lang="fr-FR" baseline="0" dirty="0"/>
              <a:t> </a:t>
            </a:r>
            <a:r>
              <a:rPr lang="fr-FR" baseline="0" dirty="0" err="1"/>
              <a:t>results</a:t>
            </a:r>
            <a:r>
              <a:rPr lang="fr-FR" baseline="0" dirty="0"/>
              <a:t> and </a:t>
            </a:r>
            <a:r>
              <a:rPr lang="fr-FR" baseline="0" dirty="0" err="1"/>
              <a:t>models</a:t>
            </a:r>
            <a:r>
              <a:rPr lang="fr-FR" baseline="0" dirty="0"/>
              <a:t> in </a:t>
            </a:r>
            <a:r>
              <a:rPr lang="fr-FR" baseline="0" dirty="0" err="1"/>
              <a:t>mind</a:t>
            </a:r>
            <a:r>
              <a:rPr lang="fr-FR" baseline="0" dirty="0"/>
              <a:t> </a:t>
            </a:r>
            <a:r>
              <a:rPr lang="fr-FR" baseline="0" dirty="0" err="1"/>
              <a:t>that</a:t>
            </a:r>
            <a:r>
              <a:rPr lang="fr-FR" baseline="0" dirty="0"/>
              <a:t> </a:t>
            </a:r>
            <a:r>
              <a:rPr lang="fr-FR" baseline="0" dirty="0" err="1"/>
              <a:t>we</a:t>
            </a:r>
            <a:r>
              <a:rPr lang="fr-FR" baseline="0" dirty="0"/>
              <a:t> </a:t>
            </a:r>
            <a:r>
              <a:rPr lang="fr-FR" baseline="0" dirty="0" err="1"/>
              <a:t>created</a:t>
            </a:r>
            <a:r>
              <a:rPr lang="fr-FR" baseline="0" dirty="0"/>
              <a:t> the </a:t>
            </a:r>
            <a:r>
              <a:rPr lang="fr-FR" baseline="0" dirty="0" err="1"/>
              <a:t>Youcheck</a:t>
            </a:r>
            <a:r>
              <a:rPr lang="fr-FR" baseline="0" dirty="0"/>
              <a:t>! </a:t>
            </a:r>
            <a:r>
              <a:rPr lang="fr-FR" baseline="0"/>
              <a:t>project</a:t>
            </a:r>
            <a:r>
              <a:rPr lang="fr-FR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79CB1-2B02-7D43-AF50-F0A44173AF98}" type="slidenum">
              <a:rPr lang="es-ES_tradnl" smtClean="0"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18392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It</a:t>
            </a:r>
            <a:r>
              <a:rPr lang="fr-FR" baseline="0" dirty="0"/>
              <a:t> </a:t>
            </a:r>
            <a:r>
              <a:rPr lang="fr-FR" baseline="0" dirty="0" err="1"/>
              <a:t>is</a:t>
            </a:r>
            <a:r>
              <a:rPr lang="fr-FR" baseline="0" dirty="0"/>
              <a:t> </a:t>
            </a:r>
            <a:r>
              <a:rPr lang="fr-FR" baseline="0" dirty="0" err="1"/>
              <a:t>with</a:t>
            </a:r>
            <a:r>
              <a:rPr lang="fr-FR" baseline="0" dirty="0"/>
              <a:t> </a:t>
            </a:r>
            <a:r>
              <a:rPr lang="fr-FR" baseline="0" dirty="0" err="1"/>
              <a:t>these</a:t>
            </a:r>
            <a:r>
              <a:rPr lang="fr-FR" baseline="0" dirty="0"/>
              <a:t> </a:t>
            </a:r>
            <a:r>
              <a:rPr lang="fr-FR" baseline="0" dirty="0" err="1"/>
              <a:t>research</a:t>
            </a:r>
            <a:r>
              <a:rPr lang="fr-FR" baseline="0" dirty="0"/>
              <a:t> </a:t>
            </a:r>
            <a:r>
              <a:rPr lang="fr-FR" baseline="0" dirty="0" err="1"/>
              <a:t>results</a:t>
            </a:r>
            <a:r>
              <a:rPr lang="fr-FR" baseline="0" dirty="0"/>
              <a:t> and </a:t>
            </a:r>
            <a:r>
              <a:rPr lang="fr-FR" baseline="0" dirty="0" err="1"/>
              <a:t>models</a:t>
            </a:r>
            <a:r>
              <a:rPr lang="fr-FR" baseline="0" dirty="0"/>
              <a:t> in </a:t>
            </a:r>
            <a:r>
              <a:rPr lang="fr-FR" baseline="0" dirty="0" err="1"/>
              <a:t>mind</a:t>
            </a:r>
            <a:r>
              <a:rPr lang="fr-FR" baseline="0" dirty="0"/>
              <a:t> </a:t>
            </a:r>
            <a:r>
              <a:rPr lang="fr-FR" baseline="0" dirty="0" err="1"/>
              <a:t>that</a:t>
            </a:r>
            <a:r>
              <a:rPr lang="fr-FR" baseline="0" dirty="0"/>
              <a:t> </a:t>
            </a:r>
            <a:r>
              <a:rPr lang="fr-FR" baseline="0" dirty="0" err="1"/>
              <a:t>we</a:t>
            </a:r>
            <a:r>
              <a:rPr lang="fr-FR" baseline="0" dirty="0"/>
              <a:t> </a:t>
            </a:r>
            <a:r>
              <a:rPr lang="fr-FR" baseline="0" dirty="0" err="1"/>
              <a:t>created</a:t>
            </a:r>
            <a:r>
              <a:rPr lang="fr-FR" baseline="0" dirty="0"/>
              <a:t> the </a:t>
            </a:r>
            <a:r>
              <a:rPr lang="fr-FR" baseline="0" dirty="0" err="1"/>
              <a:t>Youcheck</a:t>
            </a:r>
            <a:r>
              <a:rPr lang="fr-FR" baseline="0" dirty="0"/>
              <a:t>! </a:t>
            </a:r>
            <a:r>
              <a:rPr lang="fr-FR" baseline="0"/>
              <a:t>project</a:t>
            </a:r>
            <a:r>
              <a:rPr lang="fr-FR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79CB1-2B02-7D43-AF50-F0A44173AF98}" type="slidenum">
              <a:rPr lang="es-ES_tradnl" smtClean="0"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18392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It</a:t>
            </a:r>
            <a:r>
              <a:rPr lang="fr-FR" baseline="0" dirty="0"/>
              <a:t> </a:t>
            </a:r>
            <a:r>
              <a:rPr lang="fr-FR" baseline="0" dirty="0" err="1"/>
              <a:t>is</a:t>
            </a:r>
            <a:r>
              <a:rPr lang="fr-FR" baseline="0" dirty="0"/>
              <a:t> </a:t>
            </a:r>
            <a:r>
              <a:rPr lang="fr-FR" baseline="0" dirty="0" err="1"/>
              <a:t>with</a:t>
            </a:r>
            <a:r>
              <a:rPr lang="fr-FR" baseline="0" dirty="0"/>
              <a:t> </a:t>
            </a:r>
            <a:r>
              <a:rPr lang="fr-FR" baseline="0" dirty="0" err="1"/>
              <a:t>these</a:t>
            </a:r>
            <a:r>
              <a:rPr lang="fr-FR" baseline="0" dirty="0"/>
              <a:t> </a:t>
            </a:r>
            <a:r>
              <a:rPr lang="fr-FR" baseline="0" dirty="0" err="1"/>
              <a:t>research</a:t>
            </a:r>
            <a:r>
              <a:rPr lang="fr-FR" baseline="0" dirty="0"/>
              <a:t> </a:t>
            </a:r>
            <a:r>
              <a:rPr lang="fr-FR" baseline="0" dirty="0" err="1"/>
              <a:t>results</a:t>
            </a:r>
            <a:r>
              <a:rPr lang="fr-FR" baseline="0" dirty="0"/>
              <a:t> and </a:t>
            </a:r>
            <a:r>
              <a:rPr lang="fr-FR" baseline="0" dirty="0" err="1"/>
              <a:t>models</a:t>
            </a:r>
            <a:r>
              <a:rPr lang="fr-FR" baseline="0" dirty="0"/>
              <a:t> in </a:t>
            </a:r>
            <a:r>
              <a:rPr lang="fr-FR" baseline="0" dirty="0" err="1"/>
              <a:t>mind</a:t>
            </a:r>
            <a:r>
              <a:rPr lang="fr-FR" baseline="0" dirty="0"/>
              <a:t> </a:t>
            </a:r>
            <a:r>
              <a:rPr lang="fr-FR" baseline="0" dirty="0" err="1"/>
              <a:t>that</a:t>
            </a:r>
            <a:r>
              <a:rPr lang="fr-FR" baseline="0" dirty="0"/>
              <a:t> </a:t>
            </a:r>
            <a:r>
              <a:rPr lang="fr-FR" baseline="0" dirty="0" err="1"/>
              <a:t>we</a:t>
            </a:r>
            <a:r>
              <a:rPr lang="fr-FR" baseline="0" dirty="0"/>
              <a:t> </a:t>
            </a:r>
            <a:r>
              <a:rPr lang="fr-FR" baseline="0" dirty="0" err="1"/>
              <a:t>created</a:t>
            </a:r>
            <a:r>
              <a:rPr lang="fr-FR" baseline="0" dirty="0"/>
              <a:t> the </a:t>
            </a:r>
            <a:r>
              <a:rPr lang="fr-FR" baseline="0" dirty="0" err="1"/>
              <a:t>Youcheck</a:t>
            </a:r>
            <a:r>
              <a:rPr lang="fr-FR" baseline="0" dirty="0"/>
              <a:t>! </a:t>
            </a:r>
            <a:r>
              <a:rPr lang="fr-FR" baseline="0"/>
              <a:t>project</a:t>
            </a:r>
            <a:r>
              <a:rPr lang="fr-FR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79CB1-2B02-7D43-AF50-F0A44173AF98}" type="slidenum">
              <a:rPr lang="es-ES_tradnl" smtClean="0"/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18392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It</a:t>
            </a:r>
            <a:r>
              <a:rPr lang="fr-FR" baseline="0" dirty="0"/>
              <a:t> </a:t>
            </a:r>
            <a:r>
              <a:rPr lang="fr-FR" baseline="0" dirty="0" err="1"/>
              <a:t>is</a:t>
            </a:r>
            <a:r>
              <a:rPr lang="fr-FR" baseline="0" dirty="0"/>
              <a:t> </a:t>
            </a:r>
            <a:r>
              <a:rPr lang="fr-FR" baseline="0" dirty="0" err="1"/>
              <a:t>with</a:t>
            </a:r>
            <a:r>
              <a:rPr lang="fr-FR" baseline="0" dirty="0"/>
              <a:t> </a:t>
            </a:r>
            <a:r>
              <a:rPr lang="fr-FR" baseline="0" dirty="0" err="1"/>
              <a:t>these</a:t>
            </a:r>
            <a:r>
              <a:rPr lang="fr-FR" baseline="0" dirty="0"/>
              <a:t> </a:t>
            </a:r>
            <a:r>
              <a:rPr lang="fr-FR" baseline="0" dirty="0" err="1"/>
              <a:t>research</a:t>
            </a:r>
            <a:r>
              <a:rPr lang="fr-FR" baseline="0" dirty="0"/>
              <a:t> </a:t>
            </a:r>
            <a:r>
              <a:rPr lang="fr-FR" baseline="0" dirty="0" err="1"/>
              <a:t>results</a:t>
            </a:r>
            <a:r>
              <a:rPr lang="fr-FR" baseline="0" dirty="0"/>
              <a:t> and </a:t>
            </a:r>
            <a:r>
              <a:rPr lang="fr-FR" baseline="0" dirty="0" err="1"/>
              <a:t>models</a:t>
            </a:r>
            <a:r>
              <a:rPr lang="fr-FR" baseline="0" dirty="0"/>
              <a:t> in </a:t>
            </a:r>
            <a:r>
              <a:rPr lang="fr-FR" baseline="0" dirty="0" err="1"/>
              <a:t>mind</a:t>
            </a:r>
            <a:r>
              <a:rPr lang="fr-FR" baseline="0" dirty="0"/>
              <a:t> </a:t>
            </a:r>
            <a:r>
              <a:rPr lang="fr-FR" baseline="0" dirty="0" err="1"/>
              <a:t>that</a:t>
            </a:r>
            <a:r>
              <a:rPr lang="fr-FR" baseline="0" dirty="0"/>
              <a:t> </a:t>
            </a:r>
            <a:r>
              <a:rPr lang="fr-FR" baseline="0" dirty="0" err="1"/>
              <a:t>we</a:t>
            </a:r>
            <a:r>
              <a:rPr lang="fr-FR" baseline="0" dirty="0"/>
              <a:t> </a:t>
            </a:r>
            <a:r>
              <a:rPr lang="fr-FR" baseline="0" dirty="0" err="1"/>
              <a:t>created</a:t>
            </a:r>
            <a:r>
              <a:rPr lang="fr-FR" baseline="0" dirty="0"/>
              <a:t> the </a:t>
            </a:r>
            <a:r>
              <a:rPr lang="fr-FR" baseline="0" dirty="0" err="1"/>
              <a:t>Youcheck</a:t>
            </a:r>
            <a:r>
              <a:rPr lang="fr-FR" baseline="0" dirty="0"/>
              <a:t>! </a:t>
            </a:r>
            <a:r>
              <a:rPr lang="fr-FR" baseline="0"/>
              <a:t>project</a:t>
            </a:r>
            <a:r>
              <a:rPr lang="fr-FR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79CB1-2B02-7D43-AF50-F0A44173AF98}" type="slidenum">
              <a:rPr lang="es-ES_tradnl" smtClean="0"/>
              <a:t>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77821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2006ED-BB1C-4DE9-AE46-9C75BD192F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ED0AF8E-D6E2-4F63-A806-914FFC40D0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18CD68D-C595-4A19-8EE2-264BA5E28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49321-E350-4216-8D94-57EC48E4D00A}" type="datetimeFigureOut">
              <a:rPr lang="fr-FR" smtClean="0"/>
              <a:t>15/11/2021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D26D019-111E-4196-B4E8-FF545BC93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6B0214-13EF-4BC3-90A7-756A98184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D2EB-B027-4F1B-A994-B74B020E76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8336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10DD44-FC5E-46E9-BC60-2FDE90669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2C32B17-2FF4-464B-A860-D15A77B010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24AADA8-8481-4905-BFF7-FB8FEBA4F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49321-E350-4216-8D94-57EC48E4D00A}" type="datetimeFigureOut">
              <a:rPr lang="fr-FR" smtClean="0"/>
              <a:t>15/11/2021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73062F-E6DB-4D62-9BAE-F408A3FF9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A2685C4-F44D-401B-8829-62B9BD12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D2EB-B027-4F1B-A994-B74B020E76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6834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7D2517A-2810-4E35-BA71-954A35145D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7D531F0-A380-4903-80B3-1883445A71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F2429E4-10C3-450C-ABB8-9614E32C9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49321-E350-4216-8D94-57EC48E4D00A}" type="datetimeFigureOut">
              <a:rPr lang="fr-FR" smtClean="0"/>
              <a:t>15/11/2021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92CA63-F5D5-44E4-B552-1C13E22B6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1CEA989-29EE-4C40-A443-19F15A711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D2EB-B027-4F1B-A994-B74B020E76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5459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3DFD2D-1A4C-4693-8994-BDDA05F25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4A781-8707-458C-A511-3136CA817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D1A676B-B228-46E6-93DC-2BDBBE709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49321-E350-4216-8D94-57EC48E4D00A}" type="datetimeFigureOut">
              <a:rPr lang="fr-FR" smtClean="0"/>
              <a:t>15/11/2021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E9DA1B1-B882-47F7-8969-474204B8D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354F01E-3098-4C5F-8F82-D441FC252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D2EB-B027-4F1B-A994-B74B020E76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9710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9E434D-2F57-4243-B686-B581277B5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E2F8CC1-B068-4ACC-B951-3E3C5687E4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8F89C3A-F160-4D5B-999B-79123980F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49321-E350-4216-8D94-57EC48E4D00A}" type="datetimeFigureOut">
              <a:rPr lang="fr-FR" smtClean="0"/>
              <a:t>15/11/2021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2D63EC0-9D46-4028-A87A-23A135D00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A10B3F-DE1C-4FE0-97B1-75822B6E7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D2EB-B027-4F1B-A994-B74B020E76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8813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81B565-0240-46DC-9E29-6212BF3EC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6AEE1F-471A-4445-A3CB-F64F8EA673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5C6EB2C-D18B-49A1-84CA-349CC2B089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8A3B9E8-A1A2-42C9-BB2A-E13AD34C4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49321-E350-4216-8D94-57EC48E4D00A}" type="datetimeFigureOut">
              <a:rPr lang="fr-FR" smtClean="0"/>
              <a:t>15/11/2021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FDA4DB9-4C82-408D-A45C-FFF0A7A35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F3B735A-6B5A-4654-8106-61AAB0EB2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D2EB-B027-4F1B-A994-B74B020E76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0810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33B8D7-9BA1-41AC-A0D0-B5A3C00F5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A35FD1A-1453-47F2-B0CE-0A191CF58B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72B1B50-1303-4CC4-9DAC-4F2DA0E73E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0FCBF5-9EA5-4DEC-9AE3-DFA1681E99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1AD2B36-07BF-4F16-A470-F40FEF85CD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881865E-9A3A-456F-9785-4D8E07E38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49321-E350-4216-8D94-57EC48E4D00A}" type="datetimeFigureOut">
              <a:rPr lang="fr-FR" smtClean="0"/>
              <a:t>15/11/2021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6E13657-2534-4F3D-8073-E6F6159CE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89AAABC-2DE5-4D88-90FF-574A54CD2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D2EB-B027-4F1B-A994-B74B020E76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8302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F649F8-2950-466D-AA9D-81F103E4B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5A8D39F-E1BF-4741-93F2-22047D01F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49321-E350-4216-8D94-57EC48E4D00A}" type="datetimeFigureOut">
              <a:rPr lang="fr-FR" smtClean="0"/>
              <a:t>15/11/2021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0022ED7-E785-4728-849A-5664EDE91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B284BA1-AC3A-4D04-9798-9407D2324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D2EB-B027-4F1B-A994-B74B020E76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9635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19F9259-4266-446E-BACB-6A8C1682E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49321-E350-4216-8D94-57EC48E4D00A}" type="datetimeFigureOut">
              <a:rPr lang="fr-FR" smtClean="0"/>
              <a:t>15/11/2021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E980C14-871F-4E70-9731-F87FAC0F9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CD35DCD-B6C9-465A-AD64-873C41CB2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D2EB-B027-4F1B-A994-B74B020E76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9526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54C95A-E032-456B-B326-7A7B71315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6DFED57-43B5-485F-B43A-9BBAF96C5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921909B-D7B3-4B6D-B7A4-AD7A4BF12B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31B18C4-4016-49F2-8C77-444866220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49321-E350-4216-8D94-57EC48E4D00A}" type="datetimeFigureOut">
              <a:rPr lang="fr-FR" smtClean="0"/>
              <a:t>15/11/2021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8A182FE-1708-4A92-A7C0-34D47C3F8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0C513DF-34A8-4F47-9716-5B9C6E309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D2EB-B027-4F1B-A994-B74B020E76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3509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59021C-C095-4788-924C-3EC3EBC10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7F5D716-E5A1-4F4A-A247-E98592E37C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13F02E9-BBA4-4849-AB78-8CA5577D82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5994041-1561-4839-A4B9-B3E5E5312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49321-E350-4216-8D94-57EC48E4D00A}" type="datetimeFigureOut">
              <a:rPr lang="fr-FR" smtClean="0"/>
              <a:t>15/11/2021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8168509-8EE1-48F0-835D-0DE343582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A2D158E-FB46-4FBB-8F3E-22AECA9AC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D2EB-B027-4F1B-A994-B74B020E76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0973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66E83C0-5BF8-4B4D-8FCF-0422FDB63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FE821DC-CD59-4E9E-998C-C49BD333E3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39B0CD-91DD-497D-B3AA-7D55BDCAD4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49321-E350-4216-8D94-57EC48E4D00A}" type="datetimeFigureOut">
              <a:rPr lang="fr-FR" smtClean="0"/>
              <a:t>15/11/2021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1A06F5A-8A1D-4CC7-A2D2-BEEA5F2E2A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D3C7F22-0D26-4C66-B900-0B0BF7436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FD2EB-B027-4F1B-A994-B74B020E76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3719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oneTexte 17"/>
          <p:cNvSpPr txBox="1"/>
          <p:nvPr/>
        </p:nvSpPr>
        <p:spPr>
          <a:xfrm>
            <a:off x="0" y="-40616"/>
            <a:ext cx="12192000" cy="685800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9104671" y="3958494"/>
            <a:ext cx="2800505" cy="2749251"/>
          </a:xfrm>
          <a:prstGeom prst="round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66525" y="1289682"/>
            <a:ext cx="11715643" cy="165576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sz="2000" dirty="0">
                <a:solidFill>
                  <a:schemeClr val="tx1"/>
                </a:solidFill>
                <a:latin typeface="+mj-lt"/>
              </a:rPr>
              <a:t>                Contrer la désinformation en ligne concernant les images et vidéos en utilisant le plug-in  INVID   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fr-FR" sz="2000" b="1" dirty="0">
                <a:solidFill>
                  <a:srgbClr val="00B050"/>
                </a:solidFill>
                <a:latin typeface="+mj-lt"/>
                <a:cs typeface="Helvetica" panose="020B0604020202020204" pitchFamily="34" charset="0"/>
              </a:rPr>
              <a:t>PUBLICS </a:t>
            </a:r>
            <a:endParaRPr lang="fr-FR" sz="2000" dirty="0">
              <a:latin typeface="+mj-lt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latin typeface="+mj-lt"/>
              </a:rPr>
              <a:t>Jeunes 15 - 19  et ad / Enseignants 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fr-FR" sz="2000" b="1" dirty="0">
                <a:solidFill>
                  <a:srgbClr val="00B050"/>
                </a:solidFill>
                <a:latin typeface="+mj-lt"/>
                <a:cs typeface="Helvetica" panose="020B0604020202020204" pitchFamily="34" charset="0"/>
              </a:rPr>
              <a:t>ACTIONS 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fr-FR" sz="2000" b="1" dirty="0">
                <a:latin typeface="+mj-lt"/>
                <a:cs typeface="Helvetica" panose="020B0604020202020204" pitchFamily="34" charset="0"/>
              </a:rPr>
              <a:t>APPRENDRE PAR LE FAIRE</a:t>
            </a:r>
          </a:p>
          <a:p>
            <a:pPr marL="285750" indent="-285750" algn="l" defTabSz="3600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</a:pPr>
            <a:r>
              <a:rPr lang="fr-FR" sz="2000" dirty="0">
                <a:latin typeface="+mj-lt"/>
              </a:rPr>
              <a:t>Création de </a:t>
            </a:r>
            <a:r>
              <a:rPr lang="fr-FR" sz="2000" b="1" dirty="0">
                <a:solidFill>
                  <a:schemeClr val="tx1"/>
                </a:solidFill>
                <a:latin typeface="+mj-lt"/>
              </a:rPr>
              <a:t>parcours pédagogiques </a:t>
            </a:r>
            <a:r>
              <a:rPr lang="fr-FR" sz="2000" dirty="0">
                <a:latin typeface="+mj-lt"/>
              </a:rPr>
              <a:t>à partir des fonctionnalités de INVID </a:t>
            </a:r>
          </a:p>
          <a:p>
            <a:pPr algn="l" defTabSz="3600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</a:pPr>
            <a:r>
              <a:rPr lang="fr-FR" sz="2000" dirty="0">
                <a:latin typeface="+mj-lt"/>
              </a:rPr>
              <a:t>/ Expérimentations</a:t>
            </a:r>
          </a:p>
          <a:p>
            <a:pPr marL="285750" indent="-285750" algn="l" defTabSz="3600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</a:pPr>
            <a:r>
              <a:rPr lang="fr-FR" sz="2000" dirty="0">
                <a:latin typeface="+mj-lt"/>
              </a:rPr>
              <a:t>Création d’un </a:t>
            </a:r>
            <a:r>
              <a:rPr lang="fr-FR" sz="2000" b="1" dirty="0">
                <a:latin typeface="+mj-lt"/>
              </a:rPr>
              <a:t> </a:t>
            </a:r>
            <a:r>
              <a:rPr lang="fr-FR" sz="2000" b="1" dirty="0" err="1">
                <a:latin typeface="+mj-lt"/>
              </a:rPr>
              <a:t>serious</a:t>
            </a:r>
            <a:r>
              <a:rPr lang="fr-FR" sz="2000" b="1" dirty="0">
                <a:latin typeface="+mj-lt"/>
              </a:rPr>
              <a:t> </a:t>
            </a:r>
            <a:r>
              <a:rPr lang="fr-FR" sz="2000" b="1" dirty="0" err="1">
                <a:latin typeface="+mj-lt"/>
              </a:rPr>
              <a:t>game</a:t>
            </a:r>
            <a:endParaRPr lang="fr-FR" sz="2000" b="1" dirty="0">
              <a:latin typeface="+mj-lt"/>
            </a:endParaRPr>
          </a:p>
          <a:p>
            <a:pPr algn="l" defTabSz="3600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</a:pPr>
            <a:r>
              <a:rPr lang="fr-FR" sz="2000" b="1" dirty="0">
                <a:latin typeface="+mj-lt"/>
              </a:rPr>
              <a:t>METTRE A DISPOSITION DE TOUS UN OUTIL PROFESSIONNEL DE DEBUNKING</a:t>
            </a:r>
          </a:p>
          <a:p>
            <a:pPr marL="285750" indent="-285750" algn="l" defTabSz="3600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</a:pPr>
            <a:r>
              <a:rPr lang="fr-FR" sz="2000" dirty="0">
                <a:latin typeface="+mj-lt"/>
              </a:rPr>
              <a:t>Organisation de sessions </a:t>
            </a:r>
            <a:r>
              <a:rPr lang="fr-FR" sz="2000" b="1" dirty="0">
                <a:latin typeface="+mj-lt"/>
              </a:rPr>
              <a:t>avec beta testeurs </a:t>
            </a:r>
            <a:r>
              <a:rPr lang="fr-FR" sz="2000" dirty="0">
                <a:latin typeface="+mj-lt"/>
              </a:rPr>
              <a:t>pour optimisation du plug-in </a:t>
            </a:r>
          </a:p>
          <a:p>
            <a:pPr marL="285750" indent="-285750" algn="l" defTabSz="3600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</a:pPr>
            <a:r>
              <a:rPr lang="fr-FR" sz="2000" dirty="0">
                <a:latin typeface="+mj-lt"/>
              </a:rPr>
              <a:t>Organisation 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de</a:t>
            </a:r>
            <a:r>
              <a:rPr lang="fr-FR" sz="2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fr-FR" sz="2000" b="1" dirty="0">
                <a:solidFill>
                  <a:schemeClr val="tx1"/>
                </a:solidFill>
                <a:latin typeface="+mj-lt"/>
              </a:rPr>
              <a:t>séminaires et conférences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fr-FR" sz="1600" b="1" dirty="0">
                <a:solidFill>
                  <a:srgbClr val="00B050"/>
                </a:solidFill>
                <a:latin typeface="+mj-lt"/>
                <a:cs typeface="Helvetica" panose="020B0604020202020204" pitchFamily="34" charset="0"/>
              </a:rPr>
              <a:t>PARTENAIRES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6"/>
              </a:buClr>
            </a:pPr>
            <a:r>
              <a:rPr lang="fr-FR" sz="1600" dirty="0">
                <a:latin typeface="+mj-lt"/>
              </a:rPr>
              <a:t>AFP (France), </a:t>
            </a:r>
            <a:r>
              <a:rPr lang="fr-FR" sz="1600" dirty="0"/>
              <a:t>UNED (Espagne) </a:t>
            </a:r>
            <a:r>
              <a:rPr lang="fr-FR" sz="1600" dirty="0">
                <a:latin typeface="+mj-lt"/>
              </a:rPr>
              <a:t>Université SNSPA (Roumanie), Université Uppsala ( Suède),  </a:t>
            </a:r>
            <a:endParaRPr lang="fr-FR" sz="1400" dirty="0">
              <a:latin typeface="+mj-lt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endParaRPr lang="fr-FR" sz="1400" dirty="0">
              <a:latin typeface="+mj-lt"/>
            </a:endParaRPr>
          </a:p>
        </p:txBody>
      </p:sp>
      <p:pic>
        <p:nvPicPr>
          <p:cNvPr id="5" name="Ima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596" y="6282132"/>
            <a:ext cx="2796993" cy="48669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974667" y="4200836"/>
            <a:ext cx="293050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/>
              <a:t>Projet européen</a:t>
            </a:r>
            <a:br>
              <a:rPr lang="fr-FR" dirty="0"/>
            </a:br>
            <a:r>
              <a:rPr lang="fr-FR" dirty="0"/>
              <a:t>DG CONNECT 2019-2020</a:t>
            </a:r>
            <a:br>
              <a:rPr lang="fr-FR" dirty="0"/>
            </a:br>
            <a:r>
              <a:rPr lang="fr-FR" sz="1500" dirty="0"/>
              <a:t>France, Roumanie, Suède,  Espagne</a:t>
            </a:r>
            <a:endParaRPr lang="fr-FR" sz="1500" dirty="0">
              <a:latin typeface="Arial Narrow" panose="020B0606020202030204" pitchFamily="34" charset="0"/>
            </a:endParaRPr>
          </a:p>
          <a:p>
            <a:pPr algn="ctr"/>
            <a:r>
              <a:rPr lang="fr-FR" sz="1500" i="1" dirty="0">
                <a:latin typeface="Arial Narrow" panose="020B0606020202030204" pitchFamily="34" charset="0"/>
              </a:rPr>
              <a:t> </a:t>
            </a:r>
            <a:r>
              <a:rPr lang="fr-FR" sz="1500" b="1" dirty="0">
                <a:solidFill>
                  <a:schemeClr val="tx1"/>
                </a:solidFill>
                <a:latin typeface="Arial Narrow" panose="020B0606020202030204" pitchFamily="34" charset="0"/>
              </a:rPr>
              <a:t>Project-youcheck.com</a:t>
            </a:r>
          </a:p>
          <a:p>
            <a:pPr algn="ctr"/>
            <a:r>
              <a:rPr lang="fr-FR" sz="1500" b="1" dirty="0">
                <a:latin typeface="Arial Narrow" panose="020B0606020202030204" pitchFamily="34" charset="0"/>
              </a:rPr>
              <a:t>SavoirDevenir.net/Projets</a:t>
            </a:r>
            <a:endParaRPr lang="fr-FR" sz="15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14" name="image1.jpg" descr="ue.jp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0840348" y="5874688"/>
            <a:ext cx="812275" cy="556845"/>
          </a:xfrm>
          <a:prstGeom prst="rect">
            <a:avLst/>
          </a:prstGeom>
          <a:ln/>
        </p:spPr>
      </p:pic>
      <p:sp>
        <p:nvSpPr>
          <p:cNvPr id="17" name="ZoneTexte 16"/>
          <p:cNvSpPr txBox="1"/>
          <p:nvPr/>
        </p:nvSpPr>
        <p:spPr>
          <a:xfrm>
            <a:off x="6361471" y="509612"/>
            <a:ext cx="5138266" cy="52322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fr-FR" sz="2800" i="1" dirty="0">
                <a:latin typeface="Helvetica" panose="020B0604020202020204" pitchFamily="34" charset="0"/>
                <a:cs typeface="Helvetica" panose="020B0604020202020204" pitchFamily="34" charset="0"/>
              </a:rPr>
              <a:t>Vérification de vidéos en ligne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2" y="167298"/>
            <a:ext cx="1609288" cy="1512731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8" t="5096" r="29899" b="7276"/>
          <a:stretch/>
        </p:blipFill>
        <p:spPr>
          <a:xfrm>
            <a:off x="9815824" y="5655749"/>
            <a:ext cx="736443" cy="92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400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oneTexte 17"/>
          <p:cNvSpPr txBox="1"/>
          <p:nvPr/>
        </p:nvSpPr>
        <p:spPr>
          <a:xfrm>
            <a:off x="0" y="-40616"/>
            <a:ext cx="12192000" cy="685800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38178" y="2560503"/>
            <a:ext cx="11715643" cy="165576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b="1" dirty="0">
                <a:solidFill>
                  <a:schemeClr val="tx1"/>
                </a:solidFill>
                <a:latin typeface="+mj-lt"/>
              </a:rPr>
              <a:t>Support Ministère de la culture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sz="2000" b="1" dirty="0">
                <a:latin typeface="+mj-lt"/>
              </a:rPr>
              <a:t>En France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fr-FR" sz="2000" b="1" dirty="0">
                <a:latin typeface="+mj-lt"/>
              </a:rPr>
              <a:t>Extension au public des bibliothécaires et animateurs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fr-FR" sz="2000" b="1" dirty="0">
                <a:latin typeface="+mj-lt"/>
              </a:rPr>
              <a:t>Création d’un kit atelier pour ces publics avec les </a:t>
            </a:r>
            <a:r>
              <a:rPr lang="fr-FR" sz="2000" b="1" dirty="0" err="1">
                <a:latin typeface="+mj-lt"/>
              </a:rPr>
              <a:t>Cemea</a:t>
            </a:r>
            <a:endParaRPr lang="fr-FR" sz="2000" b="1" dirty="0">
              <a:latin typeface="+mj-lt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fr-FR" sz="2000" b="1" dirty="0">
                <a:latin typeface="+mj-lt"/>
              </a:rPr>
              <a:t>Expérimentation / formation animateurs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endParaRPr lang="fr-FR" sz="1400" dirty="0">
              <a:latin typeface="+mj-lt"/>
            </a:endParaRPr>
          </a:p>
        </p:txBody>
      </p:sp>
      <p:pic>
        <p:nvPicPr>
          <p:cNvPr id="5" name="Ima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708" y="6021706"/>
            <a:ext cx="2796993" cy="486697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6361471" y="509612"/>
            <a:ext cx="5138266" cy="52322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fr-FR" sz="28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Youcheck</a:t>
            </a:r>
            <a:r>
              <a:rPr lang="fr-FR" sz="2800" i="1" dirty="0">
                <a:latin typeface="Helvetica" panose="020B0604020202020204" pitchFamily="34" charset="0"/>
                <a:cs typeface="Helvetica" panose="020B0604020202020204" pitchFamily="34" charset="0"/>
              </a:rPr>
              <a:t>! France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2" y="167298"/>
            <a:ext cx="1609288" cy="1512731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8" t="5096" r="29899" b="7276"/>
          <a:stretch/>
        </p:blipFill>
        <p:spPr>
          <a:xfrm>
            <a:off x="9815824" y="5655749"/>
            <a:ext cx="736443" cy="92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352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503" y="-12699"/>
            <a:ext cx="1375053" cy="1292551"/>
          </a:xfrm>
          <a:prstGeom prst="rect">
            <a:avLst/>
          </a:prstGeom>
        </p:spPr>
      </p:pic>
      <p:pic>
        <p:nvPicPr>
          <p:cNvPr id="10" name="Google Shape;634;p6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56222" y="6489185"/>
            <a:ext cx="2038658" cy="396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61ABFBA-EDA5-46AE-BADE-6D01F46F91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445" y="1270503"/>
            <a:ext cx="11433052" cy="541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241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164953" y="5995105"/>
            <a:ext cx="469964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fr-FR" dirty="0" err="1"/>
              <a:t>Savoirdevenir.net</a:t>
            </a:r>
            <a:r>
              <a:rPr lang="fr-FR" dirty="0"/>
              <a:t>/</a:t>
            </a:r>
            <a:r>
              <a:rPr lang="fr-FR" dirty="0" err="1"/>
              <a:t>youcheck</a:t>
            </a:r>
            <a:r>
              <a:rPr lang="fr-FR" dirty="0"/>
              <a:t>/</a:t>
            </a:r>
            <a:r>
              <a:rPr lang="fr-FR" dirty="0" err="1"/>
              <a:t>game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503" y="1"/>
            <a:ext cx="1375053" cy="1292551"/>
          </a:xfrm>
          <a:prstGeom prst="rect">
            <a:avLst/>
          </a:prstGeom>
        </p:spPr>
      </p:pic>
      <p:pic>
        <p:nvPicPr>
          <p:cNvPr id="10" name="Google Shape;634;p6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56222" y="6489185"/>
            <a:ext cx="2038658" cy="396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400" y="0"/>
            <a:ext cx="106051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81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7584" y="3830549"/>
            <a:ext cx="5615933" cy="2531636"/>
          </a:xfrm>
          <a:prstGeom prst="rect">
            <a:avLst/>
          </a:prstGeom>
          <a:ln>
            <a:solidFill>
              <a:schemeClr val="accent4"/>
            </a:solidFill>
          </a:ln>
        </p:spPr>
      </p:pic>
      <p:pic>
        <p:nvPicPr>
          <p:cNvPr id="10" name="Google Shape;634;p6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56222" y="6489185"/>
            <a:ext cx="2038658" cy="396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F94DA4E-42ED-401E-B0C8-D473F75D9E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018" y="584809"/>
            <a:ext cx="5007231" cy="284419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F59F6A2-00A3-4706-AC31-D1D19A05C8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9279" y="584809"/>
            <a:ext cx="5403503" cy="284419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64029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503" y="1"/>
            <a:ext cx="1375053" cy="1292551"/>
          </a:xfrm>
          <a:prstGeom prst="rect">
            <a:avLst/>
          </a:prstGeom>
        </p:spPr>
      </p:pic>
      <p:pic>
        <p:nvPicPr>
          <p:cNvPr id="10" name="Google Shape;634;p6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80322" y="6283129"/>
            <a:ext cx="2211378" cy="574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3679" y="696485"/>
            <a:ext cx="7917978" cy="5388383"/>
          </a:xfrm>
          <a:prstGeom prst="rect">
            <a:avLst/>
          </a:prstGeom>
        </p:spPr>
      </p:pic>
      <p:pic>
        <p:nvPicPr>
          <p:cNvPr id="1026" name="Picture 2" descr="Ceméa – Centres d’Entraînement aux Méthodes d’Education ...">
            <a:extLst>
              <a:ext uri="{FF2B5EF4-FFF2-40B4-BE49-F238E27FC236}">
                <a16:creationId xmlns:a16="http://schemas.microsoft.com/office/drawing/2014/main" id="{BE8E11C9-7F15-4F7F-91F8-C6F9504A3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1697" y="6084868"/>
            <a:ext cx="1417647" cy="57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17C60CA-D331-462A-A7A7-E106B16C0D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15706" y="430709"/>
            <a:ext cx="1593638" cy="71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991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503" y="1"/>
            <a:ext cx="1375053" cy="1292551"/>
          </a:xfrm>
          <a:prstGeom prst="rect">
            <a:avLst/>
          </a:prstGeom>
        </p:spPr>
      </p:pic>
      <p:pic>
        <p:nvPicPr>
          <p:cNvPr id="10" name="Google Shape;634;p6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80322" y="6283129"/>
            <a:ext cx="2211378" cy="574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2A9EB35-1A4C-4B94-8FD4-98387971BF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671" y="1355582"/>
            <a:ext cx="11830658" cy="556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90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0363" y="1128007"/>
            <a:ext cx="8381237" cy="165576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sz="2800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fr-FR" sz="1800" b="1" dirty="0">
                <a:solidFill>
                  <a:srgbClr val="00B050"/>
                </a:solidFill>
                <a:latin typeface="+mj-lt"/>
                <a:cs typeface="Helvetica" panose="020B0604020202020204" pitchFamily="34" charset="0"/>
              </a:rPr>
              <a:t>OPTIMISATION INVID</a:t>
            </a:r>
            <a:br>
              <a:rPr lang="fr-FR" sz="1800" b="1" dirty="0">
                <a:solidFill>
                  <a:srgbClr val="00B050"/>
                </a:solidFill>
                <a:latin typeface="+mj-lt"/>
                <a:cs typeface="Helvetica" panose="020B0604020202020204" pitchFamily="34" charset="0"/>
              </a:rPr>
            </a:br>
            <a:r>
              <a:rPr lang="fr-FR" sz="1800" b="1" dirty="0">
                <a:latin typeface="+mj-lt"/>
                <a:cs typeface="Helvetica" panose="020B0604020202020204" pitchFamily="34" charset="0"/>
              </a:rPr>
              <a:t>Préconisation pour intégration dans </a:t>
            </a:r>
            <a:r>
              <a:rPr lang="fr-FR" sz="1800" b="1" dirty="0" err="1">
                <a:latin typeface="+mj-lt"/>
                <a:cs typeface="Helvetica" panose="020B0604020202020204" pitchFamily="34" charset="0"/>
              </a:rPr>
              <a:t>InvidWeverify</a:t>
            </a:r>
            <a:br>
              <a:rPr lang="fr-FR" sz="1800" b="1" dirty="0">
                <a:latin typeface="+mj-lt"/>
                <a:cs typeface="Helvetica" panose="020B0604020202020204" pitchFamily="34" charset="0"/>
              </a:rPr>
            </a:br>
            <a:r>
              <a:rPr lang="fr-FR" sz="1800" b="1" dirty="0" err="1">
                <a:latin typeface="+mj-lt"/>
                <a:cs typeface="Helvetica" panose="020B0604020202020204" pitchFamily="34" charset="0"/>
              </a:rPr>
              <a:t>Creation</a:t>
            </a:r>
            <a:r>
              <a:rPr lang="fr-FR" sz="1800" b="1" dirty="0">
                <a:latin typeface="+mj-lt"/>
                <a:cs typeface="Helvetica" panose="020B0604020202020204" pitchFamily="34" charset="0"/>
              </a:rPr>
              <a:t> /enrichissement Salle de classe</a:t>
            </a:r>
            <a:br>
              <a:rPr lang="fr-FR" sz="1800" b="1" dirty="0">
                <a:latin typeface="+mj-lt"/>
                <a:cs typeface="Helvetica" panose="020B0604020202020204" pitchFamily="34" charset="0"/>
              </a:rPr>
            </a:br>
            <a:r>
              <a:rPr lang="fr-FR" sz="1800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fr-FR" sz="1800" b="1" dirty="0">
                <a:solidFill>
                  <a:srgbClr val="00B050"/>
                </a:solidFill>
                <a:latin typeface="+mj-lt"/>
                <a:cs typeface="Helvetica" panose="020B0604020202020204" pitchFamily="34" charset="0"/>
              </a:rPr>
              <a:t>ENCADREMENT UTILISATION INVID EN EMI</a:t>
            </a:r>
            <a:endParaRPr lang="fr-FR" sz="1800" dirty="0">
              <a:solidFill>
                <a:srgbClr val="000000"/>
              </a:solidFill>
              <a:latin typeface="+mj-lt"/>
              <a:sym typeface="Wingdings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fr-FR" sz="1800" dirty="0">
                <a:latin typeface="+mj-lt"/>
              </a:rPr>
              <a:t>Outil t</a:t>
            </a:r>
            <a:r>
              <a:rPr lang="fr-FR" sz="1800" dirty="0">
                <a:solidFill>
                  <a:srgbClr val="000000"/>
                </a:solidFill>
                <a:latin typeface="+mj-lt"/>
                <a:sym typeface="Wingdings"/>
              </a:rPr>
              <a:t>rop professionnel pour être utilisé tel quel en classe</a:t>
            </a:r>
            <a:br>
              <a:rPr lang="fr-FR" sz="1800" dirty="0">
                <a:solidFill>
                  <a:srgbClr val="000000"/>
                </a:solidFill>
                <a:latin typeface="+mj-lt"/>
                <a:sym typeface="Wingdings"/>
              </a:rPr>
            </a:br>
            <a:r>
              <a:rPr lang="fr-FR" sz="1800" dirty="0">
                <a:solidFill>
                  <a:srgbClr val="000000"/>
                </a:solidFill>
                <a:latin typeface="+mj-lt"/>
                <a:sym typeface="Wingdings"/>
              </a:rPr>
              <a:t>Création de bases de données prêtes à emploi</a:t>
            </a:r>
            <a:br>
              <a:rPr lang="fr-FR" sz="1800" dirty="0">
                <a:solidFill>
                  <a:srgbClr val="000000"/>
                </a:solidFill>
                <a:latin typeface="+mj-lt"/>
                <a:sym typeface="Wingdings"/>
              </a:rPr>
            </a:br>
            <a:r>
              <a:rPr lang="fr-FR" sz="1800" b="1" dirty="0">
                <a:solidFill>
                  <a:srgbClr val="000000"/>
                </a:solidFill>
                <a:latin typeface="+mj-lt"/>
                <a:sym typeface="Wingdings"/>
              </a:rPr>
              <a:t>Apprentissage via </a:t>
            </a:r>
            <a:r>
              <a:rPr lang="fr-FR" sz="1800" b="1" dirty="0" err="1">
                <a:solidFill>
                  <a:srgbClr val="000000"/>
                </a:solidFill>
                <a:latin typeface="+mj-lt"/>
                <a:sym typeface="Wingdings"/>
              </a:rPr>
              <a:t>Serious</a:t>
            </a:r>
            <a:r>
              <a:rPr lang="fr-FR" sz="1800" b="1" dirty="0">
                <a:solidFill>
                  <a:srgbClr val="000000"/>
                </a:solidFill>
                <a:latin typeface="+mj-lt"/>
                <a:sym typeface="Wingdings"/>
              </a:rPr>
              <a:t> Game</a:t>
            </a:r>
            <a:br>
              <a:rPr lang="fr-FR" sz="1800" b="1" dirty="0">
                <a:solidFill>
                  <a:srgbClr val="000000"/>
                </a:solidFill>
                <a:latin typeface="+mj-lt"/>
                <a:sym typeface="Wingdings"/>
              </a:rPr>
            </a:br>
            <a:r>
              <a:rPr lang="fr-FR" sz="1800" b="1" dirty="0">
                <a:solidFill>
                  <a:srgbClr val="000000"/>
                </a:solidFill>
                <a:latin typeface="+mj-lt"/>
                <a:sym typeface="Wingdings"/>
              </a:rPr>
              <a:t>Intégration dans ateliers littératie visuelle</a:t>
            </a:r>
            <a:endParaRPr lang="fr-FR" sz="1800" b="1" dirty="0">
              <a:solidFill>
                <a:srgbClr val="00B050"/>
              </a:solidFill>
              <a:latin typeface="+mj-lt"/>
              <a:cs typeface="Helvetica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endParaRPr lang="fr-FR" sz="1800" b="1" dirty="0">
              <a:solidFill>
                <a:srgbClr val="00B050"/>
              </a:solidFill>
              <a:latin typeface="+mj-lt"/>
              <a:cs typeface="Helvetica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fr-FR" sz="1800" b="1" dirty="0">
                <a:solidFill>
                  <a:srgbClr val="00B050"/>
                </a:solidFill>
                <a:latin typeface="+mj-lt"/>
                <a:cs typeface="Helvetica" panose="020B0604020202020204" pitchFamily="34" charset="0"/>
              </a:rPr>
              <a:t>VALIDATION DE L’APPROCHE PEDAGOGIQUE 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fr-FR" sz="1800" b="1" dirty="0">
                <a:latin typeface="+mj-lt"/>
                <a:cs typeface="Helvetica" panose="020B0604020202020204" pitchFamily="34" charset="0"/>
              </a:rPr>
              <a:t>Pré tests, post tests, interviews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fr-FR" sz="1800" dirty="0">
                <a:latin typeface="+mj-lt"/>
                <a:cs typeface="Helvetica" panose="020B0604020202020204" pitchFamily="34" charset="0"/>
              </a:rPr>
              <a:t>Appropriation et usages d’outils de vérification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fr-FR" sz="1800" dirty="0">
                <a:latin typeface="+mj-lt"/>
                <a:cs typeface="Helvetica" panose="020B0604020202020204" pitchFamily="34" charset="0"/>
              </a:rPr>
              <a:t>Baisse du « se fier à l’instinct »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fr-FR" sz="1800" dirty="0">
                <a:latin typeface="+mj-lt"/>
                <a:cs typeface="Helvetica" panose="020B0604020202020204" pitchFamily="34" charset="0"/>
              </a:rPr>
              <a:t>Hausse de l’attention au design de l’image et recherche de sources f</a:t>
            </a:r>
            <a:r>
              <a:rPr lang="fr-FR" sz="1600" dirty="0">
                <a:latin typeface="+mj-lt"/>
                <a:cs typeface="Helvetica" panose="020B0604020202020204" pitchFamily="34" charset="0"/>
              </a:rPr>
              <a:t>iables</a:t>
            </a:r>
          </a:p>
          <a:p>
            <a:pPr marL="285750" indent="-285750">
              <a:buFont typeface="Wingdings" charset="2"/>
              <a:buChar char="Ø"/>
            </a:pPr>
            <a:r>
              <a:rPr lang="fr-FR" sz="1600" b="1" dirty="0">
                <a:latin typeface="+mj-lt"/>
                <a:cs typeface="Helvetica" panose="020B0604020202020204" pitchFamily="34" charset="0"/>
              </a:rPr>
              <a:t> </a:t>
            </a:r>
            <a:r>
              <a:rPr lang="fr-FR" sz="1600" dirty="0">
                <a:latin typeface="+mj-lt"/>
              </a:rPr>
              <a:t> </a:t>
            </a:r>
            <a:r>
              <a:rPr lang="fr-FR" sz="1400" dirty="0"/>
              <a:t> </a:t>
            </a:r>
            <a:endParaRPr lang="fr-FR" sz="1400" dirty="0">
              <a:latin typeface="+mj-lt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endParaRPr lang="fr-FR" sz="1400" dirty="0">
              <a:latin typeface="+mj-lt"/>
            </a:endParaRPr>
          </a:p>
        </p:txBody>
      </p:sp>
      <p:pic>
        <p:nvPicPr>
          <p:cNvPr id="5" name="Ima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440" y="6258232"/>
            <a:ext cx="2796993" cy="486697"/>
          </a:xfrm>
          <a:prstGeom prst="rect">
            <a:avLst/>
          </a:prstGeom>
        </p:spPr>
      </p:pic>
      <p:pic>
        <p:nvPicPr>
          <p:cNvPr id="14" name="image1.jpg" descr="ue.jp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1031940" y="5816802"/>
            <a:ext cx="812275" cy="556845"/>
          </a:xfrm>
          <a:prstGeom prst="rect">
            <a:avLst/>
          </a:prstGeom>
          <a:ln/>
        </p:spPr>
      </p:pic>
      <p:sp>
        <p:nvSpPr>
          <p:cNvPr id="17" name="ZoneTexte 16"/>
          <p:cNvSpPr txBox="1"/>
          <p:nvPr/>
        </p:nvSpPr>
        <p:spPr>
          <a:xfrm>
            <a:off x="6361471" y="766463"/>
            <a:ext cx="5138266" cy="52322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fr-FR" sz="2800" i="1" dirty="0">
                <a:latin typeface="Helvetica" panose="020B0604020202020204" pitchFamily="34" charset="0"/>
                <a:cs typeface="Helvetica" panose="020B0604020202020204" pitchFamily="34" charset="0"/>
              </a:rPr>
              <a:t>Quelques résultats 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2" y="167298"/>
            <a:ext cx="1609288" cy="1512731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8" t="5096" r="29899" b="7276"/>
          <a:stretch/>
        </p:blipFill>
        <p:spPr>
          <a:xfrm>
            <a:off x="10082949" y="5718529"/>
            <a:ext cx="736443" cy="92539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B26C68F-C858-485B-BAA3-47F286B9B8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5299" y="3080575"/>
            <a:ext cx="4076699" cy="219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406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49367" y="1424813"/>
            <a:ext cx="8381237" cy="165576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sz="2800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endParaRPr lang="fr-FR" sz="1800" b="1" dirty="0">
              <a:latin typeface="+mj-lt"/>
              <a:cs typeface="Helvetica" panose="020B0604020202020204" pitchFamily="3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fr-FR" sz="1800" b="1" dirty="0">
                <a:latin typeface="+mj-lt"/>
                <a:cs typeface="Helvetica" panose="020B0604020202020204" pitchFamily="34" charset="0"/>
              </a:rPr>
              <a:t>PASSAGE A LECHELLE</a:t>
            </a:r>
            <a:br>
              <a:rPr lang="fr-FR" sz="1800" b="1" dirty="0">
                <a:latin typeface="+mj-lt"/>
                <a:cs typeface="Helvetica" panose="020B0604020202020204" pitchFamily="34" charset="0"/>
              </a:rPr>
            </a:br>
            <a:br>
              <a:rPr lang="fr-FR" sz="1800" b="1" dirty="0">
                <a:latin typeface="+mj-lt"/>
                <a:cs typeface="Helvetica" panose="020B0604020202020204" pitchFamily="34" charset="0"/>
              </a:rPr>
            </a:br>
            <a:r>
              <a:rPr lang="fr-FR" sz="1800" b="1" dirty="0">
                <a:latin typeface="+mj-lt"/>
                <a:cs typeface="Helvetica" panose="020B0604020202020204" pitchFamily="34" charset="0"/>
              </a:rPr>
              <a:t>MOOC DESINFORMATION PAS A PAS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endParaRPr lang="fr-FR" sz="1800" b="1" dirty="0">
              <a:latin typeface="+mj-lt"/>
              <a:cs typeface="Helvetica" panose="020B0604020202020204" pitchFamily="3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fr-FR" sz="1800" b="1" dirty="0">
                <a:latin typeface="+mj-lt"/>
                <a:cs typeface="Helvetica" panose="020B0604020202020204" pitchFamily="34" charset="0"/>
              </a:rPr>
              <a:t>NOUVEAU SERIOUS GAME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endParaRPr lang="fr-FR" sz="1800" b="1" dirty="0">
              <a:latin typeface="+mj-lt"/>
              <a:cs typeface="Helvetica" panose="020B0604020202020204" pitchFamily="3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fr-FR" sz="1800" b="1" dirty="0">
                <a:latin typeface="+mj-lt"/>
                <a:cs typeface="Helvetica" panose="020B0604020202020204" pitchFamily="34" charset="0"/>
              </a:rPr>
              <a:t>RECOMMANDATION POLITIQUES PUBLIQUES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endParaRPr lang="fr-FR" sz="1800" b="1" dirty="0">
              <a:solidFill>
                <a:srgbClr val="00B050"/>
              </a:solidFill>
              <a:latin typeface="+mj-lt"/>
              <a:cs typeface="Helvetica" panose="020B0604020202020204" pitchFamily="3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endParaRPr lang="fr-FR" sz="1800" b="1" dirty="0">
              <a:solidFill>
                <a:srgbClr val="00B050"/>
              </a:solidFill>
              <a:latin typeface="+mj-lt"/>
              <a:cs typeface="Helvetica" panose="020B0604020202020204" pitchFamily="3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endParaRPr lang="fr-FR" sz="1600" dirty="0">
              <a:latin typeface="+mj-lt"/>
              <a:cs typeface="Helvetica" panose="020B0604020202020204" pitchFamily="34" charset="0"/>
            </a:endParaRPr>
          </a:p>
          <a:p>
            <a:pPr marL="285750" indent="-285750">
              <a:buFont typeface="Wingdings" charset="2"/>
              <a:buChar char="Ø"/>
            </a:pPr>
            <a:endParaRPr lang="fr-FR" sz="1600" b="1" dirty="0">
              <a:latin typeface="+mj-lt"/>
              <a:cs typeface="Helvetica" panose="020B0604020202020204" pitchFamily="34" charset="0"/>
            </a:endParaRPr>
          </a:p>
          <a:p>
            <a:pPr marL="285750" indent="-285750">
              <a:buFont typeface="Wingdings" charset="2"/>
              <a:buChar char="Ø"/>
            </a:pPr>
            <a:endParaRPr lang="fr-FR" sz="1600" b="1" dirty="0">
              <a:latin typeface="+mj-lt"/>
              <a:cs typeface="Helvetica" panose="020B0604020202020204" pitchFamily="34" charset="0"/>
            </a:endParaRPr>
          </a:p>
          <a:p>
            <a:pPr marL="285750" indent="-285750">
              <a:buFont typeface="Wingdings" charset="2"/>
              <a:buChar char="Ø"/>
            </a:pPr>
            <a:r>
              <a:rPr lang="fr-FR" sz="1600" b="1" dirty="0">
                <a:latin typeface="+mj-lt"/>
                <a:cs typeface="Helvetica" panose="020B0604020202020204" pitchFamily="34" charset="0"/>
              </a:rPr>
              <a:t> </a:t>
            </a:r>
            <a:r>
              <a:rPr lang="fr-FR" sz="1600" dirty="0">
                <a:latin typeface="+mj-lt"/>
              </a:rPr>
              <a:t> </a:t>
            </a:r>
            <a:r>
              <a:rPr lang="fr-FR" sz="1400" dirty="0"/>
              <a:t> </a:t>
            </a:r>
            <a:endParaRPr lang="fr-FR" sz="1400" dirty="0">
              <a:latin typeface="+mj-lt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endParaRPr lang="fr-FR" sz="1400" dirty="0">
              <a:latin typeface="+mj-lt"/>
            </a:endParaRPr>
          </a:p>
        </p:txBody>
      </p:sp>
      <p:pic>
        <p:nvPicPr>
          <p:cNvPr id="14" name="image1.jpg" descr="ue.jp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468840" y="5816802"/>
            <a:ext cx="812275" cy="556845"/>
          </a:xfrm>
          <a:prstGeom prst="rect">
            <a:avLst/>
          </a:prstGeom>
          <a:ln/>
        </p:spPr>
      </p:pic>
      <p:sp>
        <p:nvSpPr>
          <p:cNvPr id="17" name="ZoneTexte 16"/>
          <p:cNvSpPr txBox="1"/>
          <p:nvPr/>
        </p:nvSpPr>
        <p:spPr>
          <a:xfrm>
            <a:off x="6361471" y="766463"/>
            <a:ext cx="5138266" cy="52322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fr-FR" sz="2800" i="1" dirty="0">
                <a:latin typeface="Helvetica" panose="020B0604020202020204" pitchFamily="34" charset="0"/>
                <a:cs typeface="Helvetica" panose="020B0604020202020204" pitchFamily="34" charset="0"/>
              </a:rPr>
              <a:t>La suite…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8" t="5096" r="29899" b="7276"/>
          <a:stretch/>
        </p:blipFill>
        <p:spPr>
          <a:xfrm>
            <a:off x="430949" y="5743929"/>
            <a:ext cx="736443" cy="925398"/>
          </a:xfrm>
          <a:prstGeom prst="rect">
            <a:avLst/>
          </a:prstGeom>
        </p:spPr>
      </p:pic>
      <p:pic>
        <p:nvPicPr>
          <p:cNvPr id="9" name="image3.jpg">
            <a:extLst>
              <a:ext uri="{FF2B5EF4-FFF2-40B4-BE49-F238E27FC236}">
                <a16:creationId xmlns:a16="http://schemas.microsoft.com/office/drawing/2014/main" id="{504B8BCD-8FDC-49D8-975C-327A642D900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9367" y="485013"/>
            <a:ext cx="1533433" cy="1462049"/>
          </a:xfrm>
          <a:prstGeom prst="rect">
            <a:avLst/>
          </a:prstGeom>
          <a:ln/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086BE88-34BB-434B-BFF5-3D108F7B66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7711" y="4300562"/>
            <a:ext cx="4522025" cy="2444368"/>
          </a:xfrm>
          <a:prstGeom prst="rect">
            <a:avLst/>
          </a:prstGeom>
        </p:spPr>
      </p:pic>
      <p:pic>
        <p:nvPicPr>
          <p:cNvPr id="13" name="image4.png">
            <a:extLst>
              <a:ext uri="{FF2B5EF4-FFF2-40B4-BE49-F238E27FC236}">
                <a16:creationId xmlns:a16="http://schemas.microsoft.com/office/drawing/2014/main" id="{181566BC-F5CF-4067-9FCC-1983BC0DA242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2536712" y="6271854"/>
            <a:ext cx="984250" cy="473075"/>
          </a:xfrm>
          <a:prstGeom prst="rect">
            <a:avLst/>
          </a:prstGeom>
          <a:ln/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2639124-0B84-408F-A44C-89BDD43B9E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08567" y="1638300"/>
            <a:ext cx="4648050" cy="259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25266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361</Words>
  <Application>Microsoft Office PowerPoint</Application>
  <PresentationFormat>Grand écran</PresentationFormat>
  <Paragraphs>60</Paragraphs>
  <Slides>9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6" baseType="lpstr">
      <vt:lpstr>Arial</vt:lpstr>
      <vt:lpstr>Arial Narrow</vt:lpstr>
      <vt:lpstr>Calibri</vt:lpstr>
      <vt:lpstr>Calibri Light</vt:lpstr>
      <vt:lpstr>Helvetica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Savoir Devenir</dc:creator>
  <cp:lastModifiedBy>Savoir Devenir</cp:lastModifiedBy>
  <cp:revision>6</cp:revision>
  <dcterms:created xsi:type="dcterms:W3CDTF">2021-11-07T06:27:06Z</dcterms:created>
  <dcterms:modified xsi:type="dcterms:W3CDTF">2021-11-15T12:43:21Z</dcterms:modified>
</cp:coreProperties>
</file>