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71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08548" y="278062"/>
            <a:ext cx="1351938" cy="3835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97283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3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6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94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3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5ED3-4919-42EC-A26E-E6B58C952144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6E3A-1D26-4E96-ADDB-2079E6CFE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7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CURIEUX ! : présentation « flash »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277" y="892725"/>
            <a:ext cx="114230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arlow" panose="00000500000000000000" pitchFamily="2" charset="0"/>
              </a:rPr>
              <a:t>CURIEUX </a:t>
            </a:r>
            <a:r>
              <a:rPr lang="fr-FR" b="1" dirty="0">
                <a:latin typeface="Barlow" panose="00000500000000000000" pitchFamily="2" charset="0"/>
              </a:rPr>
              <a:t>! est un média national né en septembre 2018 de la volonté de lutter contre les </a:t>
            </a:r>
            <a:r>
              <a:rPr lang="fr-FR" b="1" dirty="0" err="1">
                <a:latin typeface="Barlow" panose="00000500000000000000" pitchFamily="2" charset="0"/>
              </a:rPr>
              <a:t>infox</a:t>
            </a:r>
            <a:r>
              <a:rPr lang="fr-FR" b="1" dirty="0">
                <a:latin typeface="Barlow" panose="00000500000000000000" pitchFamily="2" charset="0"/>
              </a:rPr>
              <a:t>, rumeurs, et croyances populaires sur le digital, et notamment sur les réseaux sociaux</a:t>
            </a:r>
            <a:r>
              <a:rPr lang="fr-FR" b="1" dirty="0" smtClean="0">
                <a:latin typeface="Barlow" panose="00000500000000000000" pitchFamily="2" charset="0"/>
              </a:rPr>
              <a:t>.</a:t>
            </a:r>
          </a:p>
          <a:p>
            <a:endParaRPr lang="fr-FR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Près de 3 ans après son lancement</a:t>
            </a:r>
            <a:r>
              <a:rPr lang="fr-FR" dirty="0">
                <a:latin typeface="Barlow" panose="00000500000000000000" pitchFamily="2" charset="0"/>
              </a:rPr>
              <a:t>, CURIEUX ! s’impose sur les réseaux sociaux, avec une audience en constante croissance,  </a:t>
            </a:r>
            <a:r>
              <a:rPr lang="fr-FR" b="1" dirty="0">
                <a:latin typeface="Barlow" panose="00000500000000000000" pitchFamily="2" charset="0"/>
              </a:rPr>
              <a:t>avec une portée mensuelle de plus de </a:t>
            </a:r>
            <a:r>
              <a:rPr lang="fr-FR" b="1" dirty="0" smtClean="0">
                <a:latin typeface="Barlow" panose="00000500000000000000" pitchFamily="2" charset="0"/>
              </a:rPr>
              <a:t>25 </a:t>
            </a:r>
            <a:r>
              <a:rPr lang="fr-FR" b="1" dirty="0">
                <a:latin typeface="Barlow" panose="00000500000000000000" pitchFamily="2" charset="0"/>
              </a:rPr>
              <a:t>millions de personnes cumulées, et une audience majoritairement jeune et féminine.</a:t>
            </a:r>
            <a:br>
              <a:rPr lang="fr-FR" b="1" dirty="0">
                <a:latin typeface="Barlow" panose="00000500000000000000" pitchFamily="2" charset="0"/>
              </a:rPr>
            </a:br>
            <a:endParaRPr lang="fr-FR" b="1" u="sng" dirty="0" smtClean="0">
              <a:latin typeface="Barlow" panose="00000500000000000000" pitchFamily="2" charset="0"/>
            </a:endParaRPr>
          </a:p>
          <a:p>
            <a:r>
              <a:rPr lang="fr-FR" b="1" u="sng" dirty="0" smtClean="0">
                <a:latin typeface="Barlow" panose="00000500000000000000" pitchFamily="2" charset="0"/>
              </a:rPr>
              <a:t>Nos partis pris :</a:t>
            </a:r>
            <a:endParaRPr lang="fr-FR" b="1" u="sng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Barlow" panose="00000500000000000000" pitchFamily="2" charset="0"/>
              </a:rPr>
              <a:t>La défense de l’esprit critique et du raisonnement scientifique </a:t>
            </a:r>
            <a:r>
              <a:rPr lang="fr-FR" dirty="0">
                <a:latin typeface="Barlow" panose="00000500000000000000" pitchFamily="2" charset="0"/>
              </a:rPr>
              <a:t>face aux </a:t>
            </a:r>
            <a:r>
              <a:rPr lang="fr-FR" dirty="0" err="1">
                <a:latin typeface="Barlow" panose="00000500000000000000" pitchFamily="2" charset="0"/>
              </a:rPr>
              <a:t>fake</a:t>
            </a:r>
            <a:r>
              <a:rPr lang="fr-FR" dirty="0">
                <a:latin typeface="Barlow" panose="00000500000000000000" pitchFamily="2" charset="0"/>
              </a:rPr>
              <a:t> news, aux aprioris collectifs, à la recrudescence des croyances qui participent à mettre en difficulté les modèles traditionnels de dialogue social et les chaines de </a:t>
            </a:r>
            <a:r>
              <a:rPr lang="fr-FR" dirty="0" smtClean="0">
                <a:latin typeface="Barlow" panose="00000500000000000000" pitchFamily="2" charset="0"/>
              </a:rPr>
              <a:t>confiance.</a:t>
            </a:r>
            <a:endParaRPr lang="fr-FR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arlow" panose="00000500000000000000" pitchFamily="2" charset="0"/>
              </a:rPr>
              <a:t>La </a:t>
            </a:r>
            <a:r>
              <a:rPr lang="fr-FR" b="1" dirty="0">
                <a:latin typeface="Barlow" panose="00000500000000000000" pitchFamily="2" charset="0"/>
              </a:rPr>
              <a:t>science est un enjeu de politique publique : </a:t>
            </a:r>
            <a:r>
              <a:rPr lang="fr-FR" dirty="0">
                <a:latin typeface="Barlow" panose="00000500000000000000" pitchFamily="2" charset="0"/>
              </a:rPr>
              <a:t>l</a:t>
            </a:r>
            <a:r>
              <a:rPr lang="fr-FR" dirty="0" smtClean="0">
                <a:latin typeface="Barlow" panose="00000500000000000000" pitchFamily="2" charset="0"/>
              </a:rPr>
              <a:t>e </a:t>
            </a:r>
            <a:r>
              <a:rPr lang="fr-FR" dirty="0">
                <a:latin typeface="Barlow" panose="00000500000000000000" pitchFamily="2" charset="0"/>
              </a:rPr>
              <a:t>rôle d’un centre de sciences est de fournir les éléments de compréhension à date afin de permettre un débat public factuel et éclairé. </a:t>
            </a:r>
            <a:endParaRPr lang="fr-FR" dirty="0" smtClean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arlow" panose="00000500000000000000" pitchFamily="2" charset="0"/>
              </a:rPr>
              <a:t>La </a:t>
            </a:r>
            <a:r>
              <a:rPr lang="fr-FR" b="1" dirty="0">
                <a:latin typeface="Barlow" panose="00000500000000000000" pitchFamily="2" charset="0"/>
              </a:rPr>
              <a:t>science comme arme contre le </a:t>
            </a:r>
            <a:r>
              <a:rPr lang="fr-FR" b="1" dirty="0" err="1" smtClean="0">
                <a:latin typeface="Barlow" panose="00000500000000000000" pitchFamily="2" charset="0"/>
              </a:rPr>
              <a:t>complotisme</a:t>
            </a:r>
            <a:r>
              <a:rPr lang="fr-FR" b="1" dirty="0" smtClean="0">
                <a:latin typeface="Barlow" panose="00000500000000000000" pitchFamily="2" charset="0"/>
              </a:rPr>
              <a:t> </a:t>
            </a:r>
            <a:r>
              <a:rPr lang="fr-FR" b="1" dirty="0">
                <a:latin typeface="Barlow" panose="00000500000000000000" pitchFamily="2" charset="0"/>
              </a:rPr>
              <a:t>:</a:t>
            </a:r>
            <a:r>
              <a:rPr lang="fr-FR" dirty="0">
                <a:latin typeface="Barlow" panose="00000500000000000000" pitchFamily="2" charset="0"/>
              </a:rPr>
              <a:t> les </a:t>
            </a:r>
            <a:r>
              <a:rPr lang="fr-FR" dirty="0" err="1">
                <a:latin typeface="Barlow" panose="00000500000000000000" pitchFamily="2" charset="0"/>
              </a:rPr>
              <a:t>chemtrails</a:t>
            </a:r>
            <a:r>
              <a:rPr lang="fr-FR" dirty="0">
                <a:latin typeface="Barlow" panose="00000500000000000000" pitchFamily="2" charset="0"/>
              </a:rPr>
              <a:t>, la terre plate, </a:t>
            </a:r>
            <a:r>
              <a:rPr lang="fr-FR" dirty="0" err="1">
                <a:latin typeface="Barlow" panose="00000500000000000000" pitchFamily="2" charset="0"/>
              </a:rPr>
              <a:t>big</a:t>
            </a:r>
            <a:r>
              <a:rPr lang="fr-FR" dirty="0">
                <a:latin typeface="Barlow" panose="00000500000000000000" pitchFamily="2" charset="0"/>
              </a:rPr>
              <a:t> pharma, </a:t>
            </a:r>
            <a:r>
              <a:rPr lang="fr-FR" dirty="0" smtClean="0">
                <a:latin typeface="Barlow" panose="00000500000000000000" pitchFamily="2" charset="0"/>
              </a:rPr>
              <a:t>le </a:t>
            </a:r>
            <a:r>
              <a:rPr lang="fr-FR" dirty="0">
                <a:latin typeface="Barlow" panose="00000500000000000000" pitchFamily="2" charset="0"/>
              </a:rPr>
              <a:t>covid-19… de nombreuses théories </a:t>
            </a:r>
            <a:r>
              <a:rPr lang="fr-FR" dirty="0" err="1">
                <a:latin typeface="Barlow" panose="00000500000000000000" pitchFamily="2" charset="0"/>
              </a:rPr>
              <a:t>complotistes</a:t>
            </a:r>
            <a:r>
              <a:rPr lang="fr-FR" dirty="0">
                <a:latin typeface="Barlow" panose="00000500000000000000" pitchFamily="2" charset="0"/>
              </a:rPr>
              <a:t> pullulent sur les réseaux sociaux. La science peut permettre de démêler le vrai du faux parmi l’information, en s’appuyant sur les faits </a:t>
            </a:r>
            <a:r>
              <a:rPr lang="fr-FR" dirty="0" smtClean="0">
                <a:latin typeface="Barlow" panose="00000500000000000000" pitchFamily="2" charset="0"/>
              </a:rPr>
              <a:t>scientifiques.</a:t>
            </a:r>
            <a:endParaRPr lang="fr-FR" b="1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Comptant </a:t>
            </a:r>
            <a:r>
              <a:rPr lang="fr-FR" dirty="0">
                <a:latin typeface="Barlow" panose="00000500000000000000" pitchFamily="2" charset="0"/>
              </a:rPr>
              <a:t>sur une équipe de 15 personnes aux </a:t>
            </a:r>
            <a:r>
              <a:rPr lang="fr-FR" dirty="0" smtClean="0">
                <a:latin typeface="Barlow" panose="00000500000000000000" pitchFamily="2" charset="0"/>
              </a:rPr>
              <a:t>expertises diverses, </a:t>
            </a:r>
            <a:r>
              <a:rPr lang="fr-FR" b="1" dirty="0" smtClean="0">
                <a:latin typeface="Barlow" panose="00000500000000000000" pitchFamily="2" charset="0"/>
              </a:rPr>
              <a:t>sa </a:t>
            </a:r>
            <a:r>
              <a:rPr lang="fr-FR" b="1" dirty="0">
                <a:latin typeface="Barlow" panose="00000500000000000000" pitchFamily="2" charset="0"/>
              </a:rPr>
              <a:t>singularité repose sur des formats courts et décalés, répondant aux attentes des générations Y et Z, et une agilité de déploiement, permettant de rebondir rapidement sur l’actualité. </a:t>
            </a:r>
          </a:p>
        </p:txBody>
      </p:sp>
    </p:spTree>
    <p:extLst>
      <p:ext uri="{BB962C8B-B14F-4D97-AF65-F5344CB8AC3E}">
        <p14:creationId xmlns:p14="http://schemas.microsoft.com/office/powerpoint/2010/main" val="3995243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Ministère de la Culture x Curieux ! – AAP 2020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277" y="892725"/>
            <a:ext cx="114230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Barlow" panose="00000500000000000000" pitchFamily="2" charset="0"/>
              </a:rPr>
              <a:t>Projet AAP 2020 :</a:t>
            </a:r>
            <a:r>
              <a:rPr lang="fr-FR" b="1" dirty="0" smtClean="0">
                <a:latin typeface="Barlow" panose="00000500000000000000" pitchFamily="2" charset="0"/>
              </a:rPr>
              <a:t> Esprit critique es-tu là ?</a:t>
            </a:r>
          </a:p>
          <a:p>
            <a:endParaRPr lang="fr-FR" b="1" dirty="0">
              <a:latin typeface="Barlow" panose="00000500000000000000" pitchFamily="2" charset="0"/>
            </a:endParaRPr>
          </a:p>
          <a:p>
            <a:r>
              <a:rPr lang="fr-FR" b="1" u="sng" dirty="0" smtClean="0">
                <a:latin typeface="Barlow" panose="00000500000000000000" pitchFamily="2" charset="0"/>
              </a:rPr>
              <a:t>Concept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P</a:t>
            </a:r>
            <a:r>
              <a:rPr lang="fr-FR" dirty="0" smtClean="0">
                <a:latin typeface="Barlow" panose="00000500000000000000" pitchFamily="2" charset="0"/>
              </a:rPr>
              <a:t>roduire </a:t>
            </a:r>
            <a:r>
              <a:rPr lang="fr-FR" dirty="0">
                <a:latin typeface="Barlow" panose="00000500000000000000" pitchFamily="2" charset="0"/>
              </a:rPr>
              <a:t>du contenu original qui est ensuite diffusé auprès de notre communauté</a:t>
            </a:r>
            <a:r>
              <a:rPr lang="fr-FR" dirty="0" smtClean="0">
                <a:latin typeface="Barlow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Permettre une réutilisation des contenus pour des animations dans le territoire.</a:t>
            </a:r>
            <a:endParaRPr lang="fr-FR" dirty="0">
              <a:latin typeface="Barlow" panose="00000500000000000000" pitchFamily="2" charset="0"/>
            </a:endParaRPr>
          </a:p>
          <a:p>
            <a:endParaRPr lang="fr-FR" dirty="0">
              <a:latin typeface="Barlow" panose="00000500000000000000" pitchFamily="2" charset="0"/>
            </a:endParaRPr>
          </a:p>
          <a:p>
            <a:r>
              <a:rPr lang="fr-FR" b="1" u="sng" dirty="0">
                <a:latin typeface="Barlow" panose="00000500000000000000" pitchFamily="2" charset="0"/>
              </a:rPr>
              <a:t>Collection </a:t>
            </a:r>
            <a:r>
              <a:rPr lang="fr-FR" b="1" u="sng" dirty="0" smtClean="0">
                <a:latin typeface="Barlow" panose="00000500000000000000" pitchFamily="2" charset="0"/>
              </a:rPr>
              <a:t>de contenus :</a:t>
            </a:r>
            <a:endParaRPr lang="fr-FR" b="1" u="sng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10 BD sur les grandes théories du </a:t>
            </a:r>
            <a:r>
              <a:rPr lang="fr-FR" dirty="0" smtClean="0">
                <a:latin typeface="Barlow" panose="00000500000000000000" pitchFamily="2" charset="0"/>
              </a:rPr>
              <a:t>complot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5 BD sur la méthode scientifique et le travail </a:t>
            </a:r>
            <a:r>
              <a:rPr lang="fr-FR" dirty="0" smtClean="0">
                <a:latin typeface="Barlow" panose="00000500000000000000" pitchFamily="2" charset="0"/>
              </a:rPr>
              <a:t>journalistique 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16 interviews de chercheurs et journalistes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332 </a:t>
            </a:r>
            <a:r>
              <a:rPr lang="fr-FR" dirty="0">
                <a:latin typeface="Barlow" panose="00000500000000000000" pitchFamily="2" charset="0"/>
              </a:rPr>
              <a:t>vidéos </a:t>
            </a:r>
            <a:r>
              <a:rPr lang="fr-FR" dirty="0" err="1" smtClean="0">
                <a:latin typeface="Barlow" panose="00000500000000000000" pitchFamily="2" charset="0"/>
              </a:rPr>
              <a:t>débunk</a:t>
            </a:r>
            <a:r>
              <a:rPr lang="fr-FR" dirty="0" smtClean="0">
                <a:latin typeface="Barlow" panose="00000500000000000000" pitchFamily="2" charset="0"/>
              </a:rPr>
              <a:t> </a:t>
            </a:r>
            <a:r>
              <a:rPr lang="fr-FR" dirty="0" err="1" smtClean="0">
                <a:latin typeface="Barlow" panose="00000500000000000000" pitchFamily="2" charset="0"/>
              </a:rPr>
              <a:t>tiktok</a:t>
            </a:r>
            <a:r>
              <a:rPr lang="fr-FR" dirty="0" smtClean="0">
                <a:latin typeface="Barlow" panose="00000500000000000000" pitchFamily="2" charset="0"/>
              </a:rPr>
              <a:t> </a:t>
            </a:r>
            <a:r>
              <a:rPr lang="fr-FR" dirty="0">
                <a:latin typeface="Barlow" panose="00000500000000000000" pitchFamily="2" charset="0"/>
              </a:rPr>
              <a:t>« duo » ou « collage </a:t>
            </a:r>
            <a:r>
              <a:rPr lang="fr-FR" dirty="0" smtClean="0">
                <a:latin typeface="Barlow" panose="00000500000000000000" pitchFamily="2" charset="0"/>
              </a:rPr>
              <a:t>» </a:t>
            </a:r>
            <a:endParaRPr lang="fr-FR" dirty="0">
              <a:latin typeface="Barlow" panose="00000500000000000000" pitchFamily="2" charset="0"/>
            </a:endParaRPr>
          </a:p>
          <a:p>
            <a:endParaRPr lang="fr-FR" b="1" dirty="0" smtClean="0">
              <a:latin typeface="Barlow" panose="00000500000000000000" pitchFamily="2" charset="0"/>
            </a:endParaRPr>
          </a:p>
          <a:p>
            <a:r>
              <a:rPr lang="fr-FR" b="1" u="sng" dirty="0" smtClean="0">
                <a:latin typeface="Barlow" panose="00000500000000000000" pitchFamily="2" charset="0"/>
              </a:rPr>
              <a:t>Bilan des actions :</a:t>
            </a:r>
            <a:endParaRPr lang="fr-FR" b="1" u="sng" dirty="0">
              <a:latin typeface="Barlow" panose="00000500000000000000" pitchFamily="2" charset="0"/>
            </a:endParaRPr>
          </a:p>
          <a:p>
            <a:r>
              <a:rPr lang="fr-FR" b="1" dirty="0">
                <a:latin typeface="Barlow" panose="00000500000000000000" pitchFamily="2" charset="0"/>
              </a:rPr>
              <a:t>Avec l’opération menée, nous avons touché 17 341 358 personnes cumulées avec l’ensemble</a:t>
            </a:r>
          </a:p>
          <a:p>
            <a:r>
              <a:rPr lang="fr-FR" b="1" dirty="0">
                <a:latin typeface="Barlow" panose="00000500000000000000" pitchFamily="2" charset="0"/>
              </a:rPr>
              <a:t>des contenus produits et diffusés</a:t>
            </a:r>
            <a:r>
              <a:rPr lang="fr-FR" b="1" dirty="0" smtClean="0">
                <a:latin typeface="Barlow" panose="00000500000000000000" pitchFamily="2" charset="0"/>
              </a:rPr>
              <a:t>.</a:t>
            </a:r>
            <a:endParaRPr lang="fr-FR" dirty="0">
              <a:latin typeface="Barlow" panose="00000500000000000000" pitchFamily="2" charset="0"/>
            </a:endParaRPr>
          </a:p>
          <a:p>
            <a:r>
              <a:rPr lang="fr-FR" dirty="0">
                <a:latin typeface="Barlow" panose="00000500000000000000" pitchFamily="2" charset="0"/>
              </a:rPr>
              <a:t>En majorité, ce sont les 16 – 24 ans qui ont été les plus touchés par les contenus (40,33%), suivi</a:t>
            </a:r>
          </a:p>
          <a:p>
            <a:r>
              <a:rPr lang="fr-FR" dirty="0">
                <a:latin typeface="Barlow" panose="00000500000000000000" pitchFamily="2" charset="0"/>
              </a:rPr>
              <a:t>des 25 – 34 ans (24,09%), des 35 – 44 ans (12,48%), des 45 – 54 ans (8,86%), des 55 – 64 ans</a:t>
            </a:r>
          </a:p>
          <a:p>
            <a:r>
              <a:rPr lang="fr-FR" dirty="0">
                <a:latin typeface="Barlow" panose="00000500000000000000" pitchFamily="2" charset="0"/>
              </a:rPr>
              <a:t>(6,94%) et des plus de 65 ans (7,15</a:t>
            </a:r>
            <a:r>
              <a:rPr lang="fr-FR" dirty="0" smtClean="0">
                <a:latin typeface="Barlow" panose="00000500000000000000" pitchFamily="2" charset="0"/>
              </a:rPr>
              <a:t>%).</a:t>
            </a:r>
            <a:endParaRPr lang="fr-FR" dirty="0">
              <a:latin typeface="Barlow" panose="00000500000000000000" pitchFamily="2" charset="0"/>
            </a:endParaRPr>
          </a:p>
          <a:p>
            <a:r>
              <a:rPr lang="fr-FR" dirty="0">
                <a:latin typeface="Barlow" panose="00000500000000000000" pitchFamily="2" charset="0"/>
              </a:rPr>
              <a:t>Femmes : 57% / Hommes : 42% / Non connu : 1</a:t>
            </a:r>
            <a:r>
              <a:rPr lang="fr-FR" dirty="0" smtClean="0">
                <a:latin typeface="Barlow" panose="0000050000000000000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9098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Focus AAP 2020 : articles et romans photos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277" y="969818"/>
            <a:ext cx="616954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u="sng" dirty="0">
                <a:latin typeface="Barlow" panose="00000500000000000000" pitchFamily="2" charset="0"/>
              </a:rPr>
              <a:t>Sujets « La Fabrique de l’information » </a:t>
            </a:r>
            <a:r>
              <a:rPr lang="fr-FR" sz="1600" b="1" dirty="0" smtClean="0">
                <a:latin typeface="Barlow" panose="00000500000000000000" pitchFamily="2" charset="0"/>
              </a:rPr>
              <a:t>: </a:t>
            </a:r>
            <a:r>
              <a:rPr lang="fr-FR" sz="1600" dirty="0" smtClean="0">
                <a:latin typeface="Barlow" panose="00000500000000000000" pitchFamily="2" charset="0"/>
              </a:rPr>
              <a:t>Comment </a:t>
            </a:r>
            <a:r>
              <a:rPr lang="fr-FR" sz="1600" dirty="0">
                <a:latin typeface="Barlow" panose="00000500000000000000" pitchFamily="2" charset="0"/>
              </a:rPr>
              <a:t>réaliser du </a:t>
            </a:r>
            <a:r>
              <a:rPr lang="fr-FR" sz="1600" dirty="0" err="1">
                <a:latin typeface="Barlow" panose="00000500000000000000" pitchFamily="2" charset="0"/>
              </a:rPr>
              <a:t>fact-checking</a:t>
            </a:r>
            <a:r>
              <a:rPr lang="fr-FR" sz="1600" dirty="0">
                <a:latin typeface="Barlow" panose="00000500000000000000" pitchFamily="2" charset="0"/>
              </a:rPr>
              <a:t> ? </a:t>
            </a:r>
            <a:r>
              <a:rPr lang="fr-FR" sz="1600" dirty="0" smtClean="0">
                <a:latin typeface="Barlow" panose="00000500000000000000" pitchFamily="2" charset="0"/>
              </a:rPr>
              <a:t>; Comment </a:t>
            </a:r>
            <a:r>
              <a:rPr lang="fr-FR" sz="1600" dirty="0">
                <a:latin typeface="Barlow" panose="00000500000000000000" pitchFamily="2" charset="0"/>
              </a:rPr>
              <a:t>les journalistes vérifient l'information et leur origine </a:t>
            </a:r>
            <a:r>
              <a:rPr lang="fr-FR" sz="1600" dirty="0" smtClean="0">
                <a:latin typeface="Barlow" panose="00000500000000000000" pitchFamily="2" charset="0"/>
              </a:rPr>
              <a:t>? ; Comment </a:t>
            </a:r>
            <a:r>
              <a:rPr lang="fr-FR" sz="1600" dirty="0">
                <a:latin typeface="Barlow" panose="00000500000000000000" pitchFamily="2" charset="0"/>
              </a:rPr>
              <a:t>savoir si une source est fiable ? </a:t>
            </a:r>
            <a:r>
              <a:rPr lang="fr-FR" sz="1600" dirty="0" smtClean="0">
                <a:latin typeface="Barlow" panose="00000500000000000000" pitchFamily="2" charset="0"/>
              </a:rPr>
              <a:t>; Comment </a:t>
            </a:r>
            <a:r>
              <a:rPr lang="fr-FR" sz="1600" dirty="0">
                <a:latin typeface="Barlow" panose="00000500000000000000" pitchFamily="2" charset="0"/>
              </a:rPr>
              <a:t>les journalistes parviennent à s'appuyer sur les "User </a:t>
            </a:r>
            <a:r>
              <a:rPr lang="fr-FR" sz="1600" dirty="0" err="1">
                <a:latin typeface="Barlow" panose="00000500000000000000" pitchFamily="2" charset="0"/>
              </a:rPr>
              <a:t>Generated</a:t>
            </a:r>
            <a:r>
              <a:rPr lang="fr-FR" sz="1600" dirty="0">
                <a:latin typeface="Barlow" panose="00000500000000000000" pitchFamily="2" charset="0"/>
              </a:rPr>
              <a:t> Content" pour documenter un évènement avec des images </a:t>
            </a:r>
            <a:r>
              <a:rPr lang="fr-FR" sz="1600" dirty="0" smtClean="0">
                <a:latin typeface="Barlow" panose="00000500000000000000" pitchFamily="2" charset="0"/>
              </a:rPr>
              <a:t>publiées </a:t>
            </a:r>
            <a:r>
              <a:rPr lang="fr-FR" sz="1600" dirty="0">
                <a:latin typeface="Barlow" panose="00000500000000000000" pitchFamily="2" charset="0"/>
              </a:rPr>
              <a:t>sur les réseaux sociaux sans se faire manipuler ? </a:t>
            </a:r>
            <a:r>
              <a:rPr lang="fr-FR" sz="1600" dirty="0" smtClean="0">
                <a:latin typeface="Barlow" panose="00000500000000000000" pitchFamily="2" charset="0"/>
              </a:rPr>
              <a:t>; Qui </a:t>
            </a:r>
            <a:r>
              <a:rPr lang="fr-FR" sz="1600" dirty="0">
                <a:latin typeface="Barlow" panose="00000500000000000000" pitchFamily="2" charset="0"/>
              </a:rPr>
              <a:t>sont les producteurs de désinformation et </a:t>
            </a:r>
            <a:r>
              <a:rPr lang="fr-FR" sz="1600" dirty="0" smtClean="0">
                <a:latin typeface="Barlow" panose="00000500000000000000" pitchFamily="2" charset="0"/>
              </a:rPr>
              <a:t>quels sont leurs </a:t>
            </a:r>
            <a:r>
              <a:rPr lang="fr-FR" sz="1600" dirty="0">
                <a:latin typeface="Barlow" panose="00000500000000000000" pitchFamily="2" charset="0"/>
              </a:rPr>
              <a:t>objectifs ? </a:t>
            </a:r>
            <a:r>
              <a:rPr lang="fr-FR" sz="1600" dirty="0" smtClean="0">
                <a:latin typeface="Barlow" panose="00000500000000000000" pitchFamily="2" charset="0"/>
              </a:rPr>
              <a:t>; Qui finance </a:t>
            </a:r>
            <a:r>
              <a:rPr lang="fr-FR" sz="1600" dirty="0">
                <a:latin typeface="Barlow" panose="00000500000000000000" pitchFamily="2" charset="0"/>
              </a:rPr>
              <a:t>les médias et quelle est l'incidence ? </a:t>
            </a:r>
            <a:r>
              <a:rPr lang="fr-FR" sz="1600" dirty="0" smtClean="0">
                <a:latin typeface="Barlow" panose="00000500000000000000" pitchFamily="2" charset="0"/>
              </a:rPr>
              <a:t>; Quelle </a:t>
            </a:r>
            <a:r>
              <a:rPr lang="fr-FR" sz="1600" dirty="0">
                <a:latin typeface="Barlow" panose="00000500000000000000" pitchFamily="2" charset="0"/>
              </a:rPr>
              <a:t>est la déontologie des journalistes ? </a:t>
            </a:r>
            <a:endParaRPr lang="fr-FR" sz="1600" dirty="0" smtClean="0">
              <a:latin typeface="Barlow" panose="00000500000000000000" pitchFamily="2" charset="0"/>
            </a:endParaRPr>
          </a:p>
          <a:p>
            <a:pPr algn="just"/>
            <a:endParaRPr lang="fr-FR" sz="1600" dirty="0">
              <a:latin typeface="Barlow" panose="00000500000000000000" pitchFamily="2" charset="0"/>
            </a:endParaRPr>
          </a:p>
          <a:p>
            <a:r>
              <a:rPr lang="fr-FR" sz="1600" b="1" u="sng" dirty="0">
                <a:latin typeface="Barlow" panose="00000500000000000000" pitchFamily="2" charset="0"/>
              </a:rPr>
              <a:t>Sujets « Sources et authenticité de l’information » </a:t>
            </a:r>
            <a:r>
              <a:rPr lang="fr-FR" sz="1600" b="1" dirty="0" smtClean="0">
                <a:latin typeface="Barlow" panose="00000500000000000000" pitchFamily="2" charset="0"/>
              </a:rPr>
              <a:t>: </a:t>
            </a:r>
            <a:r>
              <a:rPr lang="fr-FR" sz="1600" dirty="0" smtClean="0">
                <a:latin typeface="Barlow" panose="00000500000000000000" pitchFamily="2" charset="0"/>
              </a:rPr>
              <a:t>Comment </a:t>
            </a:r>
            <a:r>
              <a:rPr lang="fr-FR" sz="1600" dirty="0">
                <a:latin typeface="Barlow" panose="00000500000000000000" pitchFamily="2" charset="0"/>
              </a:rPr>
              <a:t>savoir si un site est fiable ? </a:t>
            </a:r>
            <a:r>
              <a:rPr lang="fr-FR" sz="1600" dirty="0" smtClean="0">
                <a:latin typeface="Barlow" panose="00000500000000000000" pitchFamily="2" charset="0"/>
              </a:rPr>
              <a:t>; Pourquoi </a:t>
            </a:r>
            <a:r>
              <a:rPr lang="fr-FR" sz="1600" dirty="0">
                <a:latin typeface="Barlow" panose="00000500000000000000" pitchFamily="2" charset="0"/>
              </a:rPr>
              <a:t>n’interdit-on pas la diffusion de </a:t>
            </a:r>
            <a:r>
              <a:rPr lang="fr-FR" sz="1600" dirty="0" err="1">
                <a:latin typeface="Barlow" panose="00000500000000000000" pitchFamily="2" charset="0"/>
              </a:rPr>
              <a:t>fake</a:t>
            </a:r>
            <a:r>
              <a:rPr lang="fr-FR" sz="1600" dirty="0">
                <a:latin typeface="Barlow" panose="00000500000000000000" pitchFamily="2" charset="0"/>
              </a:rPr>
              <a:t> news ? </a:t>
            </a:r>
            <a:r>
              <a:rPr lang="fr-FR" sz="1600" dirty="0" smtClean="0">
                <a:latin typeface="Barlow" panose="00000500000000000000" pitchFamily="2" charset="0"/>
              </a:rPr>
              <a:t>; Se </a:t>
            </a:r>
            <a:r>
              <a:rPr lang="fr-FR" sz="1600" dirty="0">
                <a:latin typeface="Barlow" panose="00000500000000000000" pitchFamily="2" charset="0"/>
              </a:rPr>
              <a:t>poser les bonnes questions sur une image ou vidéo pour éviter la </a:t>
            </a:r>
            <a:r>
              <a:rPr lang="fr-FR" sz="1600" dirty="0" smtClean="0">
                <a:latin typeface="Barlow" panose="00000500000000000000" pitchFamily="2" charset="0"/>
              </a:rPr>
              <a:t>manipulation</a:t>
            </a:r>
          </a:p>
          <a:p>
            <a:endParaRPr lang="fr-FR" sz="1600" dirty="0">
              <a:latin typeface="Barlow" panose="00000500000000000000" pitchFamily="2" charset="0"/>
            </a:endParaRPr>
          </a:p>
          <a:p>
            <a:r>
              <a:rPr lang="fr-FR" sz="1600" b="1" u="sng" dirty="0">
                <a:latin typeface="Barlow" panose="00000500000000000000" pitchFamily="2" charset="0"/>
              </a:rPr>
              <a:t>Sujets « </a:t>
            </a:r>
            <a:r>
              <a:rPr lang="fr-FR" sz="1600" b="1" u="sng" dirty="0" err="1">
                <a:latin typeface="Barlow" panose="00000500000000000000" pitchFamily="2" charset="0"/>
              </a:rPr>
              <a:t>Fake</a:t>
            </a:r>
            <a:r>
              <a:rPr lang="fr-FR" sz="1600" b="1" u="sng" dirty="0">
                <a:latin typeface="Barlow" panose="00000500000000000000" pitchFamily="2" charset="0"/>
              </a:rPr>
              <a:t> news et théories du complot » </a:t>
            </a:r>
            <a:r>
              <a:rPr lang="fr-FR" sz="1600" b="1" dirty="0" smtClean="0">
                <a:latin typeface="Barlow" panose="00000500000000000000" pitchFamily="2" charset="0"/>
              </a:rPr>
              <a:t>: </a:t>
            </a:r>
            <a:r>
              <a:rPr lang="fr-FR" sz="1600" dirty="0" smtClean="0">
                <a:latin typeface="Barlow" panose="00000500000000000000" pitchFamily="2" charset="0"/>
              </a:rPr>
              <a:t>Quelle </a:t>
            </a:r>
            <a:r>
              <a:rPr lang="fr-FR" sz="1600" dirty="0">
                <a:latin typeface="Barlow" panose="00000500000000000000" pitchFamily="2" charset="0"/>
              </a:rPr>
              <a:t>est l'origine des </a:t>
            </a:r>
            <a:r>
              <a:rPr lang="fr-FR" sz="1600" dirty="0" err="1">
                <a:latin typeface="Barlow" panose="00000500000000000000" pitchFamily="2" charset="0"/>
              </a:rPr>
              <a:t>fake</a:t>
            </a:r>
            <a:r>
              <a:rPr lang="fr-FR" sz="1600" dirty="0">
                <a:latin typeface="Barlow" panose="00000500000000000000" pitchFamily="2" charset="0"/>
              </a:rPr>
              <a:t> news ? </a:t>
            </a:r>
            <a:r>
              <a:rPr lang="fr-FR" sz="1600" dirty="0" smtClean="0">
                <a:latin typeface="Barlow" panose="00000500000000000000" pitchFamily="2" charset="0"/>
              </a:rPr>
              <a:t>L'esprit </a:t>
            </a:r>
            <a:r>
              <a:rPr lang="fr-FR" sz="1600" dirty="0">
                <a:latin typeface="Barlow" panose="00000500000000000000" pitchFamily="2" charset="0"/>
              </a:rPr>
              <a:t>critique doit-il nous faire douter de tout ? </a:t>
            </a:r>
            <a:r>
              <a:rPr lang="fr-FR" sz="1600" dirty="0" smtClean="0">
                <a:latin typeface="Barlow" panose="00000500000000000000" pitchFamily="2" charset="0"/>
              </a:rPr>
              <a:t>; Biais </a:t>
            </a:r>
            <a:r>
              <a:rPr lang="fr-FR" sz="1600" dirty="0">
                <a:latin typeface="Barlow" panose="00000500000000000000" pitchFamily="2" charset="0"/>
              </a:rPr>
              <a:t>de confirmation, sleeping </a:t>
            </a:r>
            <a:r>
              <a:rPr lang="fr-FR" sz="1600" dirty="0" err="1">
                <a:latin typeface="Barlow" panose="00000500000000000000" pitchFamily="2" charset="0"/>
              </a:rPr>
              <a:t>effect</a:t>
            </a:r>
            <a:r>
              <a:rPr lang="fr-FR" sz="1600" dirty="0">
                <a:latin typeface="Barlow" panose="00000500000000000000" pitchFamily="2" charset="0"/>
              </a:rPr>
              <a:t>, bulle informationnelle et biais </a:t>
            </a:r>
            <a:r>
              <a:rPr lang="fr-FR" sz="1600" dirty="0" smtClean="0">
                <a:latin typeface="Barlow" panose="00000500000000000000" pitchFamily="2" charset="0"/>
              </a:rPr>
              <a:t>cognitifs </a:t>
            </a:r>
            <a:r>
              <a:rPr lang="fr-FR" sz="1600" dirty="0">
                <a:latin typeface="Barlow" panose="00000500000000000000" pitchFamily="2" charset="0"/>
              </a:rPr>
              <a:t>: pourquoi tombe-t-on dans le panneau sur les réseaux sociaux ? </a:t>
            </a:r>
            <a:r>
              <a:rPr lang="fr-FR" sz="1600" dirty="0" smtClean="0">
                <a:latin typeface="Barlow" panose="00000500000000000000" pitchFamily="2" charset="0"/>
              </a:rPr>
              <a:t>; Comment </a:t>
            </a:r>
            <a:r>
              <a:rPr lang="fr-FR" sz="1600" dirty="0">
                <a:latin typeface="Barlow" panose="00000500000000000000" pitchFamily="2" charset="0"/>
              </a:rPr>
              <a:t>vérifier l'authenticité d'une vidéo publiée sur les réseaux sociaux ? </a:t>
            </a:r>
            <a:r>
              <a:rPr lang="fr-FR" sz="1600" dirty="0" smtClean="0">
                <a:latin typeface="Barlow" panose="00000500000000000000" pitchFamily="2" charset="0"/>
              </a:rPr>
              <a:t>; Quelle </a:t>
            </a:r>
            <a:r>
              <a:rPr lang="fr-FR" sz="1600" dirty="0">
                <a:latin typeface="Barlow" panose="00000500000000000000" pitchFamily="2" charset="0"/>
              </a:rPr>
              <a:t>est la différence entre une opinion et des faits ? </a:t>
            </a:r>
            <a:r>
              <a:rPr lang="fr-FR" sz="1600" dirty="0" smtClean="0">
                <a:latin typeface="Barlow" panose="00000500000000000000" pitchFamily="2" charset="0"/>
              </a:rPr>
              <a:t>; Quel </a:t>
            </a:r>
            <a:r>
              <a:rPr lang="fr-FR" sz="1600" dirty="0">
                <a:latin typeface="Barlow" panose="00000500000000000000" pitchFamily="2" charset="0"/>
              </a:rPr>
              <a:t>est le cheminement d'une théorie </a:t>
            </a:r>
            <a:r>
              <a:rPr lang="fr-FR" sz="1600" dirty="0" err="1">
                <a:latin typeface="Barlow" panose="00000500000000000000" pitchFamily="2" charset="0"/>
              </a:rPr>
              <a:t>complotiste</a:t>
            </a:r>
            <a:r>
              <a:rPr lang="fr-FR" sz="1600" dirty="0">
                <a:latin typeface="Barlow" panose="00000500000000000000" pitchFamily="2" charset="0"/>
              </a:rPr>
              <a:t> ? </a:t>
            </a:r>
            <a:endParaRPr lang="fr-FR" sz="1600" dirty="0" smtClean="0">
              <a:latin typeface="Barlow" panose="000005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73" y="969818"/>
            <a:ext cx="4775246" cy="5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1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Focus AAP 2020 : bd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9113" y="985088"/>
            <a:ext cx="58696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b="1" u="sng" dirty="0" smtClean="0">
              <a:latin typeface="Barlow" panose="00000500000000000000" pitchFamily="2" charset="0"/>
            </a:endParaRPr>
          </a:p>
          <a:p>
            <a:pPr algn="just"/>
            <a:r>
              <a:rPr lang="fr-FR" sz="1600" b="1" u="sng" dirty="0" smtClean="0">
                <a:latin typeface="Barlow" panose="00000500000000000000" pitchFamily="2" charset="0"/>
              </a:rPr>
              <a:t>Sujets </a:t>
            </a:r>
            <a:r>
              <a:rPr lang="fr-FR" sz="1600" b="1" u="sng" dirty="0">
                <a:latin typeface="Barlow" panose="00000500000000000000" pitchFamily="2" charset="0"/>
              </a:rPr>
              <a:t>« </a:t>
            </a:r>
            <a:r>
              <a:rPr lang="fr-FR" sz="1600" b="1" u="sng" dirty="0" err="1" smtClean="0">
                <a:latin typeface="Barlow" panose="00000500000000000000" pitchFamily="2" charset="0"/>
              </a:rPr>
              <a:t>conspirationnisme</a:t>
            </a:r>
            <a:r>
              <a:rPr lang="fr-FR" sz="1600" b="1" u="sng" dirty="0">
                <a:latin typeface="Barlow" panose="00000500000000000000" pitchFamily="2" charset="0"/>
              </a:rPr>
              <a:t> » </a:t>
            </a:r>
            <a:r>
              <a:rPr lang="fr-FR" sz="1600" b="1" dirty="0" smtClean="0">
                <a:latin typeface="Barlow" panose="00000500000000000000" pitchFamily="2" charset="0"/>
              </a:rPr>
              <a:t>: </a:t>
            </a:r>
            <a:r>
              <a:rPr lang="fr-FR" sz="1600" dirty="0" smtClean="0">
                <a:latin typeface="Barlow" panose="00000500000000000000" pitchFamily="2" charset="0"/>
              </a:rPr>
              <a:t>La </a:t>
            </a:r>
            <a:r>
              <a:rPr lang="fr-FR" sz="1600" dirty="0">
                <a:latin typeface="Barlow" panose="00000500000000000000" pitchFamily="2" charset="0"/>
              </a:rPr>
              <a:t>terre est-elle plate </a:t>
            </a:r>
            <a:r>
              <a:rPr lang="fr-FR" sz="1600" dirty="0" smtClean="0">
                <a:latin typeface="Barlow" panose="00000500000000000000" pitchFamily="2" charset="0"/>
              </a:rPr>
              <a:t>?; L'hygiène </a:t>
            </a:r>
            <a:r>
              <a:rPr lang="fr-FR" sz="1600" dirty="0">
                <a:latin typeface="Barlow" panose="00000500000000000000" pitchFamily="2" charset="0"/>
              </a:rPr>
              <a:t>est-elle la clef de la santé </a:t>
            </a:r>
            <a:r>
              <a:rPr lang="fr-FR" sz="1600" dirty="0" smtClean="0">
                <a:latin typeface="Barlow" panose="00000500000000000000" pitchFamily="2" charset="0"/>
              </a:rPr>
              <a:t>?; La </a:t>
            </a:r>
            <a:r>
              <a:rPr lang="fr-FR" sz="1600" dirty="0">
                <a:latin typeface="Barlow" panose="00000500000000000000" pitchFamily="2" charset="0"/>
              </a:rPr>
              <a:t>véritable histoire des </a:t>
            </a:r>
            <a:r>
              <a:rPr lang="fr-FR" sz="1600" dirty="0" smtClean="0">
                <a:latin typeface="Barlow" panose="00000500000000000000" pitchFamily="2" charset="0"/>
              </a:rPr>
              <a:t>vaccins; Les </a:t>
            </a:r>
            <a:r>
              <a:rPr lang="fr-FR" sz="1600" dirty="0">
                <a:latin typeface="Barlow" panose="00000500000000000000" pitchFamily="2" charset="0"/>
              </a:rPr>
              <a:t>virus ont-ils été </a:t>
            </a:r>
            <a:r>
              <a:rPr lang="fr-FR" sz="1600" dirty="0" smtClean="0">
                <a:latin typeface="Barlow" panose="00000500000000000000" pitchFamily="2" charset="0"/>
              </a:rPr>
              <a:t>délibérément </a:t>
            </a:r>
            <a:r>
              <a:rPr lang="fr-FR" sz="1600" dirty="0">
                <a:latin typeface="Barlow" panose="00000500000000000000" pitchFamily="2" charset="0"/>
              </a:rPr>
              <a:t>diffusés </a:t>
            </a:r>
            <a:r>
              <a:rPr lang="fr-FR" sz="1600" dirty="0" smtClean="0">
                <a:latin typeface="Barlow" panose="00000500000000000000" pitchFamily="2" charset="0"/>
              </a:rPr>
              <a:t>?; La </a:t>
            </a:r>
            <a:r>
              <a:rPr lang="fr-FR" sz="1600" dirty="0">
                <a:latin typeface="Barlow" panose="00000500000000000000" pitchFamily="2" charset="0"/>
              </a:rPr>
              <a:t>liberté d'expression et la </a:t>
            </a:r>
            <a:r>
              <a:rPr lang="fr-FR" sz="1600" dirty="0" smtClean="0">
                <a:latin typeface="Barlow" panose="00000500000000000000" pitchFamily="2" charset="0"/>
              </a:rPr>
              <a:t>démocratie, C'est </a:t>
            </a:r>
            <a:r>
              <a:rPr lang="fr-FR" sz="1600" dirty="0">
                <a:latin typeface="Barlow" panose="00000500000000000000" pitchFamily="2" charset="0"/>
              </a:rPr>
              <a:t>quoi la déontologie </a:t>
            </a:r>
            <a:r>
              <a:rPr lang="fr-FR" sz="1600" dirty="0" smtClean="0">
                <a:latin typeface="Barlow" panose="00000500000000000000" pitchFamily="2" charset="0"/>
              </a:rPr>
              <a:t>journalistique ?; Les </a:t>
            </a:r>
            <a:r>
              <a:rPr lang="fr-FR" sz="1600" dirty="0" err="1" smtClean="0">
                <a:latin typeface="Barlow" panose="00000500000000000000" pitchFamily="2" charset="0"/>
              </a:rPr>
              <a:t>illuminati</a:t>
            </a:r>
            <a:r>
              <a:rPr lang="fr-FR" sz="1600" dirty="0" smtClean="0">
                <a:latin typeface="Barlow" panose="00000500000000000000" pitchFamily="2" charset="0"/>
              </a:rPr>
              <a:t>, </a:t>
            </a:r>
            <a:r>
              <a:rPr lang="fr-FR" sz="1600" dirty="0" err="1" smtClean="0">
                <a:latin typeface="Barlow" panose="00000500000000000000" pitchFamily="2" charset="0"/>
              </a:rPr>
              <a:t>Big</a:t>
            </a:r>
            <a:r>
              <a:rPr lang="fr-FR" sz="1600" dirty="0" smtClean="0">
                <a:latin typeface="Barlow" panose="00000500000000000000" pitchFamily="2" charset="0"/>
              </a:rPr>
              <a:t> </a:t>
            </a:r>
            <a:r>
              <a:rPr lang="fr-FR" sz="1600" dirty="0">
                <a:latin typeface="Barlow" panose="00000500000000000000" pitchFamily="2" charset="0"/>
              </a:rPr>
              <a:t>pharma nous manipule </a:t>
            </a:r>
            <a:r>
              <a:rPr lang="fr-FR" sz="1600" dirty="0" smtClean="0">
                <a:latin typeface="Barlow" panose="00000500000000000000" pitchFamily="2" charset="0"/>
              </a:rPr>
              <a:t>?; La </a:t>
            </a:r>
            <a:r>
              <a:rPr lang="fr-FR" sz="1600" dirty="0">
                <a:latin typeface="Barlow" panose="00000500000000000000" pitchFamily="2" charset="0"/>
              </a:rPr>
              <a:t>5G est-elle dangereuse pour la santé </a:t>
            </a:r>
            <a:r>
              <a:rPr lang="fr-FR" sz="1600" dirty="0" smtClean="0">
                <a:latin typeface="Barlow" panose="00000500000000000000" pitchFamily="2" charset="0"/>
              </a:rPr>
              <a:t>?; Les </a:t>
            </a:r>
            <a:r>
              <a:rPr lang="fr-FR" sz="1600" dirty="0" err="1">
                <a:latin typeface="Barlow" panose="00000500000000000000" pitchFamily="2" charset="0"/>
              </a:rPr>
              <a:t>crop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circles</a:t>
            </a:r>
            <a:r>
              <a:rPr lang="fr-FR" sz="1600" dirty="0">
                <a:latin typeface="Barlow" panose="00000500000000000000" pitchFamily="2" charset="0"/>
              </a:rPr>
              <a:t> sont-ils l'œuvre des extraterrestres </a:t>
            </a:r>
            <a:r>
              <a:rPr lang="fr-FR" sz="1600" dirty="0" smtClean="0">
                <a:latin typeface="Barlow" panose="00000500000000000000" pitchFamily="2" charset="0"/>
              </a:rPr>
              <a:t>?; Le </a:t>
            </a:r>
            <a:r>
              <a:rPr lang="fr-FR" sz="1600" dirty="0">
                <a:latin typeface="Barlow" panose="00000500000000000000" pitchFamily="2" charset="0"/>
              </a:rPr>
              <a:t>vrai du faux sur les </a:t>
            </a:r>
            <a:r>
              <a:rPr lang="fr-FR" sz="1600" dirty="0" err="1" smtClean="0">
                <a:latin typeface="Barlow" panose="00000500000000000000" pitchFamily="2" charset="0"/>
              </a:rPr>
              <a:t>chemtrails</a:t>
            </a:r>
            <a:r>
              <a:rPr lang="fr-FR" sz="1600" dirty="0" smtClean="0">
                <a:latin typeface="Barlow" panose="00000500000000000000" pitchFamily="2" charset="0"/>
              </a:rPr>
              <a:t>; Comment identifier </a:t>
            </a:r>
            <a:r>
              <a:rPr lang="fr-FR" sz="1600" dirty="0">
                <a:latin typeface="Barlow" panose="00000500000000000000" pitchFamily="2" charset="0"/>
              </a:rPr>
              <a:t>un article ou une source fiable </a:t>
            </a:r>
            <a:r>
              <a:rPr lang="fr-FR" sz="1600" dirty="0" smtClean="0">
                <a:latin typeface="Barlow" panose="00000500000000000000" pitchFamily="2" charset="0"/>
              </a:rPr>
              <a:t>?; Le réchauffement climatique est-il lié à l’activité humaine ?</a:t>
            </a:r>
            <a:endParaRPr lang="fr-FR" sz="1600" dirty="0">
              <a:latin typeface="Barlow" panose="00000500000000000000" pitchFamily="2" charset="0"/>
            </a:endParaRPr>
          </a:p>
          <a:p>
            <a:pPr algn="just"/>
            <a:endParaRPr lang="fr-FR" sz="1600" dirty="0">
              <a:latin typeface="Barlow" panose="00000500000000000000" pitchFamily="2" charset="0"/>
            </a:endParaRPr>
          </a:p>
          <a:p>
            <a:r>
              <a:rPr lang="fr-FR" sz="1600" b="1" u="sng" dirty="0">
                <a:latin typeface="Barlow" panose="00000500000000000000" pitchFamily="2" charset="0"/>
              </a:rPr>
              <a:t>Sujets « </a:t>
            </a:r>
            <a:r>
              <a:rPr lang="fr-FR" sz="1600" b="1" u="sng" dirty="0" smtClean="0">
                <a:latin typeface="Barlow" panose="00000500000000000000" pitchFamily="2" charset="0"/>
              </a:rPr>
              <a:t>méthode scientifique et journalistique</a:t>
            </a:r>
            <a:r>
              <a:rPr lang="fr-FR" sz="1600" b="1" u="sng" dirty="0">
                <a:latin typeface="Barlow" panose="00000500000000000000" pitchFamily="2" charset="0"/>
              </a:rPr>
              <a:t> » </a:t>
            </a:r>
            <a:r>
              <a:rPr lang="fr-FR" sz="1600" b="1" dirty="0" smtClean="0">
                <a:latin typeface="Barlow" panose="00000500000000000000" pitchFamily="2" charset="0"/>
              </a:rPr>
              <a:t>: </a:t>
            </a:r>
            <a:r>
              <a:rPr lang="fr-FR" sz="1600" dirty="0">
                <a:latin typeface="Barlow" panose="00000500000000000000" pitchFamily="2" charset="0"/>
              </a:rPr>
              <a:t>Comment travaillent les journalistes pour collecter et vérifier les sources des articles </a:t>
            </a:r>
            <a:r>
              <a:rPr lang="fr-FR" sz="1600" dirty="0" smtClean="0">
                <a:latin typeface="Barlow" panose="00000500000000000000" pitchFamily="2" charset="0"/>
              </a:rPr>
              <a:t>? ; Quelles </a:t>
            </a:r>
            <a:r>
              <a:rPr lang="fr-FR" sz="1600" dirty="0">
                <a:latin typeface="Barlow" panose="00000500000000000000" pitchFamily="2" charset="0"/>
              </a:rPr>
              <a:t>sont les règles déontologiques du journalisme </a:t>
            </a:r>
            <a:r>
              <a:rPr lang="fr-FR" sz="1600" dirty="0" smtClean="0">
                <a:latin typeface="Barlow" panose="00000500000000000000" pitchFamily="2" charset="0"/>
              </a:rPr>
              <a:t>? ; La </a:t>
            </a:r>
            <a:r>
              <a:rPr lang="fr-FR" sz="1600" dirty="0">
                <a:latin typeface="Barlow" panose="00000500000000000000" pitchFamily="2" charset="0"/>
              </a:rPr>
              <a:t>méthode scientifique, c’est quoi </a:t>
            </a:r>
            <a:r>
              <a:rPr lang="fr-FR" sz="1600" dirty="0" smtClean="0">
                <a:latin typeface="Barlow" panose="00000500000000000000" pitchFamily="2" charset="0"/>
              </a:rPr>
              <a:t>? ; Quels </a:t>
            </a:r>
            <a:r>
              <a:rPr lang="fr-FR" sz="1600" dirty="0">
                <a:latin typeface="Barlow" panose="00000500000000000000" pitchFamily="2" charset="0"/>
              </a:rPr>
              <a:t>sont les indices pour identifier un article journalistique ou une étude scientifique fiable </a:t>
            </a:r>
            <a:r>
              <a:rPr lang="fr-FR" sz="1600" dirty="0" smtClean="0">
                <a:latin typeface="Barlow" panose="00000500000000000000" pitchFamily="2" charset="0"/>
              </a:rPr>
              <a:t>? ; Liberté </a:t>
            </a:r>
            <a:r>
              <a:rPr lang="fr-FR" sz="1600" dirty="0">
                <a:latin typeface="Barlow" panose="00000500000000000000" pitchFamily="2" charset="0"/>
              </a:rPr>
              <a:t>d’expression : pourquoi est-ce fondamentale pour la démocratie ?</a:t>
            </a:r>
          </a:p>
          <a:p>
            <a:endParaRPr lang="fr-FR" sz="1600" dirty="0">
              <a:latin typeface="Barlow" panose="000005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59" y="892725"/>
            <a:ext cx="4373141" cy="25770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68" y="3469802"/>
            <a:ext cx="4705650" cy="31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8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283674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Ministère de la Culture x Curieux ! – AAP 2021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277" y="969818"/>
            <a:ext cx="11423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Barlow" panose="00000500000000000000" pitchFamily="2" charset="0"/>
              </a:rPr>
              <a:t>Projet AAP </a:t>
            </a:r>
            <a:r>
              <a:rPr lang="fr-FR" b="1" u="sng" dirty="0" smtClean="0">
                <a:latin typeface="Barlow" panose="00000500000000000000" pitchFamily="2" charset="0"/>
              </a:rPr>
              <a:t>2021 </a:t>
            </a:r>
            <a:r>
              <a:rPr lang="fr-FR" b="1" u="sng" dirty="0">
                <a:latin typeface="Barlow" panose="00000500000000000000" pitchFamily="2" charset="0"/>
              </a:rPr>
              <a:t>:</a:t>
            </a:r>
            <a:r>
              <a:rPr lang="fr-FR" b="1" dirty="0">
                <a:latin typeface="Barlow" panose="00000500000000000000" pitchFamily="2" charset="0"/>
              </a:rPr>
              <a:t> Développer son esprit critique face à la désinformation scientifique </a:t>
            </a:r>
            <a:endParaRPr lang="fr-FR" b="1" dirty="0" smtClean="0">
              <a:latin typeface="Barlow" panose="00000500000000000000" pitchFamily="2" charset="0"/>
            </a:endParaRPr>
          </a:p>
          <a:p>
            <a:endParaRPr lang="fr-FR" b="1" dirty="0">
              <a:latin typeface="Barlow" panose="00000500000000000000" pitchFamily="2" charset="0"/>
            </a:endParaRPr>
          </a:p>
          <a:p>
            <a:r>
              <a:rPr lang="fr-FR" b="1" u="sng" dirty="0">
                <a:latin typeface="Barlow" panose="00000500000000000000" pitchFamily="2" charset="0"/>
              </a:rPr>
              <a:t>Concept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Produire du contenu original qui est ensuite diffusé auprès de notre communauté.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Permettre une réutilisation des contenus pour des animations dans </a:t>
            </a:r>
            <a:r>
              <a:rPr lang="fr-FR" dirty="0" smtClean="0">
                <a:latin typeface="Barlow" panose="00000500000000000000" pitchFamily="2" charset="0"/>
              </a:rPr>
              <a:t>le </a:t>
            </a:r>
            <a:r>
              <a:rPr lang="fr-FR" dirty="0">
                <a:latin typeface="Barlow" panose="00000500000000000000" pitchFamily="2" charset="0"/>
              </a:rPr>
              <a:t>territoire.</a:t>
            </a:r>
          </a:p>
          <a:p>
            <a:endParaRPr lang="fr-FR" dirty="0">
              <a:latin typeface="Barlow" panose="00000500000000000000" pitchFamily="2" charset="0"/>
            </a:endParaRPr>
          </a:p>
          <a:p>
            <a:r>
              <a:rPr lang="fr-FR" b="1" u="sng" dirty="0">
                <a:latin typeface="Barlow" panose="00000500000000000000" pitchFamily="2" charset="0"/>
              </a:rPr>
              <a:t>Collection de contenus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28 </a:t>
            </a:r>
            <a:r>
              <a:rPr lang="fr-FR" dirty="0">
                <a:latin typeface="Barlow" panose="00000500000000000000" pitchFamily="2" charset="0"/>
              </a:rPr>
              <a:t>articles sur les bonnes pratiques face à </a:t>
            </a:r>
            <a:r>
              <a:rPr lang="fr-FR" dirty="0" smtClean="0">
                <a:latin typeface="Barlow" panose="00000500000000000000" pitchFamily="2" charset="0"/>
              </a:rPr>
              <a:t>l’information, le </a:t>
            </a:r>
            <a:r>
              <a:rPr lang="fr-FR" dirty="0">
                <a:latin typeface="Barlow" panose="00000500000000000000" pitchFamily="2" charset="0"/>
              </a:rPr>
              <a:t>métier de </a:t>
            </a:r>
            <a:r>
              <a:rPr lang="fr-FR" dirty="0" smtClean="0">
                <a:latin typeface="Barlow" panose="00000500000000000000" pitchFamily="2" charset="0"/>
              </a:rPr>
              <a:t>journaliste et </a:t>
            </a:r>
            <a:r>
              <a:rPr lang="fr-FR" dirty="0">
                <a:latin typeface="Barlow" panose="00000500000000000000" pitchFamily="2" charset="0"/>
              </a:rPr>
              <a:t>les sciences et technologies de l’information </a:t>
            </a:r>
            <a:r>
              <a:rPr lang="fr-FR" dirty="0" smtClean="0">
                <a:latin typeface="Barlow" panose="00000500000000000000" pitchFamily="2" charset="0"/>
              </a:rPr>
              <a:t> ;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La réalisation de 25 vidéos </a:t>
            </a:r>
            <a:r>
              <a:rPr lang="fr-FR" dirty="0" smtClean="0">
                <a:latin typeface="Barlow" panose="00000500000000000000" pitchFamily="2" charset="0"/>
              </a:rPr>
              <a:t>sur </a:t>
            </a:r>
            <a:r>
              <a:rPr lang="fr-FR" dirty="0">
                <a:latin typeface="Barlow" panose="00000500000000000000" pitchFamily="2" charset="0"/>
              </a:rPr>
              <a:t>des personnalités historiques ayant fait progresser la s</a:t>
            </a:r>
            <a:r>
              <a:rPr lang="fr-FR" dirty="0" smtClean="0">
                <a:latin typeface="Barlow" panose="00000500000000000000" pitchFamily="2" charset="0"/>
              </a:rPr>
              <a:t>cience ;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La création de 10 vidéos courtes sur </a:t>
            </a:r>
            <a:r>
              <a:rPr lang="fr-FR" dirty="0" smtClean="0">
                <a:latin typeface="Barlow" panose="00000500000000000000" pitchFamily="2" charset="0"/>
              </a:rPr>
              <a:t>les </a:t>
            </a:r>
            <a:r>
              <a:rPr lang="fr-FR" dirty="0">
                <a:latin typeface="Barlow" panose="00000500000000000000" pitchFamily="2" charset="0"/>
              </a:rPr>
              <a:t>bonnes pratiques et outils pour lutter contre la </a:t>
            </a:r>
            <a:r>
              <a:rPr lang="fr-FR" dirty="0" smtClean="0">
                <a:latin typeface="Barlow" panose="00000500000000000000" pitchFamily="2" charset="0"/>
              </a:rPr>
              <a:t>désinformation ;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La réalisation de 6 </a:t>
            </a:r>
            <a:r>
              <a:rPr lang="fr-FR" dirty="0" err="1">
                <a:latin typeface="Barlow" panose="00000500000000000000" pitchFamily="2" charset="0"/>
              </a:rPr>
              <a:t>lives</a:t>
            </a:r>
            <a:r>
              <a:rPr lang="fr-FR" dirty="0">
                <a:latin typeface="Barlow" panose="00000500000000000000" pitchFamily="2" charset="0"/>
              </a:rPr>
              <a:t> sur Instagram, avec des professionnels du secteur des médias et de la </a:t>
            </a:r>
            <a:r>
              <a:rPr lang="fr-FR" dirty="0" smtClean="0">
                <a:latin typeface="Barlow" panose="00000500000000000000" pitchFamily="2" charset="0"/>
              </a:rPr>
              <a:t>recherche ;</a:t>
            </a:r>
            <a:endParaRPr lang="fr-FR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rlow" panose="00000500000000000000" pitchFamily="2" charset="0"/>
              </a:rPr>
              <a:t>La réalisation de 4 quizz interactifs sur le </a:t>
            </a:r>
            <a:r>
              <a:rPr lang="fr-FR" dirty="0" err="1">
                <a:latin typeface="Barlow" panose="00000500000000000000" pitchFamily="2" charset="0"/>
              </a:rPr>
              <a:t>complotisme</a:t>
            </a:r>
            <a:r>
              <a:rPr lang="fr-FR" dirty="0">
                <a:latin typeface="Barlow" panose="00000500000000000000" pitchFamily="2" charset="0"/>
              </a:rPr>
              <a:t>, pour aborder ce thème sur un ton léger et décalé. </a:t>
            </a:r>
            <a:endParaRPr lang="fr-FR" dirty="0" smtClean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Barlow" panose="00000500000000000000" pitchFamily="2" charset="0"/>
            </a:endParaRPr>
          </a:p>
          <a:p>
            <a:r>
              <a:rPr lang="fr-FR" b="1" u="sng" dirty="0" smtClean="0">
                <a:latin typeface="Barlow" panose="00000500000000000000" pitchFamily="2" charset="0"/>
              </a:rPr>
              <a:t>Premiers résultats depuis septembre :</a:t>
            </a:r>
            <a:endParaRPr lang="fr-FR" b="1" u="sng" dirty="0">
              <a:latin typeface="Barlow" panose="00000500000000000000" pitchFamily="2" charset="0"/>
            </a:endParaRPr>
          </a:p>
          <a:p>
            <a:r>
              <a:rPr lang="fr-FR" b="1" dirty="0" smtClean="0">
                <a:latin typeface="Barlow" panose="00000500000000000000" pitchFamily="2" charset="0"/>
              </a:rPr>
              <a:t>5 600 000 vues générées avec 9 vidéos produites et diffusées </a:t>
            </a:r>
            <a:r>
              <a:rPr lang="fr-FR" dirty="0" smtClean="0">
                <a:latin typeface="Barlow" panose="00000500000000000000" pitchFamily="2" charset="0"/>
              </a:rPr>
              <a:t>: Ada Lovelace, Katia Krafft, George Washington </a:t>
            </a:r>
            <a:r>
              <a:rPr lang="fr-FR" dirty="0" err="1" smtClean="0">
                <a:latin typeface="Barlow" panose="00000500000000000000" pitchFamily="2" charset="0"/>
              </a:rPr>
              <a:t>Carver</a:t>
            </a:r>
            <a:r>
              <a:rPr lang="fr-FR" dirty="0" smtClean="0">
                <a:latin typeface="Barlow" panose="00000500000000000000" pitchFamily="2" charset="0"/>
              </a:rPr>
              <a:t>, </a:t>
            </a:r>
            <a:r>
              <a:rPr lang="fr-FR" dirty="0" err="1" smtClean="0">
                <a:latin typeface="Barlow" panose="00000500000000000000" pitchFamily="2" charset="0"/>
              </a:rPr>
              <a:t>Rosalind</a:t>
            </a:r>
            <a:r>
              <a:rPr lang="fr-FR" dirty="0" smtClean="0">
                <a:latin typeface="Barlow" panose="00000500000000000000" pitchFamily="2" charset="0"/>
              </a:rPr>
              <a:t> Franklin, Carl F. Gauss, Alan Turing, Florence Nightingale, Alfred Russel Wallace, Augustin Fresnel.</a:t>
            </a:r>
            <a:endParaRPr lang="fr-FR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Focus AAP 2021 : vidéos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060" y="1566930"/>
            <a:ext cx="3823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 smtClean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Alfred Russel </a:t>
            </a:r>
            <a:r>
              <a:rPr lang="fr-FR" dirty="0" smtClean="0">
                <a:latin typeface="Barlow" panose="00000500000000000000" pitchFamily="2" charset="0"/>
              </a:rPr>
              <a:t>Wallace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Florence </a:t>
            </a:r>
            <a:r>
              <a:rPr lang="fr-FR" dirty="0" smtClean="0">
                <a:latin typeface="Barlow" panose="00000500000000000000" pitchFamily="2" charset="0"/>
              </a:rPr>
              <a:t>Nightingale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Alain </a:t>
            </a:r>
            <a:r>
              <a:rPr lang="fr-FR" dirty="0" smtClean="0">
                <a:latin typeface="Barlow" panose="00000500000000000000" pitchFamily="2" charset="0"/>
              </a:rPr>
              <a:t>Turing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Carl Friedrich </a:t>
            </a:r>
            <a:r>
              <a:rPr lang="fr-FR" dirty="0" smtClean="0">
                <a:latin typeface="Barlow" panose="00000500000000000000" pitchFamily="2" charset="0"/>
              </a:rPr>
              <a:t>Gauss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err="1">
                <a:latin typeface="Barlow" panose="00000500000000000000" pitchFamily="2" charset="0"/>
              </a:rPr>
              <a:t>Rosalind</a:t>
            </a:r>
            <a:r>
              <a:rPr lang="fr-FR" dirty="0">
                <a:latin typeface="Barlow" panose="00000500000000000000" pitchFamily="2" charset="0"/>
              </a:rPr>
              <a:t> </a:t>
            </a:r>
            <a:r>
              <a:rPr lang="fr-FR" dirty="0" smtClean="0">
                <a:latin typeface="Barlow" panose="00000500000000000000" pitchFamily="2" charset="0"/>
              </a:rPr>
              <a:t>Franklin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Ada </a:t>
            </a:r>
            <a:r>
              <a:rPr lang="fr-FR" dirty="0" smtClean="0">
                <a:latin typeface="Barlow" panose="00000500000000000000" pitchFamily="2" charset="0"/>
              </a:rPr>
              <a:t>Lovelace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George Washington </a:t>
            </a:r>
            <a:r>
              <a:rPr lang="fr-FR" dirty="0" err="1" smtClean="0">
                <a:latin typeface="Barlow" panose="00000500000000000000" pitchFamily="2" charset="0"/>
              </a:rPr>
              <a:t>Carver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Yann Le </a:t>
            </a:r>
            <a:r>
              <a:rPr lang="fr-FR" dirty="0" err="1" smtClean="0">
                <a:latin typeface="Barlow" panose="00000500000000000000" pitchFamily="2" charset="0"/>
              </a:rPr>
              <a:t>Cun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Charles </a:t>
            </a:r>
            <a:r>
              <a:rPr lang="fr-FR" dirty="0" smtClean="0">
                <a:latin typeface="Barlow" panose="00000500000000000000" pitchFamily="2" charset="0"/>
              </a:rPr>
              <a:t>Drew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Lise </a:t>
            </a:r>
            <a:r>
              <a:rPr lang="fr-FR" dirty="0" smtClean="0">
                <a:latin typeface="Barlow" panose="00000500000000000000" pitchFamily="2" charset="0"/>
              </a:rPr>
              <a:t>Meitner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Alice Augusta </a:t>
            </a:r>
            <a:r>
              <a:rPr lang="fr-FR" dirty="0" smtClean="0">
                <a:latin typeface="Barlow" panose="00000500000000000000" pitchFamily="2" charset="0"/>
              </a:rPr>
              <a:t>Ball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Tim </a:t>
            </a:r>
            <a:r>
              <a:rPr lang="fr-FR" dirty="0" err="1">
                <a:latin typeface="Barlow" panose="00000500000000000000" pitchFamily="2" charset="0"/>
              </a:rPr>
              <a:t>Berners</a:t>
            </a:r>
            <a:r>
              <a:rPr lang="fr-FR" dirty="0">
                <a:latin typeface="Barlow" panose="00000500000000000000" pitchFamily="2" charset="0"/>
              </a:rPr>
              <a:t> </a:t>
            </a:r>
            <a:r>
              <a:rPr lang="fr-FR" dirty="0" smtClean="0">
                <a:latin typeface="Barlow" panose="00000500000000000000" pitchFamily="2" charset="0"/>
              </a:rPr>
              <a:t>Lee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Ibn </a:t>
            </a:r>
            <a:r>
              <a:rPr lang="fr-FR" dirty="0" smtClean="0">
                <a:latin typeface="Barlow" panose="00000500000000000000" pitchFamily="2" charset="0"/>
              </a:rPr>
              <a:t>Al-</a:t>
            </a:r>
            <a:r>
              <a:rPr lang="fr-FR" dirty="0" err="1" smtClean="0">
                <a:latin typeface="Barlow" panose="00000500000000000000" pitchFamily="2" charset="0"/>
              </a:rPr>
              <a:t>Haytham</a:t>
            </a:r>
            <a:endParaRPr lang="fr-FR" dirty="0" smtClean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Barlow" panose="00000500000000000000" pitchFamily="2" charset="0"/>
              </a:rPr>
              <a:t>Marie Curie</a:t>
            </a:r>
            <a:endParaRPr lang="fr-FR" dirty="0">
              <a:latin typeface="Barlow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Barlow" panose="00000500000000000000" pitchFamily="2" charset="0"/>
              </a:rPr>
              <a:t>Emilie du </a:t>
            </a:r>
            <a:r>
              <a:rPr lang="fr-FR" dirty="0" smtClean="0">
                <a:latin typeface="Barlow" panose="00000500000000000000" pitchFamily="2" charset="0"/>
              </a:rPr>
              <a:t>Châtelet</a:t>
            </a:r>
            <a:r>
              <a:rPr lang="fr-FR" dirty="0">
                <a:latin typeface="Barlow" panose="00000500000000000000" pitchFamily="2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Barlow" panose="00000500000000000000" pitchFamily="2" charset="0"/>
              </a:rPr>
              <a:t>Mary </a:t>
            </a:r>
            <a:r>
              <a:rPr lang="fr-FR" dirty="0" err="1" smtClean="0">
                <a:latin typeface="Barlow" panose="00000500000000000000" pitchFamily="2" charset="0"/>
              </a:rPr>
              <a:t>Anning</a:t>
            </a:r>
            <a:endParaRPr lang="fr-FR" dirty="0">
              <a:latin typeface="Barlow" panose="000005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4069" y="1810327"/>
            <a:ext cx="314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arlow" panose="00000500000000000000" pitchFamily="2" charset="0"/>
              </a:rPr>
              <a:t>17.   Francis Beaufort</a:t>
            </a:r>
          </a:p>
          <a:p>
            <a:r>
              <a:rPr lang="fr-FR" dirty="0" smtClean="0">
                <a:latin typeface="Barlow" panose="00000500000000000000" pitchFamily="2" charset="0"/>
              </a:rPr>
              <a:t>18.   Alexander </a:t>
            </a:r>
            <a:r>
              <a:rPr lang="fr-FR" dirty="0" err="1">
                <a:latin typeface="Barlow" panose="00000500000000000000" pitchFamily="2" charset="0"/>
              </a:rPr>
              <a:t>von</a:t>
            </a:r>
            <a:r>
              <a:rPr lang="fr-FR" dirty="0">
                <a:latin typeface="Barlow" panose="00000500000000000000" pitchFamily="2" charset="0"/>
              </a:rPr>
              <a:t> </a:t>
            </a:r>
            <a:r>
              <a:rPr lang="fr-FR" dirty="0" smtClean="0">
                <a:latin typeface="Barlow" panose="00000500000000000000" pitchFamily="2" charset="0"/>
              </a:rPr>
              <a:t>Humboldt</a:t>
            </a:r>
          </a:p>
          <a:p>
            <a:r>
              <a:rPr lang="fr-FR" dirty="0" smtClean="0">
                <a:latin typeface="Barlow" panose="00000500000000000000" pitchFamily="2" charset="0"/>
              </a:rPr>
              <a:t>19.   James Hutton</a:t>
            </a:r>
            <a:endParaRPr lang="fr-FR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20.  </a:t>
            </a:r>
            <a:r>
              <a:rPr lang="fr-FR" dirty="0" err="1" smtClean="0">
                <a:latin typeface="Barlow" panose="00000500000000000000" pitchFamily="2" charset="0"/>
              </a:rPr>
              <a:t>Narinder</a:t>
            </a:r>
            <a:r>
              <a:rPr lang="fr-FR" dirty="0" smtClean="0">
                <a:latin typeface="Barlow" panose="00000500000000000000" pitchFamily="2" charset="0"/>
              </a:rPr>
              <a:t> </a:t>
            </a:r>
            <a:r>
              <a:rPr lang="fr-FR" dirty="0">
                <a:latin typeface="Barlow" panose="00000500000000000000" pitchFamily="2" charset="0"/>
              </a:rPr>
              <a:t>Singh </a:t>
            </a:r>
            <a:r>
              <a:rPr lang="fr-FR" dirty="0" err="1" smtClean="0">
                <a:latin typeface="Barlow" panose="00000500000000000000" pitchFamily="2" charset="0"/>
              </a:rPr>
              <a:t>Kapany</a:t>
            </a:r>
            <a:endParaRPr lang="fr-FR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21.   Avicenne</a:t>
            </a:r>
            <a:endParaRPr lang="fr-FR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22.   Linus Thorvaldsen</a:t>
            </a:r>
            <a:endParaRPr lang="fr-FR" dirty="0">
              <a:latin typeface="Barlow" panose="00000500000000000000" pitchFamily="2" charset="0"/>
            </a:endParaRPr>
          </a:p>
          <a:p>
            <a:pPr algn="just"/>
            <a:r>
              <a:rPr lang="fr-FR" dirty="0" smtClean="0">
                <a:latin typeface="Barlow" panose="00000500000000000000" pitchFamily="2" charset="0"/>
              </a:rPr>
              <a:t>23.   Katia Krafft</a:t>
            </a:r>
            <a:endParaRPr lang="fr-FR" dirty="0">
              <a:latin typeface="Barlow" panose="00000500000000000000" pitchFamily="2" charset="0"/>
            </a:endParaRPr>
          </a:p>
          <a:p>
            <a:pPr algn="just"/>
            <a:r>
              <a:rPr lang="fr-FR" dirty="0" smtClean="0">
                <a:latin typeface="Barlow" panose="00000500000000000000" pitchFamily="2" charset="0"/>
              </a:rPr>
              <a:t>24.   Valentina Terechkova</a:t>
            </a:r>
            <a:endParaRPr lang="fr-FR" dirty="0">
              <a:latin typeface="Barlow" panose="00000500000000000000" pitchFamily="2" charset="0"/>
            </a:endParaRPr>
          </a:p>
          <a:p>
            <a:pPr algn="just"/>
            <a:r>
              <a:rPr lang="fr-FR" dirty="0" smtClean="0">
                <a:latin typeface="Barlow" panose="00000500000000000000" pitchFamily="2" charset="0"/>
              </a:rPr>
              <a:t>25.   Augustin </a:t>
            </a:r>
            <a:r>
              <a:rPr lang="fr-FR" dirty="0">
                <a:latin typeface="Barlow" panose="00000500000000000000" pitchFamily="2" charset="0"/>
              </a:rPr>
              <a:t>Jean Fresnel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1" y="1203701"/>
            <a:ext cx="2384566" cy="51645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61" y="1203701"/>
            <a:ext cx="2384566" cy="51645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5018" y="1077391"/>
            <a:ext cx="522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Barlow" panose="00000500000000000000" pitchFamily="2" charset="0"/>
              </a:rPr>
              <a:t>Sujets : les personnalités scientifiques qui ont marqué l’Histoire</a:t>
            </a:r>
            <a:endParaRPr lang="fr-FR" b="1" u="sng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0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277" y="302147"/>
            <a:ext cx="9781185" cy="4525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300" b="1" dirty="0" smtClean="0">
                <a:latin typeface="Barlow" panose="00000500000000000000" pitchFamily="2" charset="0"/>
              </a:rPr>
              <a:t>Des ressources disponibles pour les territoires</a:t>
            </a:r>
            <a:endParaRPr lang="fr-FR" sz="3300" b="1" dirty="0">
              <a:latin typeface="Barlow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8278" y="892725"/>
            <a:ext cx="1142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Barlow" panose="000005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278" y="969818"/>
            <a:ext cx="66867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arlow" panose="00000500000000000000" pitchFamily="2" charset="0"/>
              </a:rPr>
              <a:t>Nos contenus, co-produits avec le Ministère de la Culture, sont disponibles pour utilisation par nos partenaires dans leurs territoires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Exposition des BD dans des établissements ou lors de manifestations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Projection des vidéos sur des écrans dans des lieux de vie ou lors d’ateliers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Diffusion des articles dans des supports de communication gratuits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Publication des BD sur des </a:t>
            </a:r>
            <a:r>
              <a:rPr lang="fr-FR" dirty="0" err="1" smtClean="0">
                <a:latin typeface="Barlow" panose="00000500000000000000" pitchFamily="2" charset="0"/>
              </a:rPr>
              <a:t>print</a:t>
            </a:r>
            <a:r>
              <a:rPr lang="fr-FR" dirty="0" smtClean="0">
                <a:latin typeface="Barlow" panose="00000500000000000000" pitchFamily="2" charset="0"/>
              </a:rPr>
              <a:t> gratuits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arlow" panose="00000500000000000000" pitchFamily="2" charset="0"/>
              </a:rPr>
              <a:t>Etc…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Barlow" panose="00000500000000000000" pitchFamily="2" charset="0"/>
            </a:endParaRPr>
          </a:p>
          <a:p>
            <a:r>
              <a:rPr lang="fr-FR" b="1" dirty="0" smtClean="0">
                <a:latin typeface="Barlow" panose="00000500000000000000" pitchFamily="2" charset="0"/>
              </a:rPr>
              <a:t>D’autres actions personnalisées sont envisageables… n’hésitez pas à nous contacter pour en discuter !</a:t>
            </a:r>
          </a:p>
          <a:p>
            <a:endParaRPr lang="fr-FR" b="1" dirty="0" smtClean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Barlow" panose="00000500000000000000" pitchFamily="2" charset="0"/>
            </a:endParaRPr>
          </a:p>
          <a:p>
            <a:endParaRPr lang="fr-FR" dirty="0">
              <a:latin typeface="Barlow" panose="00000500000000000000" pitchFamily="2" charset="0"/>
            </a:endParaRPr>
          </a:p>
          <a:p>
            <a:r>
              <a:rPr lang="fr-FR" dirty="0" smtClean="0">
                <a:latin typeface="Barlow" panose="00000500000000000000" pitchFamily="2" charset="0"/>
              </a:rPr>
              <a:t> </a:t>
            </a:r>
            <a:endParaRPr lang="fr-FR" dirty="0">
              <a:latin typeface="Barlow" panose="000005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98" y="969818"/>
            <a:ext cx="4115562" cy="52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0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28577</TotalTime>
  <Words>1235</Words>
  <Application>Microsoft Office PowerPoint</Application>
  <PresentationFormat>Grand écran</PresentationFormat>
  <Paragraphs>99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Barlow</vt:lpstr>
      <vt:lpstr>Calibri</vt:lpstr>
      <vt:lpstr>Calibri Light</vt:lpstr>
      <vt:lpstr>Thème Office</vt:lpstr>
      <vt:lpstr>CURIEUX ! : présentation « flash »</vt:lpstr>
      <vt:lpstr>Ministère de la Culture x Curieux ! – AAP 2020</vt:lpstr>
      <vt:lpstr>Focus AAP 2020 : articles et romans photos</vt:lpstr>
      <vt:lpstr>Focus AAP 2020 : bd</vt:lpstr>
      <vt:lpstr>Ministère de la Culture x Curieux ! – AAP 2021</vt:lpstr>
      <vt:lpstr>Focus AAP 2021 : vidéos</vt:lpstr>
      <vt:lpstr>Des ressources disponibles pour les territoires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portée février-mars 2020</dc:title>
  <dc:creator>Aurore AUFRERE</dc:creator>
  <cp:lastModifiedBy>THEOBALT Jean-christophe</cp:lastModifiedBy>
  <cp:revision>582</cp:revision>
  <dcterms:created xsi:type="dcterms:W3CDTF">2020-03-23T11:47:11Z</dcterms:created>
  <dcterms:modified xsi:type="dcterms:W3CDTF">2021-11-25T13:38:30Z</dcterms:modified>
</cp:coreProperties>
</file>