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7" r:id="rId2"/>
    <p:sldId id="270" r:id="rId3"/>
    <p:sldId id="272" r:id="rId4"/>
    <p:sldId id="275" r:id="rId5"/>
    <p:sldId id="273" r:id="rId6"/>
    <p:sldId id="274" r:id="rId7"/>
    <p:sldId id="280" r:id="rId8"/>
    <p:sldId id="281" r:id="rId9"/>
    <p:sldId id="279" r:id="rId1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Style clair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8EC20E35-A176-4012-BC5E-935CFFF8708E}" styleName="Style moyen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3256" autoAdjust="0"/>
  </p:normalViewPr>
  <p:slideViewPr>
    <p:cSldViewPr snapToGrid="0">
      <p:cViewPr varScale="1">
        <p:scale>
          <a:sx n="92" d="100"/>
          <a:sy n="92" d="100"/>
        </p:scale>
        <p:origin x="1230"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13CFF3E-B3DA-410B-8470-154EE8CACCF9}" type="datetimeFigureOut">
              <a:rPr lang="fr-FR" smtClean="0"/>
              <a:t>16/11/2021</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2EA31D8-DDE8-4A12-AF23-ACB0C4B66A3E}" type="slidenum">
              <a:rPr lang="fr-FR" smtClean="0"/>
              <a:t>‹N°›</a:t>
            </a:fld>
            <a:endParaRPr lang="fr-FR"/>
          </a:p>
        </p:txBody>
      </p:sp>
    </p:spTree>
    <p:extLst>
      <p:ext uri="{BB962C8B-B14F-4D97-AF65-F5344CB8AC3E}">
        <p14:creationId xmlns:p14="http://schemas.microsoft.com/office/powerpoint/2010/main" val="1673724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1</a:t>
            </a:fld>
            <a:endParaRPr lang="fr-FR"/>
          </a:p>
        </p:txBody>
      </p:sp>
    </p:spTree>
    <p:extLst>
      <p:ext uri="{BB962C8B-B14F-4D97-AF65-F5344CB8AC3E}">
        <p14:creationId xmlns:p14="http://schemas.microsoft.com/office/powerpoint/2010/main" val="13177503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2</a:t>
            </a:fld>
            <a:endParaRPr lang="fr-FR"/>
          </a:p>
        </p:txBody>
      </p:sp>
    </p:spTree>
    <p:extLst>
      <p:ext uri="{BB962C8B-B14F-4D97-AF65-F5344CB8AC3E}">
        <p14:creationId xmlns:p14="http://schemas.microsoft.com/office/powerpoint/2010/main" val="26986750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3</a:t>
            </a:fld>
            <a:endParaRPr lang="fr-FR"/>
          </a:p>
        </p:txBody>
      </p:sp>
    </p:spTree>
    <p:extLst>
      <p:ext uri="{BB962C8B-B14F-4D97-AF65-F5344CB8AC3E}">
        <p14:creationId xmlns:p14="http://schemas.microsoft.com/office/powerpoint/2010/main" val="3482082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4</a:t>
            </a:fld>
            <a:endParaRPr lang="fr-FR"/>
          </a:p>
        </p:txBody>
      </p:sp>
    </p:spTree>
    <p:extLst>
      <p:ext uri="{BB962C8B-B14F-4D97-AF65-F5344CB8AC3E}">
        <p14:creationId xmlns:p14="http://schemas.microsoft.com/office/powerpoint/2010/main" val="7614611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5</a:t>
            </a:fld>
            <a:endParaRPr lang="fr-FR"/>
          </a:p>
        </p:txBody>
      </p:sp>
    </p:spTree>
    <p:extLst>
      <p:ext uri="{BB962C8B-B14F-4D97-AF65-F5344CB8AC3E}">
        <p14:creationId xmlns:p14="http://schemas.microsoft.com/office/powerpoint/2010/main" val="101022730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6</a:t>
            </a:fld>
            <a:endParaRPr lang="fr-FR"/>
          </a:p>
        </p:txBody>
      </p:sp>
    </p:spTree>
    <p:extLst>
      <p:ext uri="{BB962C8B-B14F-4D97-AF65-F5344CB8AC3E}">
        <p14:creationId xmlns:p14="http://schemas.microsoft.com/office/powerpoint/2010/main" val="334290238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7</a:t>
            </a:fld>
            <a:endParaRPr lang="fr-FR"/>
          </a:p>
        </p:txBody>
      </p:sp>
    </p:spTree>
    <p:extLst>
      <p:ext uri="{BB962C8B-B14F-4D97-AF65-F5344CB8AC3E}">
        <p14:creationId xmlns:p14="http://schemas.microsoft.com/office/powerpoint/2010/main" val="24178494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8</a:t>
            </a:fld>
            <a:endParaRPr lang="fr-FR"/>
          </a:p>
        </p:txBody>
      </p:sp>
    </p:spTree>
    <p:extLst>
      <p:ext uri="{BB962C8B-B14F-4D97-AF65-F5344CB8AC3E}">
        <p14:creationId xmlns:p14="http://schemas.microsoft.com/office/powerpoint/2010/main" val="8305194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smtClean="0"/>
          </a:p>
        </p:txBody>
      </p:sp>
      <p:sp>
        <p:nvSpPr>
          <p:cNvPr id="4" name="Espace réservé du numéro de diapositive 3"/>
          <p:cNvSpPr>
            <a:spLocks noGrp="1"/>
          </p:cNvSpPr>
          <p:nvPr>
            <p:ph type="sldNum" sz="quarter" idx="10"/>
          </p:nvPr>
        </p:nvSpPr>
        <p:spPr/>
        <p:txBody>
          <a:bodyPr/>
          <a:lstStyle/>
          <a:p>
            <a:fld id="{2805A517-8B1F-4614-BC77-FF343C4DA0E5}" type="slidenum">
              <a:rPr lang="fr-FR" smtClean="0"/>
              <a:t>9</a:t>
            </a:fld>
            <a:endParaRPr lang="fr-FR"/>
          </a:p>
        </p:txBody>
      </p:sp>
    </p:spTree>
    <p:extLst>
      <p:ext uri="{BB962C8B-B14F-4D97-AF65-F5344CB8AC3E}">
        <p14:creationId xmlns:p14="http://schemas.microsoft.com/office/powerpoint/2010/main" val="1525327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fld id="{700FEF7A-8D5E-4EAD-B80F-90DA3593710D}"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31496226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0FEF7A-8D5E-4EAD-B80F-90DA3593710D}"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28731968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0FEF7A-8D5E-4EAD-B80F-90DA3593710D}"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36423818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700FEF7A-8D5E-4EAD-B80F-90DA3593710D}"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4534103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fld id="{700FEF7A-8D5E-4EAD-B80F-90DA3593710D}" type="datetimeFigureOut">
              <a:rPr lang="fr-FR" smtClean="0"/>
              <a:t>16/11/2021</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2727542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700FEF7A-8D5E-4EAD-B80F-90DA3593710D}" type="datetimeFigureOut">
              <a:rPr lang="fr-FR" smtClean="0"/>
              <a:t>16/11/2021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28870029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700FEF7A-8D5E-4EAD-B80F-90DA3593710D}" type="datetimeFigureOut">
              <a:rPr lang="fr-FR" smtClean="0"/>
              <a:t>16/11/2021</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1740779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700FEF7A-8D5E-4EAD-B80F-90DA3593710D}" type="datetimeFigureOut">
              <a:rPr lang="fr-FR" smtClean="0"/>
              <a:t>16/11/2021</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3319465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700FEF7A-8D5E-4EAD-B80F-90DA3593710D}" type="datetimeFigureOut">
              <a:rPr lang="fr-FR" smtClean="0"/>
              <a:t>16/11/2021</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32686684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00FEF7A-8D5E-4EAD-B80F-90DA3593710D}" type="datetimeFigureOut">
              <a:rPr lang="fr-FR" smtClean="0"/>
              <a:t>16/11/2021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28427384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fld id="{700FEF7A-8D5E-4EAD-B80F-90DA3593710D}" type="datetimeFigureOut">
              <a:rPr lang="fr-FR" smtClean="0"/>
              <a:t>16/11/2021</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19CC8924-3AED-4675-BC28-C41DD916750C}" type="slidenum">
              <a:rPr lang="fr-FR" smtClean="0"/>
              <a:t>‹N°›</a:t>
            </a:fld>
            <a:endParaRPr lang="fr-FR"/>
          </a:p>
        </p:txBody>
      </p:sp>
    </p:spTree>
    <p:extLst>
      <p:ext uri="{BB962C8B-B14F-4D97-AF65-F5344CB8AC3E}">
        <p14:creationId xmlns:p14="http://schemas.microsoft.com/office/powerpoint/2010/main" val="25401328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FEF7A-8D5E-4EAD-B80F-90DA3593710D}" type="datetimeFigureOut">
              <a:rPr lang="fr-FR" smtClean="0"/>
              <a:t>16/11/2021</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9CC8924-3AED-4675-BC28-C41DD916750C}" type="slidenum">
              <a:rPr lang="fr-FR" smtClean="0"/>
              <a:t>‹N°›</a:t>
            </a:fld>
            <a:endParaRPr lang="fr-FR"/>
          </a:p>
        </p:txBody>
      </p:sp>
    </p:spTree>
    <p:extLst>
      <p:ext uri="{BB962C8B-B14F-4D97-AF65-F5344CB8AC3E}">
        <p14:creationId xmlns:p14="http://schemas.microsoft.com/office/powerpoint/2010/main" val="38643634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1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9.jpeg"/><Relationship Id="rId12" Type="http://schemas.openxmlformats.org/officeDocument/2006/relationships/image" Target="../media/image14.png"/><Relationship Id="rId17" Type="http://schemas.openxmlformats.org/officeDocument/2006/relationships/image" Target="../media/image19.png"/><Relationship Id="rId2" Type="http://schemas.openxmlformats.org/officeDocument/2006/relationships/notesSlide" Target="../notesSlides/notesSlide5.xml"/><Relationship Id="rId16" Type="http://schemas.openxmlformats.org/officeDocument/2006/relationships/image" Target="../media/image18.jpeg"/><Relationship Id="rId1" Type="http://schemas.openxmlformats.org/officeDocument/2006/relationships/slideLayout" Target="../slideLayouts/slideLayout2.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5" Type="http://schemas.openxmlformats.org/officeDocument/2006/relationships/image" Target="../media/image17.jpe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 Id="rId1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www.emi.mouvement-up.f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4.png"/><Relationship Id="rId4" Type="http://schemas.openxmlformats.org/officeDocument/2006/relationships/image" Target="../media/image23.pn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martin.lippmann@mouvement-up.fr" TargetMode="External"/><Relationship Id="rId4" Type="http://schemas.openxmlformats.org/officeDocument/2006/relationships/hyperlink" Target="mailto:william.elland-goldsmith@mouvement-up.f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1443" y="3957505"/>
            <a:ext cx="4081624" cy="1640732"/>
          </a:xfrm>
          <a:prstGeom prst="rect">
            <a:avLst/>
          </a:prstGeom>
        </p:spPr>
      </p:pic>
      <p:sp>
        <p:nvSpPr>
          <p:cNvPr id="3" name="ZoneTexte 2"/>
          <p:cNvSpPr txBox="1"/>
          <p:nvPr/>
        </p:nvSpPr>
        <p:spPr>
          <a:xfrm>
            <a:off x="8603672" y="5829300"/>
            <a:ext cx="3023755" cy="646331"/>
          </a:xfrm>
          <a:prstGeom prst="rect">
            <a:avLst/>
          </a:prstGeom>
          <a:noFill/>
        </p:spPr>
        <p:txBody>
          <a:bodyPr wrap="square" rtlCol="0">
            <a:spAutoFit/>
          </a:bodyPr>
          <a:lstStyle/>
          <a:p>
            <a:pPr algn="r"/>
            <a:r>
              <a:rPr lang="fr-FR" b="1" i="1" dirty="0" smtClean="0"/>
              <a:t>Rencontres numériques </a:t>
            </a:r>
          </a:p>
          <a:p>
            <a:pPr algn="r"/>
            <a:r>
              <a:rPr lang="fr-FR" b="1" i="1" dirty="0" smtClean="0"/>
              <a:t>17 novembre 2021</a:t>
            </a:r>
            <a:endParaRPr lang="fr-FR" b="1" i="1" dirty="0"/>
          </a:p>
        </p:txBody>
      </p:sp>
    </p:spTree>
    <p:extLst>
      <p:ext uri="{BB962C8B-B14F-4D97-AF65-F5344CB8AC3E}">
        <p14:creationId xmlns:p14="http://schemas.microsoft.com/office/powerpoint/2010/main" val="35841730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205" y="318498"/>
            <a:ext cx="30757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b="1" dirty="0" smtClean="0">
                <a:cs typeface="Arial" panose="020B0604020202020204" pitchFamily="34" charset="0"/>
              </a:rPr>
              <a:t>LE POLE EMI MOUVEMENT UP</a:t>
            </a:r>
            <a:endParaRPr lang="fr-FR" b="1" dirty="0">
              <a:cs typeface="Arial" panose="020B0604020202020204" pitchFamily="34" charset="0"/>
            </a:endParaRPr>
          </a:p>
        </p:txBody>
      </p:sp>
      <p:sp>
        <p:nvSpPr>
          <p:cNvPr id="5" name="ZoneTexte 4"/>
          <p:cNvSpPr txBox="1"/>
          <p:nvPr/>
        </p:nvSpPr>
        <p:spPr>
          <a:xfrm>
            <a:off x="642205" y="1009290"/>
            <a:ext cx="5448045" cy="5632311"/>
          </a:xfrm>
          <a:prstGeom prst="rect">
            <a:avLst/>
          </a:prstGeom>
          <a:noFill/>
        </p:spPr>
        <p:txBody>
          <a:bodyPr wrap="square" rtlCol="0">
            <a:spAutoFit/>
          </a:bodyPr>
          <a:lstStyle/>
          <a:p>
            <a:r>
              <a:rPr lang="fr-FR" b="1" dirty="0" smtClean="0"/>
              <a:t>Notre objectif </a:t>
            </a:r>
            <a:r>
              <a:rPr lang="fr-FR" dirty="0" smtClean="0"/>
              <a:t>:  développer l’esprit critique des jeunes et ainsi leur permettre de ne pas tomber dans le piège des </a:t>
            </a:r>
            <a:r>
              <a:rPr lang="fr-FR" dirty="0" err="1" smtClean="0"/>
              <a:t>fake</a:t>
            </a:r>
            <a:r>
              <a:rPr lang="fr-FR" dirty="0" smtClean="0"/>
              <a:t> news et des discours de haine en ligne. La prévention de ces risques contribue ainsi à une meilleure insertion dans la société, et à faciliter l’accès à la citoyenneté. </a:t>
            </a:r>
          </a:p>
          <a:p>
            <a:endParaRPr lang="fr-FR" dirty="0"/>
          </a:p>
          <a:p>
            <a:r>
              <a:rPr lang="fr-FR" b="1" dirty="0" smtClean="0"/>
              <a:t>Notre méthode pédagogique </a:t>
            </a:r>
            <a:r>
              <a:rPr lang="fr-FR" dirty="0" smtClean="0"/>
              <a:t>: à travers la pratique journalistique, nous transmettons aux jeunes les connaissances et les compétences pour leur permettre de mieux comprendre l’espace médiatique, comment se fabrique l’information, et comment – à travers des outils simples – s’assurer que celle-ci s’appui sur des faits, et non sur des croyances. </a:t>
            </a:r>
          </a:p>
          <a:p>
            <a:endParaRPr lang="fr-FR" dirty="0"/>
          </a:p>
          <a:p>
            <a:r>
              <a:rPr lang="fr-FR" b="1" dirty="0" smtClean="0"/>
              <a:t>Nos publics prioritaires</a:t>
            </a:r>
            <a:r>
              <a:rPr lang="fr-FR" dirty="0" smtClean="0"/>
              <a:t>: les jeunes de 14 à 25 ans, en milieu scolaire ou hors scolaire.</a:t>
            </a:r>
          </a:p>
          <a:p>
            <a:endParaRPr lang="fr-FR" dirty="0"/>
          </a:p>
          <a:p>
            <a:r>
              <a:rPr lang="fr-FR" b="1" dirty="0" smtClean="0"/>
              <a:t>Notre équipe</a:t>
            </a:r>
            <a:r>
              <a:rPr lang="fr-FR" dirty="0" smtClean="0"/>
              <a:t> : des formateurs &amp; formatrices journalistes et formés à l’éducation aux médias </a:t>
            </a:r>
            <a:endParaRPr lang="fr-FR" b="1" dirty="0"/>
          </a:p>
        </p:txBody>
      </p:sp>
      <p:pic>
        <p:nvPicPr>
          <p:cNvPr id="6" name="Imag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53633" y="-1751162"/>
            <a:ext cx="4842526" cy="9027099"/>
          </a:xfrm>
          <a:prstGeom prst="rect">
            <a:avLst/>
          </a:prstGeom>
        </p:spPr>
      </p:pic>
    </p:spTree>
    <p:extLst>
      <p:ext uri="{BB962C8B-B14F-4D97-AF65-F5344CB8AC3E}">
        <p14:creationId xmlns:p14="http://schemas.microsoft.com/office/powerpoint/2010/main" val="3731864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205" y="318498"/>
            <a:ext cx="1704180"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b="1" dirty="0" smtClean="0">
                <a:cs typeface="Arial" panose="020B0604020202020204" pitchFamily="34" charset="0"/>
              </a:rPr>
              <a:t>NOTRE IMPACT</a:t>
            </a:r>
            <a:endParaRPr lang="fr-FR" b="1" dirty="0">
              <a:cs typeface="Arial" panose="020B0604020202020204" pitchFamily="34" charset="0"/>
            </a:endParaRPr>
          </a:p>
        </p:txBody>
      </p:sp>
      <p:sp>
        <p:nvSpPr>
          <p:cNvPr id="5" name="ZoneTexte 4"/>
          <p:cNvSpPr txBox="1"/>
          <p:nvPr/>
        </p:nvSpPr>
        <p:spPr>
          <a:xfrm>
            <a:off x="642205" y="1190445"/>
            <a:ext cx="5448045" cy="4801314"/>
          </a:xfrm>
          <a:prstGeom prst="rect">
            <a:avLst/>
          </a:prstGeom>
          <a:noFill/>
        </p:spPr>
        <p:txBody>
          <a:bodyPr wrap="square" rtlCol="0">
            <a:spAutoFit/>
          </a:bodyPr>
          <a:lstStyle/>
          <a:p>
            <a:r>
              <a:rPr lang="fr-FR" b="1" dirty="0" smtClean="0"/>
              <a:t>Depuis 2015 </a:t>
            </a:r>
            <a:r>
              <a:rPr lang="fr-FR" dirty="0" smtClean="0"/>
              <a:t>: 20.000 jeunes en France ont été touchés directement ou indirectement par nos actions</a:t>
            </a:r>
          </a:p>
          <a:p>
            <a:endParaRPr lang="fr-FR" b="1" dirty="0"/>
          </a:p>
          <a:p>
            <a:pPr marL="285750" indent="-285750">
              <a:buFontTx/>
              <a:buChar char="-"/>
            </a:pPr>
            <a:r>
              <a:rPr lang="fr-FR" b="1" dirty="0" smtClean="0"/>
              <a:t>Directement</a:t>
            </a:r>
            <a:r>
              <a:rPr lang="fr-FR" dirty="0" smtClean="0"/>
              <a:t> : 8.000 jeunes ont participé à des ateliers d’éducation aux médias proposés par MOUVEMENT UP</a:t>
            </a:r>
          </a:p>
          <a:p>
            <a:pPr marL="285750" indent="-285750">
              <a:buFontTx/>
              <a:buChar char="-"/>
            </a:pPr>
            <a:r>
              <a:rPr lang="fr-FR" b="1" dirty="0" smtClean="0"/>
              <a:t>Indirectement </a:t>
            </a:r>
            <a:r>
              <a:rPr lang="fr-FR" dirty="0" smtClean="0"/>
              <a:t>: 700 encadrants (milieu scolaire &amp; hors scolaire) ont été formé à l’éducation aux médias par MOUVEMENT UP, pour qu’ils puissent eux même dispenser des ateliers</a:t>
            </a:r>
          </a:p>
          <a:p>
            <a:pPr marL="285750" indent="-285750">
              <a:buFontTx/>
              <a:buChar char="-"/>
            </a:pPr>
            <a:endParaRPr lang="fr-FR" dirty="0"/>
          </a:p>
          <a:p>
            <a:r>
              <a:rPr lang="fr-FR" dirty="0" smtClean="0"/>
              <a:t>80% de nos bénéficiaires directs résident en QPV. </a:t>
            </a:r>
          </a:p>
          <a:p>
            <a:pPr marL="285750" indent="-285750">
              <a:buFontTx/>
              <a:buChar char="-"/>
            </a:pPr>
            <a:endParaRPr lang="fr-FR" dirty="0"/>
          </a:p>
          <a:p>
            <a:r>
              <a:rPr lang="fr-FR" b="1" dirty="0" smtClean="0"/>
              <a:t>Nos territoires d’interventions </a:t>
            </a:r>
            <a:r>
              <a:rPr lang="fr-FR" dirty="0" smtClean="0"/>
              <a:t> : Ile de France, PACA, Nouvelle Aquitaine, AURA, Europe (Balkans, Turquie, Pologne, UK) </a:t>
            </a:r>
          </a:p>
          <a:p>
            <a:endParaRPr lang="fr-FR" dirty="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487" y="-85286"/>
            <a:ext cx="4889452" cy="7623100"/>
          </a:xfrm>
          <a:prstGeom prst="rect">
            <a:avLst/>
          </a:prstGeom>
        </p:spPr>
      </p:pic>
    </p:spTree>
    <p:extLst>
      <p:ext uri="{BB962C8B-B14F-4D97-AF65-F5344CB8AC3E}">
        <p14:creationId xmlns:p14="http://schemas.microsoft.com/office/powerpoint/2010/main" val="101682169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204" y="318498"/>
            <a:ext cx="1919842"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b="1" dirty="0" smtClean="0">
                <a:cs typeface="Arial" panose="020B0604020202020204" pitchFamily="34" charset="0"/>
              </a:rPr>
              <a:t>NOS EXPERTISES </a:t>
            </a:r>
            <a:endParaRPr lang="fr-FR" b="1" dirty="0">
              <a:cs typeface="Arial" panose="020B0604020202020204" pitchFamily="34" charset="0"/>
            </a:endParaRPr>
          </a:p>
        </p:txBody>
      </p:sp>
      <p:sp>
        <p:nvSpPr>
          <p:cNvPr id="4" name="ZoneTexte 3"/>
          <p:cNvSpPr txBox="1"/>
          <p:nvPr/>
        </p:nvSpPr>
        <p:spPr>
          <a:xfrm>
            <a:off x="642203" y="1104181"/>
            <a:ext cx="5439420" cy="4801314"/>
          </a:xfrm>
          <a:prstGeom prst="rect">
            <a:avLst/>
          </a:prstGeom>
          <a:noFill/>
        </p:spPr>
        <p:txBody>
          <a:bodyPr wrap="square" rtlCol="0">
            <a:spAutoFit/>
          </a:bodyPr>
          <a:lstStyle/>
          <a:p>
            <a:r>
              <a:rPr lang="fr-FR" dirty="0" smtClean="0"/>
              <a:t>Nos actions se déploient autour de deux expertises: </a:t>
            </a:r>
          </a:p>
          <a:p>
            <a:endParaRPr lang="fr-FR" dirty="0"/>
          </a:p>
          <a:p>
            <a:pPr marL="285750" indent="-285750">
              <a:buFontTx/>
              <a:buChar char="-"/>
            </a:pPr>
            <a:r>
              <a:rPr lang="fr-FR" b="1" dirty="0" smtClean="0"/>
              <a:t>Production de ressources pédagogiques </a:t>
            </a:r>
            <a:r>
              <a:rPr lang="fr-FR" dirty="0" smtClean="0"/>
              <a:t>: donner des outils à la communauté encadrante pour accompagner les jeunes qu’ils encadrent (exemple </a:t>
            </a:r>
            <a:r>
              <a:rPr lang="fr-FR" dirty="0" err="1" smtClean="0"/>
              <a:t>ReNews</a:t>
            </a:r>
            <a:r>
              <a:rPr lang="fr-FR" dirty="0"/>
              <a:t> </a:t>
            </a:r>
            <a:r>
              <a:rPr lang="fr-FR" dirty="0" smtClean="0"/>
              <a:t>/ </a:t>
            </a:r>
            <a:r>
              <a:rPr lang="fr-FR" dirty="0" err="1" smtClean="0"/>
              <a:t>Talmil</a:t>
            </a:r>
            <a:r>
              <a:rPr lang="fr-FR" dirty="0" smtClean="0"/>
              <a:t>) </a:t>
            </a:r>
          </a:p>
          <a:p>
            <a:pPr marL="285750" indent="-285750">
              <a:buFontTx/>
              <a:buChar char="-"/>
            </a:pPr>
            <a:r>
              <a:rPr lang="fr-FR" b="1" dirty="0" smtClean="0"/>
              <a:t>Conception et animation d’ateliers d’éducations aux médias </a:t>
            </a:r>
            <a:r>
              <a:rPr lang="fr-FR" dirty="0" smtClean="0"/>
              <a:t>: </a:t>
            </a:r>
          </a:p>
          <a:p>
            <a:pPr marL="742950" lvl="1" indent="-285750">
              <a:buFontTx/>
              <a:buChar char="-"/>
            </a:pPr>
            <a:r>
              <a:rPr lang="fr-FR" dirty="0" smtClean="0"/>
              <a:t>Pour les jeunes de 14 – 25 ans : programmes </a:t>
            </a:r>
            <a:r>
              <a:rPr lang="fr-FR" dirty="0" err="1" smtClean="0"/>
              <a:t>Fake</a:t>
            </a:r>
            <a:r>
              <a:rPr lang="fr-FR" dirty="0" smtClean="0"/>
              <a:t> News </a:t>
            </a:r>
            <a:r>
              <a:rPr lang="fr-FR" dirty="0" err="1" smtClean="0"/>
              <a:t>Factory</a:t>
            </a:r>
            <a:r>
              <a:rPr lang="fr-FR" dirty="0" smtClean="0"/>
              <a:t>, Jeunes Reporters, et bientôt Grandir en Culture </a:t>
            </a:r>
          </a:p>
          <a:p>
            <a:pPr marL="742950" lvl="1" indent="-285750">
              <a:buFontTx/>
              <a:buChar char="-"/>
            </a:pPr>
            <a:r>
              <a:rPr lang="fr-FR" dirty="0" smtClean="0"/>
              <a:t>Pour les encadrants en milieu scolaire &amp; hors scolaire : SOS </a:t>
            </a:r>
            <a:r>
              <a:rPr lang="fr-FR" dirty="0" err="1" smtClean="0"/>
              <a:t>LGBTphobies</a:t>
            </a:r>
            <a:r>
              <a:rPr lang="fr-FR" dirty="0" smtClean="0"/>
              <a:t> et Média &amp; contre discours </a:t>
            </a:r>
            <a:endParaRPr lang="fr-FR" dirty="0" smtClean="0"/>
          </a:p>
          <a:p>
            <a:pPr marL="285750" lvl="0" indent="-285750">
              <a:buFontTx/>
              <a:buChar char="-"/>
            </a:pPr>
            <a:endParaRPr lang="fr-FR" dirty="0"/>
          </a:p>
          <a:p>
            <a:pPr marL="285750" lvl="0" indent="-285750">
              <a:buFontTx/>
              <a:buChar char="-"/>
            </a:pPr>
            <a:endParaRPr lang="fr-FR" dirty="0"/>
          </a:p>
          <a:p>
            <a:endParaRPr lang="fr-FR" dirty="0"/>
          </a:p>
        </p:txBody>
      </p:sp>
      <p:pic>
        <p:nvPicPr>
          <p:cNvPr id="7" name="Image 6"/>
          <p:cNvPicPr>
            <a:picLocks noChangeAspect="1"/>
          </p:cNvPicPr>
          <p:nvPr/>
        </p:nvPicPr>
        <p:blipFill rotWithShape="1">
          <a:blip r:embed="rId3">
            <a:extLst>
              <a:ext uri="{28A0092B-C50C-407E-A947-70E740481C1C}">
                <a14:useLocalDpi xmlns:a14="http://schemas.microsoft.com/office/drawing/2010/main" val="0"/>
              </a:ext>
            </a:extLst>
          </a:blip>
          <a:srcRect l="1" r="46463"/>
          <a:stretch/>
        </p:blipFill>
        <p:spPr>
          <a:xfrm>
            <a:off x="7419767" y="-112583"/>
            <a:ext cx="5667583" cy="7275383"/>
          </a:xfrm>
          <a:prstGeom prst="rect">
            <a:avLst/>
          </a:prstGeom>
        </p:spPr>
      </p:pic>
    </p:spTree>
    <p:extLst>
      <p:ext uri="{BB962C8B-B14F-4D97-AF65-F5344CB8AC3E}">
        <p14:creationId xmlns:p14="http://schemas.microsoft.com/office/powerpoint/2010/main" val="41347175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204" y="318498"/>
            <a:ext cx="2126875"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b="1" dirty="0" smtClean="0">
                <a:cs typeface="Arial" panose="020B0604020202020204" pitchFamily="34" charset="0"/>
              </a:rPr>
              <a:t>NOS PARTENAIRES</a:t>
            </a:r>
            <a:endParaRPr lang="fr-FR" b="1" dirty="0">
              <a:cs typeface="Arial" panose="020B0604020202020204" pitchFamily="34" charset="0"/>
            </a:endParaRPr>
          </a:p>
        </p:txBody>
      </p:sp>
      <p:sp>
        <p:nvSpPr>
          <p:cNvPr id="4" name="ZoneTexte 3"/>
          <p:cNvSpPr txBox="1"/>
          <p:nvPr/>
        </p:nvSpPr>
        <p:spPr>
          <a:xfrm>
            <a:off x="4444911" y="1052430"/>
            <a:ext cx="3307930" cy="523220"/>
          </a:xfrm>
          <a:prstGeom prst="rect">
            <a:avLst/>
          </a:prstGeom>
          <a:noFill/>
          <a:ln>
            <a:solidFill>
              <a:schemeClr val="tx1"/>
            </a:solidFill>
          </a:ln>
        </p:spPr>
        <p:txBody>
          <a:bodyPr wrap="square" rtlCol="0">
            <a:spAutoFit/>
          </a:bodyPr>
          <a:lstStyle/>
          <a:p>
            <a:pPr algn="ctr"/>
            <a:r>
              <a:rPr lang="fr-FR" sz="2800" b="1" dirty="0" smtClean="0"/>
              <a:t>Développement</a:t>
            </a:r>
            <a:endParaRPr lang="fr-FR" sz="2800" b="1" dirty="0"/>
          </a:p>
        </p:txBody>
      </p:sp>
      <p:sp>
        <p:nvSpPr>
          <p:cNvPr id="7" name="ZoneTexte 6"/>
          <p:cNvSpPr txBox="1"/>
          <p:nvPr/>
        </p:nvSpPr>
        <p:spPr>
          <a:xfrm>
            <a:off x="4785124" y="4162737"/>
            <a:ext cx="2622429" cy="52322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fr-FR" sz="2800" b="1" dirty="0" smtClean="0"/>
              <a:t>Pédagogiques</a:t>
            </a:r>
            <a:endParaRPr lang="fr-FR" sz="2800" b="1" dirty="0"/>
          </a:p>
        </p:txBody>
      </p:sp>
      <p:pic>
        <p:nvPicPr>
          <p:cNvPr id="1026" name="Picture 2" descr="Usage des logos"/>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73033" y="1897818"/>
            <a:ext cx="1397208" cy="107950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inistère de la Justice (France) — Wikipédi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70241" y="1897818"/>
            <a:ext cx="1362974" cy="110628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Kit de communication de l&amp;#39;ANCT | Agence nationale de la cohésion des  territoire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480274" y="1781034"/>
            <a:ext cx="2223280" cy="1267318"/>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Fichier:Facebook.svg — Wikipédia"/>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28022" y="3170801"/>
            <a:ext cx="1624819" cy="610577"/>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Fondation-Groupe-ADP - Institut de l&amp;#39;Engagement"/>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217318" y="3120882"/>
            <a:ext cx="1702184" cy="657965"/>
          </a:xfrm>
          <a:prstGeom prst="rect">
            <a:avLst/>
          </a:prstGeom>
          <a:noFill/>
          <a:extLst>
            <a:ext uri="{909E8E84-426E-40DD-AFC4-6F175D3DCCD1}">
              <a14:hiddenFill xmlns:a14="http://schemas.microsoft.com/office/drawing/2010/main">
                <a:solidFill>
                  <a:srgbClr val="FFFFFF"/>
                </a:solidFill>
              </a14:hiddenFill>
            </a:ext>
          </a:extLst>
        </p:spPr>
      </p:pic>
      <p:pic>
        <p:nvPicPr>
          <p:cNvPr id="1046" name="Picture 22" descr="Fichier:Logo CFI 2018.jpg — Wikipédia"/>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283907" y="3150716"/>
            <a:ext cx="1626870" cy="650748"/>
          </a:xfrm>
          <a:prstGeom prst="rect">
            <a:avLst/>
          </a:prstGeom>
          <a:noFill/>
          <a:extLst>
            <a:ext uri="{909E8E84-426E-40DD-AFC4-6F175D3DCCD1}">
              <a14:hiddenFill xmlns:a14="http://schemas.microsoft.com/office/drawing/2010/main">
                <a:solidFill>
                  <a:srgbClr val="FFFFFF"/>
                </a:solidFill>
              </a14:hiddenFill>
            </a:ext>
          </a:extLst>
        </p:spPr>
      </p:pic>
      <p:pic>
        <p:nvPicPr>
          <p:cNvPr id="1048" name="Picture 24" descr="Fichier:Ville de Paris logo 2019.svg — Wikipédia"/>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9525525" y="1715932"/>
            <a:ext cx="1223065" cy="1074259"/>
          </a:xfrm>
          <a:prstGeom prst="rect">
            <a:avLst/>
          </a:prstGeom>
          <a:noFill/>
          <a:extLst>
            <a:ext uri="{909E8E84-426E-40DD-AFC4-6F175D3DCCD1}">
              <a14:hiddenFill xmlns:a14="http://schemas.microsoft.com/office/drawing/2010/main">
                <a:solidFill>
                  <a:srgbClr val="FFFFFF"/>
                </a:solidFill>
              </a14:hiddenFill>
            </a:ext>
          </a:extLst>
        </p:spPr>
      </p:pic>
      <p:pic>
        <p:nvPicPr>
          <p:cNvPr id="1056" name="Picture 32" descr="TETU Masculin nouvelle génération | MEDIAOBS"/>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976414" y="5086149"/>
            <a:ext cx="1371300" cy="489097"/>
          </a:xfrm>
          <a:prstGeom prst="rect">
            <a:avLst/>
          </a:prstGeom>
          <a:noFill/>
          <a:extLst>
            <a:ext uri="{909E8E84-426E-40DD-AFC4-6F175D3DCCD1}">
              <a14:hiddenFill xmlns:a14="http://schemas.microsoft.com/office/drawing/2010/main">
                <a:solidFill>
                  <a:srgbClr val="FFFFFF"/>
                </a:solidFill>
              </a14:hiddenFill>
            </a:ext>
          </a:extLst>
        </p:spPr>
      </p:pic>
      <p:pic>
        <p:nvPicPr>
          <p:cNvPr id="1058" name="Picture 34" descr="ASSFAM"/>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33530" y="4872289"/>
            <a:ext cx="1905000" cy="781051"/>
          </a:xfrm>
          <a:prstGeom prst="rect">
            <a:avLst/>
          </a:prstGeom>
          <a:noFill/>
          <a:extLst>
            <a:ext uri="{909E8E84-426E-40DD-AFC4-6F175D3DCCD1}">
              <a14:hiddenFill xmlns:a14="http://schemas.microsoft.com/office/drawing/2010/main">
                <a:solidFill>
                  <a:srgbClr val="FFFFFF"/>
                </a:solidFill>
              </a14:hiddenFill>
            </a:ext>
          </a:extLst>
        </p:spPr>
      </p:pic>
      <p:pic>
        <p:nvPicPr>
          <p:cNvPr id="1060" name="Picture 36" descr="FactChat: The power is in your hands - Poynter"/>
          <p:cNvPicPr>
            <a:picLocks noChangeAspect="1" noChangeArrowheads="1"/>
          </p:cNvPicPr>
          <p:nvPr/>
        </p:nvPicPr>
        <p:blipFill rotWithShape="1">
          <a:blip r:embed="rId12">
            <a:extLst>
              <a:ext uri="{28A0092B-C50C-407E-A947-70E740481C1C}">
                <a14:useLocalDpi xmlns:a14="http://schemas.microsoft.com/office/drawing/2010/main" val="0"/>
              </a:ext>
            </a:extLst>
          </a:blip>
          <a:srcRect t="35026" b="39917"/>
          <a:stretch/>
        </p:blipFill>
        <p:spPr bwMode="auto">
          <a:xfrm>
            <a:off x="7752841" y="4942815"/>
            <a:ext cx="2857500" cy="715994"/>
          </a:xfrm>
          <a:prstGeom prst="rect">
            <a:avLst/>
          </a:prstGeom>
          <a:noFill/>
          <a:extLst>
            <a:ext uri="{909E8E84-426E-40DD-AFC4-6F175D3DCCD1}">
              <a14:hiddenFill xmlns:a14="http://schemas.microsoft.com/office/drawing/2010/main">
                <a:solidFill>
                  <a:srgbClr val="FFFFFF"/>
                </a:solidFill>
              </a14:hiddenFill>
            </a:ext>
          </a:extLst>
        </p:spPr>
      </p:pic>
      <p:pic>
        <p:nvPicPr>
          <p:cNvPr id="1062" name="Picture 38" descr="Fichier:LOGO CLEMI.jpg — Wikipédia"/>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6476445" y="5854590"/>
            <a:ext cx="1276396" cy="712668"/>
          </a:xfrm>
          <a:prstGeom prst="rect">
            <a:avLst/>
          </a:prstGeom>
          <a:noFill/>
          <a:extLst>
            <a:ext uri="{909E8E84-426E-40DD-AFC4-6F175D3DCCD1}">
              <a14:hiddenFill xmlns:a14="http://schemas.microsoft.com/office/drawing/2010/main">
                <a:solidFill>
                  <a:srgbClr val="FFFFFF"/>
                </a:solidFill>
              </a14:hiddenFill>
            </a:ext>
          </a:extLst>
        </p:spPr>
      </p:pic>
      <p:pic>
        <p:nvPicPr>
          <p:cNvPr id="1064" name="Picture 40" descr="Institut du monde arabe | Culture au quai"/>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3621331" y="5847393"/>
            <a:ext cx="1011884" cy="758913"/>
          </a:xfrm>
          <a:prstGeom prst="rect">
            <a:avLst/>
          </a:prstGeom>
          <a:noFill/>
          <a:extLst>
            <a:ext uri="{909E8E84-426E-40DD-AFC4-6F175D3DCCD1}">
              <a14:hiddenFill xmlns:a14="http://schemas.microsoft.com/office/drawing/2010/main">
                <a:solidFill>
                  <a:srgbClr val="FFFFFF"/>
                </a:solidFill>
              </a14:hiddenFill>
            </a:ext>
          </a:extLst>
        </p:spPr>
      </p:pic>
      <p:pic>
        <p:nvPicPr>
          <p:cNvPr id="1066" name="Picture 42" descr="Offre de stage - Maison des journalistes"/>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5204904" y="5832287"/>
            <a:ext cx="774019" cy="774019"/>
          </a:xfrm>
          <a:prstGeom prst="rect">
            <a:avLst/>
          </a:prstGeom>
          <a:noFill/>
          <a:extLst>
            <a:ext uri="{909E8E84-426E-40DD-AFC4-6F175D3DCCD1}">
              <a14:hiddenFill xmlns:a14="http://schemas.microsoft.com/office/drawing/2010/main">
                <a:solidFill>
                  <a:srgbClr val="FFFFFF"/>
                </a:solidFill>
              </a14:hiddenFill>
            </a:ext>
          </a:extLst>
        </p:spPr>
      </p:pic>
      <p:pic>
        <p:nvPicPr>
          <p:cNvPr id="1068" name="Picture 44" descr="Fabrique de Cinéma, Incubateur VR, Post-production"/>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7905995" y="5658809"/>
            <a:ext cx="1721656" cy="968192"/>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2" descr="Fichier:DILCRAH.LOGO.png — Wikipédia"/>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6987396" y="1875755"/>
            <a:ext cx="2042386" cy="10403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ccéder aux sites de nos marques sélectionnez une marque CMA CGM ANL APL  CEVA CNC CONTAINERSHIPS MERCOSUL Logo CMA CGM Groupe Groupe Mission et  Valeurs Histoire Arrow link blue Une aventure entrepreneuriale 1978 :  Création de la ..."/>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8212723" y="3137515"/>
            <a:ext cx="2121799" cy="791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77314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203" y="318498"/>
            <a:ext cx="54911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b="1" dirty="0" smtClean="0">
                <a:cs typeface="Arial" panose="020B0604020202020204" pitchFamily="34" charset="0"/>
              </a:rPr>
              <a:t>Renforcer l’esprit critique dans le domaine scientifique</a:t>
            </a:r>
            <a:endParaRPr lang="fr-FR" b="1" dirty="0">
              <a:cs typeface="Arial" panose="020B0604020202020204" pitchFamily="34" charset="0"/>
            </a:endParaRPr>
          </a:p>
        </p:txBody>
      </p:sp>
      <p:pic>
        <p:nvPicPr>
          <p:cNvPr id="4" name="Image 3"/>
          <p:cNvPicPr>
            <a:picLocks noChangeAspect="1"/>
          </p:cNvPicPr>
          <p:nvPr/>
        </p:nvPicPr>
        <p:blipFill>
          <a:blip r:embed="rId3"/>
          <a:stretch>
            <a:fillRect/>
          </a:stretch>
        </p:blipFill>
        <p:spPr>
          <a:xfrm>
            <a:off x="892134" y="1209240"/>
            <a:ext cx="10318373" cy="4926690"/>
          </a:xfrm>
          <a:prstGeom prst="rect">
            <a:avLst/>
          </a:prstGeom>
        </p:spPr>
      </p:pic>
    </p:spTree>
    <p:extLst>
      <p:ext uri="{BB962C8B-B14F-4D97-AF65-F5344CB8AC3E}">
        <p14:creationId xmlns:p14="http://schemas.microsoft.com/office/powerpoint/2010/main" val="312074947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203" y="318498"/>
            <a:ext cx="54911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b="1" dirty="0" smtClean="0">
                <a:cs typeface="Arial" panose="020B0604020202020204" pitchFamily="34" charset="0"/>
              </a:rPr>
              <a:t>Renforcer l’esprit critique dans le domaine scientifique</a:t>
            </a:r>
            <a:endParaRPr lang="fr-FR" b="1" dirty="0">
              <a:cs typeface="Arial" panose="020B0604020202020204" pitchFamily="34" charset="0"/>
            </a:endParaRPr>
          </a:p>
        </p:txBody>
      </p:sp>
      <p:sp>
        <p:nvSpPr>
          <p:cNvPr id="6" name="ZoneTexte 5"/>
          <p:cNvSpPr txBox="1"/>
          <p:nvPr/>
        </p:nvSpPr>
        <p:spPr>
          <a:xfrm>
            <a:off x="642203" y="1104181"/>
            <a:ext cx="10870924" cy="4801314"/>
          </a:xfrm>
          <a:prstGeom prst="rect">
            <a:avLst/>
          </a:prstGeom>
          <a:noFill/>
        </p:spPr>
        <p:txBody>
          <a:bodyPr wrap="square" rtlCol="0">
            <a:spAutoFit/>
          </a:bodyPr>
          <a:lstStyle/>
          <a:p>
            <a:pPr marL="285750" indent="-285750">
              <a:buFontTx/>
              <a:buChar char="-"/>
            </a:pPr>
            <a:r>
              <a:rPr lang="fr-FR" b="1" dirty="0" smtClean="0"/>
              <a:t>Objectif</a:t>
            </a:r>
            <a:r>
              <a:rPr lang="fr-FR" dirty="0" smtClean="0"/>
              <a:t> : mettre gratuitement à disposition de la communauté encadrante un centre de ressources dédié à l’éducation aux médias et à la pédagogique éducative de Mouvement UP.   </a:t>
            </a:r>
          </a:p>
          <a:p>
            <a:pPr marL="285750" indent="-285750">
              <a:buFontTx/>
              <a:buChar char="-"/>
            </a:pPr>
            <a:r>
              <a:rPr lang="fr-FR" b="1" dirty="0" smtClean="0"/>
              <a:t>Cibles</a:t>
            </a:r>
            <a:r>
              <a:rPr lang="fr-FR" dirty="0" smtClean="0"/>
              <a:t> : professeurs, documentalistes, éducateurs spécialisés, encadrants missions locales, chargés de projet socio-professionnels. </a:t>
            </a:r>
          </a:p>
          <a:p>
            <a:pPr marL="285750" indent="-285750">
              <a:buFontTx/>
              <a:buChar char="-"/>
            </a:pPr>
            <a:r>
              <a:rPr lang="fr-FR" b="1" dirty="0" smtClean="0"/>
              <a:t>Contenus </a:t>
            </a:r>
            <a:r>
              <a:rPr lang="fr-FR" dirty="0" smtClean="0"/>
              <a:t>: fiches pratiques, exercices, guide pédagogiques, vidéos,… </a:t>
            </a:r>
          </a:p>
          <a:p>
            <a:pPr marL="285750" indent="-285750">
              <a:buFontTx/>
              <a:buChar char="-"/>
            </a:pPr>
            <a:endParaRPr lang="fr-FR" dirty="0"/>
          </a:p>
          <a:p>
            <a:pPr algn="ctr"/>
            <a:r>
              <a:rPr lang="fr-FR" dirty="0" smtClean="0">
                <a:hlinkClick r:id="rId3"/>
              </a:rPr>
              <a:t>www.emi.mouvement-up.fr</a:t>
            </a:r>
            <a:r>
              <a:rPr lang="fr-FR" dirty="0" smtClean="0"/>
              <a:t> </a:t>
            </a:r>
          </a:p>
          <a:p>
            <a:pPr algn="ctr"/>
            <a:endParaRPr lang="fr-FR" dirty="0"/>
          </a:p>
          <a:p>
            <a:r>
              <a:rPr lang="fr-FR" dirty="0" smtClean="0"/>
              <a:t>Dans le cadre du plan EMI 2020, développement d’un module spécifique à la lutte contre les fausses informations scientifiques et médicales. </a:t>
            </a:r>
          </a:p>
          <a:p>
            <a:endParaRPr lang="fr-FR" dirty="0"/>
          </a:p>
          <a:p>
            <a:r>
              <a:rPr lang="fr-FR" b="1" dirty="0" smtClean="0"/>
              <a:t>Avec qui ? </a:t>
            </a:r>
          </a:p>
          <a:p>
            <a:r>
              <a:rPr lang="fr-FR" dirty="0" smtClean="0"/>
              <a:t>Science Feedback, ONG internationale qui agit dans le champs de l’accessibilité de l’information scientifique</a:t>
            </a:r>
          </a:p>
          <a:p>
            <a:endParaRPr lang="fr-FR" dirty="0"/>
          </a:p>
          <a:p>
            <a:r>
              <a:rPr lang="fr-FR" b="1" dirty="0" smtClean="0"/>
              <a:t>Quoi ? </a:t>
            </a:r>
          </a:p>
          <a:p>
            <a:r>
              <a:rPr lang="fr-FR" dirty="0" smtClean="0"/>
              <a:t>Production d’un livret pédagogique et de vidéos permettant aux encadrants de mener des discussions et des exercices avec des jeunes sur ce sujet. </a:t>
            </a:r>
            <a:endParaRPr lang="fr-FR" dirty="0"/>
          </a:p>
        </p:txBody>
      </p:sp>
    </p:spTree>
    <p:extLst>
      <p:ext uri="{BB962C8B-B14F-4D97-AF65-F5344CB8AC3E}">
        <p14:creationId xmlns:p14="http://schemas.microsoft.com/office/powerpoint/2010/main" val="243252220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642203" y="318498"/>
            <a:ext cx="5491177" cy="369332"/>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fr-FR" b="1" dirty="0" smtClean="0">
                <a:cs typeface="Arial" panose="020B0604020202020204" pitchFamily="34" charset="0"/>
              </a:rPr>
              <a:t>Renforcer l’esprit critique dans le domaine scientifique</a:t>
            </a:r>
            <a:endParaRPr lang="fr-FR" b="1" dirty="0">
              <a:cs typeface="Arial" panose="020B0604020202020204" pitchFamily="34" charset="0"/>
            </a:endParaRPr>
          </a:p>
        </p:txBody>
      </p:sp>
      <p:pic>
        <p:nvPicPr>
          <p:cNvPr id="2" name="Image 1"/>
          <p:cNvPicPr>
            <a:picLocks noChangeAspect="1"/>
          </p:cNvPicPr>
          <p:nvPr/>
        </p:nvPicPr>
        <p:blipFill rotWithShape="1">
          <a:blip r:embed="rId3"/>
          <a:srcRect l="8665" r="8935"/>
          <a:stretch/>
        </p:blipFill>
        <p:spPr>
          <a:xfrm>
            <a:off x="831273" y="1592972"/>
            <a:ext cx="5070763" cy="2567503"/>
          </a:xfrm>
          <a:prstGeom prst="rect">
            <a:avLst/>
          </a:prstGeom>
        </p:spPr>
      </p:pic>
      <p:pic>
        <p:nvPicPr>
          <p:cNvPr id="4" name="Image 3"/>
          <p:cNvPicPr>
            <a:picLocks noChangeAspect="1"/>
          </p:cNvPicPr>
          <p:nvPr/>
        </p:nvPicPr>
        <p:blipFill rotWithShape="1">
          <a:blip r:embed="rId4"/>
          <a:srcRect t="513" b="22171"/>
          <a:stretch/>
        </p:blipFill>
        <p:spPr>
          <a:xfrm>
            <a:off x="6133380" y="1592972"/>
            <a:ext cx="5541306" cy="2567503"/>
          </a:xfrm>
          <a:prstGeom prst="rect">
            <a:avLst/>
          </a:prstGeom>
        </p:spPr>
      </p:pic>
      <p:pic>
        <p:nvPicPr>
          <p:cNvPr id="5" name="Image 4"/>
          <p:cNvPicPr>
            <a:picLocks noChangeAspect="1"/>
          </p:cNvPicPr>
          <p:nvPr/>
        </p:nvPicPr>
        <p:blipFill>
          <a:blip r:embed="rId5"/>
          <a:stretch>
            <a:fillRect/>
          </a:stretch>
        </p:blipFill>
        <p:spPr>
          <a:xfrm>
            <a:off x="4147140" y="4793604"/>
            <a:ext cx="3972479" cy="990738"/>
          </a:xfrm>
          <a:prstGeom prst="rect">
            <a:avLst/>
          </a:prstGeom>
        </p:spPr>
      </p:pic>
    </p:spTree>
    <p:extLst>
      <p:ext uri="{BB962C8B-B14F-4D97-AF65-F5344CB8AC3E}">
        <p14:creationId xmlns:p14="http://schemas.microsoft.com/office/powerpoint/2010/main" val="1148407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760780"/>
            <a:ext cx="3914775" cy="1573662"/>
          </a:xfrm>
          <a:prstGeom prst="rect">
            <a:avLst/>
          </a:prstGeom>
        </p:spPr>
      </p:pic>
      <p:sp>
        <p:nvSpPr>
          <p:cNvPr id="3" name="ZoneTexte 2"/>
          <p:cNvSpPr txBox="1"/>
          <p:nvPr/>
        </p:nvSpPr>
        <p:spPr>
          <a:xfrm>
            <a:off x="5684808" y="2620416"/>
            <a:ext cx="6012611" cy="2554545"/>
          </a:xfrm>
          <a:prstGeom prst="rect">
            <a:avLst/>
          </a:prstGeom>
          <a:noFill/>
        </p:spPr>
        <p:txBody>
          <a:bodyPr wrap="square" rtlCol="0">
            <a:spAutoFit/>
          </a:bodyPr>
          <a:lstStyle/>
          <a:p>
            <a:pPr algn="r"/>
            <a:r>
              <a:rPr lang="fr-FR" sz="1600" b="1" dirty="0" smtClean="0"/>
              <a:t>William Elland-Goldsmith </a:t>
            </a:r>
          </a:p>
          <a:p>
            <a:pPr algn="r"/>
            <a:r>
              <a:rPr lang="fr-FR" sz="1600" dirty="0" smtClean="0"/>
              <a:t>Directeur Général, Mouvement UP</a:t>
            </a:r>
          </a:p>
          <a:p>
            <a:pPr algn="r"/>
            <a:r>
              <a:rPr lang="fr-FR" sz="1600" dirty="0" smtClean="0"/>
              <a:t>07 89 00 73 92</a:t>
            </a:r>
          </a:p>
          <a:p>
            <a:pPr algn="r"/>
            <a:r>
              <a:rPr lang="fr-FR" sz="1600" dirty="0" smtClean="0">
                <a:hlinkClick r:id="rId4"/>
              </a:rPr>
              <a:t>william.elland-goldsmith@mouvement-up.fr</a:t>
            </a:r>
            <a:r>
              <a:rPr lang="fr-FR" sz="1600" dirty="0" smtClean="0"/>
              <a:t> </a:t>
            </a:r>
          </a:p>
          <a:p>
            <a:pPr algn="r"/>
            <a:r>
              <a:rPr lang="fr-FR" sz="1600" dirty="0" smtClean="0"/>
              <a:t/>
            </a:r>
            <a:br>
              <a:rPr lang="fr-FR" sz="1600" dirty="0" smtClean="0"/>
            </a:br>
            <a:endParaRPr lang="fr-FR" sz="1600" dirty="0"/>
          </a:p>
          <a:p>
            <a:pPr algn="r"/>
            <a:r>
              <a:rPr lang="fr-FR" sz="1600" b="1" dirty="0" smtClean="0"/>
              <a:t>Martin Lippmann </a:t>
            </a:r>
          </a:p>
          <a:p>
            <a:pPr algn="r"/>
            <a:r>
              <a:rPr lang="fr-FR" sz="1600" dirty="0" smtClean="0"/>
              <a:t>Responsable développement et opérations Mouvement UP</a:t>
            </a:r>
          </a:p>
          <a:p>
            <a:pPr algn="r"/>
            <a:r>
              <a:rPr lang="fr-FR" sz="1600" dirty="0" smtClean="0"/>
              <a:t>07 85 68 85 11</a:t>
            </a:r>
          </a:p>
          <a:p>
            <a:pPr algn="r"/>
            <a:r>
              <a:rPr lang="fr-FR" sz="1600" dirty="0" smtClean="0">
                <a:hlinkClick r:id="rId5"/>
              </a:rPr>
              <a:t>martin.lippmann@mouvement-up.fr</a:t>
            </a:r>
            <a:r>
              <a:rPr lang="fr-FR" sz="1600" dirty="0" smtClean="0"/>
              <a:t>  </a:t>
            </a:r>
            <a:endParaRPr lang="fr-FR" sz="1600" dirty="0"/>
          </a:p>
        </p:txBody>
      </p:sp>
    </p:spTree>
    <p:extLst>
      <p:ext uri="{BB962C8B-B14F-4D97-AF65-F5344CB8AC3E}">
        <p14:creationId xmlns:p14="http://schemas.microsoft.com/office/powerpoint/2010/main" val="313771079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1381</TotalTime>
  <Words>506</Words>
  <Application>Microsoft Office PowerPoint</Application>
  <PresentationFormat>Grand écran</PresentationFormat>
  <Paragraphs>64</Paragraphs>
  <Slides>9</Slides>
  <Notes>9</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9</vt:i4>
      </vt:variant>
    </vt:vector>
  </HeadingPairs>
  <TitlesOfParts>
    <vt:vector size="13" baseType="lpstr">
      <vt:lpstr>Arial</vt:lpstr>
      <vt:lpstr>Calibri</vt:lpstr>
      <vt:lpstr>Calibri Light</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William ELLAND-GOLDSMITH</dc:creator>
  <cp:lastModifiedBy>William ELLAND-GOLDSMITH</cp:lastModifiedBy>
  <cp:revision>96</cp:revision>
  <dcterms:created xsi:type="dcterms:W3CDTF">2021-03-01T10:41:46Z</dcterms:created>
  <dcterms:modified xsi:type="dcterms:W3CDTF">2021-11-16T10:30:43Z</dcterms:modified>
</cp:coreProperties>
</file>