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g9T8s7PxU9GLMzbtObPKeCBIsOV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36" d="100"/>
          <a:sy n="136" d="100"/>
        </p:scale>
        <p:origin x="21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052879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fr-FR"/>
              <a:t>Me présenter / remplacement de ma collègue Valérie Robin / contacts par mail via le site pro.bpi.fr </a:t>
            </a: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02520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cf88682fe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gcf88682fe8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83544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cf88682fe8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1" name="Google Shape;101;gcf88682fe8_0_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0634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cf88682fe8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gcf88682fe8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26938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cf88682fe8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9" name="Google Shape;119;gcf88682fe8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48253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0209a92e16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8" name="Google Shape;128;g10209a92e16_0_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16620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0209a92e16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7" name="Google Shape;137;g10209a92e16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605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021472ab52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021472ab5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2745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021472ab52_1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g1021472ab52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48523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bpi.fr/la-bibliotheque/les-publics-de-la-bpi/" TargetMode="External"/><Relationship Id="rId5" Type="http://schemas.openxmlformats.org/officeDocument/2006/relationships/hyperlink" Target="https://www.bpi.fr/la-bibliotheque/la-bpi-en-chiffres/" TargetMode="External"/><Relationship Id="rId4" Type="http://schemas.openxmlformats.org/officeDocument/2006/relationships/hyperlink" Target="https://www.bpi.fr/la-bibliotheque/missions-et-organisatio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pro.bpi.fr/cohesion-sociale/education-aux-medias-et-a-linformation/" TargetMode="External"/><Relationship Id="rId4" Type="http://schemas.openxmlformats.org/officeDocument/2006/relationships/hyperlink" Target="https://www.bpi.fr/programme-mensuel-bpi/"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pi.fr/education-medias-information-ateliers-bpi/" TargetMode="External"/><Relationship Id="rId3" Type="http://schemas.openxmlformats.org/officeDocument/2006/relationships/image" Target="../media/image1.jpg"/><Relationship Id="rId7" Type="http://schemas.openxmlformats.org/officeDocument/2006/relationships/hyperlink" Target="https://www.toporevue.fr"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mediaeducation.fr/fr/Accueil.htm" TargetMode="External"/><Relationship Id="rId5" Type="http://schemas.openxmlformats.org/officeDocument/2006/relationships/hyperlink" Target="https://pro.bpi.fr/fiche-pratique/parcours-media-de-la-bpi-atelier/" TargetMode="External"/><Relationship Id="rId10" Type="http://schemas.openxmlformats.org/officeDocument/2006/relationships/hyperlink" Target="https://pro.bpi.fr/regard-de-deux-chercheurs-sur-les-ateliers-du-parcours-media-de-la-bpi/" TargetMode="External"/><Relationship Id="rId4" Type="http://schemas.openxmlformats.org/officeDocument/2006/relationships/hyperlink" Target="https://pro.bpi.fr/fiche-pratique/retour-sur-les-ateliers-info-int/" TargetMode="External"/><Relationship Id="rId9" Type="http://schemas.openxmlformats.org/officeDocument/2006/relationships/hyperlink" Target="https://www.bpi.fr/education-aux-medias-et-a-linformation/"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philomoos.com/" TargetMode="External"/><Relationship Id="rId3" Type="http://schemas.openxmlformats.org/officeDocument/2006/relationships/image" Target="../media/image1.jpg"/><Relationship Id="rId7" Type="http://schemas.openxmlformats.org/officeDocument/2006/relationships/hyperlink" Target="https://www.bpi.fr/programme-de-loffre-educative-de-la-bpi/#atelierphilo"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bpi.fr/la-bibliotheque/offres-culturelles-et-mediations/la-cinematheque-du-documentaire-a-la-bpi/programmation-pour-les-scolaires/" TargetMode="External"/><Relationship Id="rId5" Type="http://schemas.openxmlformats.org/officeDocument/2006/relationships/hyperlink" Target="https://www.bpi.fr/programme-de-loffre-educative-de-la-bpi/#imagesdoc" TargetMode="External"/><Relationship Id="rId4" Type="http://schemas.openxmlformats.org/officeDocument/2006/relationships/hyperlink" Target="https://www.clemi.fr" TargetMode="External"/><Relationship Id="rId9" Type="http://schemas.openxmlformats.org/officeDocument/2006/relationships/hyperlink" Target="https://agenda.bpi.fr/evenement/je-repere-les-fake-news-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pro.bpi.f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ro.bpi.fr/cohesion-sociale/education-aux-medias-et-a-linformation/" TargetMode="External"/><Relationship Id="rId5" Type="http://schemas.openxmlformats.org/officeDocument/2006/relationships/hyperlink" Target="https://www.culture.gouv.fr/Aides-demarches/Appels-a-projets/Appel-a-projets-Education-aux-medias-et-a-l-information-2021" TargetMode="External"/><Relationship Id="rId4" Type="http://schemas.openxmlformats.org/officeDocument/2006/relationships/hyperlink" Target="https://emi.enssib.fr/presentation"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pro.bpi.fr/content/uploads/sites/3/2020/03/emi-guide-pratique-2020.pdf" TargetMode="External"/><Relationship Id="rId3" Type="http://schemas.openxmlformats.org/officeDocument/2006/relationships/image" Target="../media/image1.jpg"/><Relationship Id="rId7" Type="http://schemas.openxmlformats.org/officeDocument/2006/relationships/hyperlink" Target="https://pro.bpi.fr/actualites-journees-detude-appels-a-projet/"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ro.bpi.fr/partenaires-emi/" TargetMode="External"/><Relationship Id="rId11" Type="http://schemas.openxmlformats.org/officeDocument/2006/relationships/hyperlink" Target="https://pro.bpi.fr/confiance-dans-linformation-quel-role-pour-les-bibliotheques/" TargetMode="External"/><Relationship Id="rId5" Type="http://schemas.openxmlformats.org/officeDocument/2006/relationships/hyperlink" Target="https://pro.bpi.fr/ressources-utiles/" TargetMode="External"/><Relationship Id="rId10" Type="http://schemas.openxmlformats.org/officeDocument/2006/relationships/hyperlink" Target="https://pro.bpi.fr/emi-en-bibliotheques-quelles-pedagogies/" TargetMode="External"/><Relationship Id="rId4" Type="http://schemas.openxmlformats.org/officeDocument/2006/relationships/hyperlink" Target="https://pro.bpi.fr/retours-dexperiences/" TargetMode="External"/><Relationship Id="rId9" Type="http://schemas.openxmlformats.org/officeDocument/2006/relationships/hyperlink" Target="https://agenda.bpi.fr/evenement/emi-en-bibliotheques-quelles-pedagogi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pro.bpi.fr/confiance-dans-linformation-quel-role-pour-les-bibliotheque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pro.bpi.fr/cohesion-sociale/education-aux-medias-et-a-linformatio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pro.bpi.fr/" TargetMode="External"/><Relationship Id="rId5" Type="http://schemas.openxmlformats.org/officeDocument/2006/relationships/hyperlink" Target="mailto:julien.pauthe@bpi.fr" TargetMode="External"/><Relationship Id="rId4" Type="http://schemas.openxmlformats.org/officeDocument/2006/relationships/hyperlink" Target="mailto:valerie.robin@bpi.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783950" y="1064699"/>
            <a:ext cx="9757200" cy="6708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1"/>
              </a:buClr>
              <a:buSzPct val="130434"/>
              <a:buFont typeface="Calibri"/>
              <a:buNone/>
            </a:pPr>
            <a:r>
              <a:rPr lang="fr-FR" sz="4600" b="1"/>
              <a:t>Le projet EMI de la Bpi</a:t>
            </a:r>
            <a:endParaRPr sz="4600" b="1"/>
          </a:p>
        </p:txBody>
      </p:sp>
      <p:sp>
        <p:nvSpPr>
          <p:cNvPr id="85" name="Google Shape;85;p1"/>
          <p:cNvSpPr txBox="1">
            <a:spLocks noGrp="1"/>
          </p:cNvSpPr>
          <p:nvPr>
            <p:ph type="subTitle" idx="1"/>
          </p:nvPr>
        </p:nvSpPr>
        <p:spPr>
          <a:xfrm>
            <a:off x="1783925" y="17355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fr-FR" sz="2000" dirty="0"/>
              <a:t>L’Education aux médias, à l’information et à l’esprit critique : un projet global de la </a:t>
            </a:r>
            <a:r>
              <a:rPr lang="fr-FR" sz="2000" dirty="0" err="1"/>
              <a:t>Bpi</a:t>
            </a:r>
            <a:endParaRPr sz="2000" dirty="0"/>
          </a:p>
        </p:txBody>
      </p:sp>
      <p:pic>
        <p:nvPicPr>
          <p:cNvPr id="86" name="Google Shape;86;p1"/>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87" name="Google Shape;87;p1"/>
          <p:cNvSpPr txBox="1"/>
          <p:nvPr/>
        </p:nvSpPr>
        <p:spPr>
          <a:xfrm>
            <a:off x="1783950" y="2493825"/>
            <a:ext cx="8974800" cy="3808200"/>
          </a:xfrm>
          <a:prstGeom prst="rect">
            <a:avLst/>
          </a:prstGeom>
          <a:noFill/>
          <a:ln>
            <a:noFill/>
          </a:ln>
        </p:spPr>
        <p:txBody>
          <a:bodyPr spcFirstLastPara="1" wrap="square" lIns="91425" tIns="45700" rIns="91425" bIns="45700" anchor="t" anchorCtr="0">
            <a:noAutofit/>
          </a:bodyPr>
          <a:lstStyle/>
          <a:p>
            <a:pPr marL="457200" marR="0" lvl="0"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Présentation de la </a:t>
            </a:r>
            <a:r>
              <a:rPr lang="fr-FR" sz="1800" dirty="0" err="1">
                <a:solidFill>
                  <a:schemeClr val="dk1"/>
                </a:solidFill>
                <a:latin typeface="Calibri"/>
                <a:ea typeface="Calibri"/>
                <a:cs typeface="Calibri"/>
                <a:sym typeface="Calibri"/>
              </a:rPr>
              <a:t>Bpi</a:t>
            </a:r>
            <a:endParaRPr sz="1800" dirty="0">
              <a:solidFill>
                <a:schemeClr val="dk1"/>
              </a:solidFill>
              <a:latin typeface="Calibri"/>
              <a:ea typeface="Calibri"/>
              <a:cs typeface="Calibri"/>
              <a:sym typeface="Calibri"/>
            </a:endParaRPr>
          </a:p>
          <a:p>
            <a:pPr marL="457200" marR="0" lvl="0"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L’EMI à la </a:t>
            </a:r>
            <a:r>
              <a:rPr lang="fr-FR" sz="1800" dirty="0" err="1">
                <a:solidFill>
                  <a:schemeClr val="dk1"/>
                </a:solidFill>
                <a:latin typeface="Calibri"/>
                <a:ea typeface="Calibri"/>
                <a:cs typeface="Calibri"/>
                <a:sym typeface="Calibri"/>
              </a:rPr>
              <a:t>Bpi</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Le service Développement des publics et Communication</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Un groupe EMI transversal</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Un travail en réseau</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Le parcours média et les autres ateliers</a:t>
            </a:r>
            <a:endParaRPr sz="1800" dirty="0">
              <a:solidFill>
                <a:schemeClr val="dk1"/>
              </a:solidFill>
              <a:latin typeface="Calibri"/>
              <a:ea typeface="Calibri"/>
              <a:cs typeface="Calibri"/>
              <a:sym typeface="Calibri"/>
            </a:endParaRPr>
          </a:p>
          <a:p>
            <a:pPr marL="457200" marR="0" lvl="0"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La mission d’animation du réseau de lecture publique</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Ressources professionnelles</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Guide pratique</a:t>
            </a:r>
            <a:endParaRPr sz="1800" dirty="0">
              <a:solidFill>
                <a:schemeClr val="dk1"/>
              </a:solidFill>
              <a:latin typeface="Calibri"/>
              <a:ea typeface="Calibri"/>
              <a:cs typeface="Calibri"/>
              <a:sym typeface="Calibri"/>
            </a:endParaRPr>
          </a:p>
          <a:p>
            <a:pPr marL="914400" marR="0" lvl="1"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Journées d’étude et séminaires</a:t>
            </a:r>
            <a:endParaRPr sz="1800" dirty="0">
              <a:solidFill>
                <a:schemeClr val="dk1"/>
              </a:solidFill>
              <a:latin typeface="Calibri"/>
              <a:ea typeface="Calibri"/>
              <a:cs typeface="Calibri"/>
              <a:sym typeface="Calibri"/>
            </a:endParaRPr>
          </a:p>
          <a:p>
            <a:pPr marL="457200" marR="0" lvl="0" indent="-355600" algn="l" rtl="0">
              <a:lnSpc>
                <a:spcPct val="115000"/>
              </a:lnSpc>
              <a:spcBef>
                <a:spcPts val="0"/>
              </a:spcBef>
              <a:spcAft>
                <a:spcPts val="0"/>
              </a:spcAft>
              <a:buClr>
                <a:schemeClr val="dk1"/>
              </a:buClr>
              <a:buSzPts val="2000"/>
              <a:buFont typeface="Calibri"/>
              <a:buChar char="●"/>
            </a:pPr>
            <a:r>
              <a:rPr lang="fr-FR" sz="1800" dirty="0">
                <a:solidFill>
                  <a:schemeClr val="dk1"/>
                </a:solidFill>
                <a:latin typeface="Calibri"/>
                <a:ea typeface="Calibri"/>
                <a:cs typeface="Calibri"/>
                <a:sym typeface="Calibri"/>
              </a:rPr>
              <a:t>La prochaine journée d’étude à la </a:t>
            </a:r>
            <a:r>
              <a:rPr lang="fr-FR" sz="1800" dirty="0" err="1">
                <a:solidFill>
                  <a:schemeClr val="dk1"/>
                </a:solidFill>
                <a:latin typeface="Calibri"/>
                <a:ea typeface="Calibri"/>
                <a:cs typeface="Calibri"/>
                <a:sym typeface="Calibri"/>
              </a:rPr>
              <a:t>Bpi</a:t>
            </a:r>
            <a:r>
              <a:rPr lang="fr-FR" sz="1800" dirty="0">
                <a:solidFill>
                  <a:schemeClr val="dk1"/>
                </a:solidFill>
                <a:latin typeface="Calibri"/>
                <a:ea typeface="Calibri"/>
                <a:cs typeface="Calibri"/>
                <a:sym typeface="Calibri"/>
              </a:rPr>
              <a:t> : </a:t>
            </a:r>
            <a:r>
              <a:rPr lang="fr-FR" sz="1800" i="1" dirty="0">
                <a:solidFill>
                  <a:schemeClr val="dk1"/>
                </a:solidFill>
                <a:latin typeface="Calibri"/>
                <a:ea typeface="Calibri"/>
                <a:cs typeface="Calibri"/>
                <a:sym typeface="Calibri"/>
              </a:rPr>
              <a:t>Confiance dans l’information : quel rôle pour les bibliothèques ?</a:t>
            </a:r>
            <a:r>
              <a:rPr lang="fr-FR" sz="1800" dirty="0">
                <a:solidFill>
                  <a:schemeClr val="dk1"/>
                </a:solidFill>
                <a:latin typeface="Calibri"/>
                <a:ea typeface="Calibri"/>
                <a:cs typeface="Calibri"/>
                <a:sym typeface="Calibri"/>
              </a:rPr>
              <a:t> – 7 décembre 2021</a:t>
            </a:r>
            <a:endParaRPr sz="1800" dirty="0">
              <a:solidFill>
                <a:schemeClr val="dk1"/>
              </a:solidFill>
              <a:latin typeface="Calibri"/>
              <a:ea typeface="Calibri"/>
              <a:cs typeface="Calibri"/>
              <a:sym typeface="Calibri"/>
            </a:endParaRPr>
          </a:p>
        </p:txBody>
      </p:sp>
      <p:cxnSp>
        <p:nvCxnSpPr>
          <p:cNvPr id="88" name="Google Shape;88;p1"/>
          <p:cNvCxnSpPr/>
          <p:nvPr/>
        </p:nvCxnSpPr>
        <p:spPr>
          <a:xfrm>
            <a:off x="1878177" y="22059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89" name="Google Shape;89;p1"/>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cf88682fe8_0_0"/>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a:t>Présentation de la Bpi</a:t>
            </a:r>
            <a:endParaRPr b="1"/>
          </a:p>
        </p:txBody>
      </p:sp>
      <p:pic>
        <p:nvPicPr>
          <p:cNvPr id="95" name="Google Shape;95;gcf88682fe8_0_0"/>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96" name="Google Shape;96;gcf88682fe8_0_0"/>
          <p:cNvSpPr txBox="1"/>
          <p:nvPr/>
        </p:nvSpPr>
        <p:spPr>
          <a:xfrm>
            <a:off x="1783950" y="1884725"/>
            <a:ext cx="8974800" cy="4404600"/>
          </a:xfrm>
          <a:prstGeom prst="rect">
            <a:avLst/>
          </a:prstGeom>
          <a:noFill/>
          <a:ln>
            <a:noFill/>
          </a:ln>
        </p:spPr>
        <p:txBody>
          <a:bodyPr spcFirstLastPara="1" wrap="square" lIns="91425" tIns="45700" rIns="91425" bIns="45700" anchor="t" anchorCtr="0">
            <a:normAutofit fontScale="85000" lnSpcReduction="20000"/>
          </a:bodyPr>
          <a:lstStyle/>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La Bibliothèque publique d’information est un établissement public national dont les missions principales sont :</a:t>
            </a:r>
            <a:endParaRPr sz="2000">
              <a:solidFill>
                <a:schemeClr val="dk1"/>
              </a:solidFill>
              <a:latin typeface="Calibri"/>
              <a:ea typeface="Calibri"/>
              <a:cs typeface="Calibri"/>
              <a:sym typeface="Calibri"/>
            </a:endParaRPr>
          </a:p>
          <a:p>
            <a:pPr marL="457200" marR="0" lvl="0" indent="-33655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 offrir à tous, et dans la mesure du possible en libre accès, un choix constamment tenu à jour de collections françaises et étrangères de document d’information générale et d’actualité »</a:t>
            </a:r>
            <a:endParaRPr sz="2000">
              <a:solidFill>
                <a:schemeClr val="dk1"/>
              </a:solidFill>
              <a:latin typeface="Calibri"/>
              <a:ea typeface="Calibri"/>
              <a:cs typeface="Calibri"/>
              <a:sym typeface="Calibri"/>
            </a:endParaRPr>
          </a:p>
          <a:p>
            <a:pPr marL="457200" marR="0" lvl="0" indent="-33655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 « constituer un centre de recherche documentaire, en liaison avec les autres centres, bibliothèques, et établissements culturels »</a:t>
            </a:r>
            <a:endParaRPr sz="2000">
              <a:solidFill>
                <a:schemeClr val="dk1"/>
              </a:solidFill>
              <a:latin typeface="Calibri"/>
              <a:ea typeface="Calibri"/>
              <a:cs typeface="Calibri"/>
              <a:sym typeface="Calibri"/>
            </a:endParaRPr>
          </a:p>
          <a:p>
            <a:pPr marL="457200" marR="0" lvl="0" indent="-33655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 « participer aux activités culturelles de l’ensemble culturel du Centre Georges Pompidou »</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Ouverte tous les jours (sauf le mardi et le 1er mai) sur une amplitude de 60h hebdomadaires, la Bpi accueille un public varié, composé notamment d’étudiants, à 60 %, mais aussi d’actifs, de lycéens, de retraités et de personnes en situation de précarité.</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Disposant de 10 400 m² pour l’accueil du public, la Bpi propose plus de 390 000 volumes imprimés, près de 25 000 documents sonores et 1733 titres de périodiques, complétés par de nombreuses collections numériques. Sa fréquentation annuelle est d’un peu plus de 1,3 million de visiteurs.</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1758" u="sng">
                <a:solidFill>
                  <a:schemeClr val="hlink"/>
                </a:solidFill>
                <a:latin typeface="Calibri"/>
                <a:ea typeface="Calibri"/>
                <a:cs typeface="Calibri"/>
                <a:sym typeface="Calibri"/>
                <a:hlinkClick r:id="rId4"/>
              </a:rPr>
              <a:t>&gt; Missions et organisation</a:t>
            </a:r>
            <a:r>
              <a:rPr lang="fr-FR" sz="1758">
                <a:solidFill>
                  <a:schemeClr val="dk1"/>
                </a:solidFill>
                <a:latin typeface="Calibri"/>
                <a:ea typeface="Calibri"/>
                <a:cs typeface="Calibri"/>
                <a:sym typeface="Calibri"/>
              </a:rPr>
              <a:t>  </a:t>
            </a:r>
            <a:r>
              <a:rPr lang="fr-FR" sz="1758" u="sng">
                <a:solidFill>
                  <a:schemeClr val="hlink"/>
                </a:solidFill>
                <a:latin typeface="Calibri"/>
                <a:ea typeface="Calibri"/>
                <a:cs typeface="Calibri"/>
                <a:sym typeface="Calibri"/>
                <a:hlinkClick r:id="rId5"/>
              </a:rPr>
              <a:t>&gt; La Bpi en chiffres</a:t>
            </a:r>
            <a:r>
              <a:rPr lang="fr-FR" sz="1758">
                <a:solidFill>
                  <a:schemeClr val="dk1"/>
                </a:solidFill>
                <a:latin typeface="Calibri"/>
                <a:ea typeface="Calibri"/>
                <a:cs typeface="Calibri"/>
                <a:sym typeface="Calibri"/>
              </a:rPr>
              <a:t>  </a:t>
            </a:r>
            <a:r>
              <a:rPr lang="fr-FR" sz="1758" u="sng">
                <a:solidFill>
                  <a:schemeClr val="hlink"/>
                </a:solidFill>
                <a:latin typeface="Calibri"/>
                <a:ea typeface="Calibri"/>
                <a:cs typeface="Calibri"/>
                <a:sym typeface="Calibri"/>
                <a:hlinkClick r:id="rId6"/>
              </a:rPr>
              <a:t>&gt; Les publics de la Bpi</a:t>
            </a:r>
            <a:r>
              <a:rPr lang="fr-FR" sz="1764">
                <a:solidFill>
                  <a:schemeClr val="dk1"/>
                </a:solidFill>
                <a:latin typeface="Calibri"/>
                <a:ea typeface="Calibri"/>
                <a:cs typeface="Calibri"/>
                <a:sym typeface="Calibri"/>
              </a:rPr>
              <a:t>  </a:t>
            </a:r>
            <a:endParaRPr sz="2129">
              <a:solidFill>
                <a:schemeClr val="dk1"/>
              </a:solidFill>
              <a:latin typeface="Calibri"/>
              <a:ea typeface="Calibri"/>
              <a:cs typeface="Calibri"/>
              <a:sym typeface="Calibri"/>
            </a:endParaRPr>
          </a:p>
        </p:txBody>
      </p:sp>
      <p:cxnSp>
        <p:nvCxnSpPr>
          <p:cNvPr id="97" name="Google Shape;97;gcf88682fe8_0_0"/>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98" name="Google Shape;98;gcf88682fe8_0_0"/>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cf88682fe8_0_9"/>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a:t>L’éducation aux médias et à l’information à la Bpi</a:t>
            </a:r>
            <a:endParaRPr b="1"/>
          </a:p>
        </p:txBody>
      </p:sp>
      <p:pic>
        <p:nvPicPr>
          <p:cNvPr id="104" name="Google Shape;104;gcf88682fe8_0_9"/>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05" name="Google Shape;105;gcf88682fe8_0_9"/>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fontScale="85000" lnSpcReduction="20000"/>
          </a:bodyPr>
          <a:lstStyle/>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La Bpi propose également une programmation culturelle régulière, des ateliers pratiques et des permanences d’accompagnement des publics dans de nombreux domaines (48 818 participants en 2018).</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Cette programmation est conçue principalement par le service Développement culturel et actualités, mais aussi portée par des programmateurs dans les différents services. Concernant l’EAC et l’EMI, c’est le service Développement des publics et Communication qui est à la fois porteur de l’offre pédagogique et coordinateur des actions EMI de la Bpi. La chargée de mission EAC-EMI anime un groupe de travail transversal et assure la promotion des différents ateliers auprès des partenaires (lettre d’information envoyée à plus de 1500 enseignants et documentalistes).</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La Bpi développe depuis 2016 plusieurs actions d’EMI pour les scolaires, qui constituent le Parcours média, mais également des ateliers qui croisent les questions à l’œuvre en EMI : développer son esprit critique, ses compétences d’écoute et de dialogue, analyser des images de différentes natures, questionner les usages des médias et des réseaux sociaux.</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1600" u="sng">
                <a:solidFill>
                  <a:schemeClr val="hlink"/>
                </a:solidFill>
                <a:latin typeface="Calibri"/>
                <a:ea typeface="Calibri"/>
                <a:cs typeface="Calibri"/>
                <a:sym typeface="Calibri"/>
                <a:hlinkClick r:id="rId4"/>
              </a:rPr>
              <a:t>&gt; Programmation culturelle</a:t>
            </a:r>
            <a:r>
              <a:rPr lang="fr-FR" sz="1600">
                <a:solidFill>
                  <a:schemeClr val="dk1"/>
                </a:solidFill>
                <a:latin typeface="Calibri"/>
                <a:ea typeface="Calibri"/>
                <a:cs typeface="Calibri"/>
                <a:sym typeface="Calibri"/>
              </a:rPr>
              <a:t>  </a:t>
            </a:r>
            <a:r>
              <a:rPr lang="fr-FR" sz="1600" u="sng">
                <a:solidFill>
                  <a:schemeClr val="hlink"/>
                </a:solidFill>
                <a:latin typeface="Calibri"/>
                <a:ea typeface="Calibri"/>
                <a:cs typeface="Calibri"/>
                <a:sym typeface="Calibri"/>
                <a:hlinkClick r:id="rId5"/>
              </a:rPr>
              <a:t>&gt; Éducation aux médias et à l’information</a:t>
            </a:r>
            <a:r>
              <a:rPr lang="fr-FR"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p:txBody>
      </p:sp>
      <p:cxnSp>
        <p:nvCxnSpPr>
          <p:cNvPr id="106" name="Google Shape;106;gcf88682fe8_0_9"/>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07" name="Google Shape;107;gcf88682fe8_0_9"/>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cf88682fe8_0_17"/>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fr-FR" b="1"/>
              <a:t>Les ateliers du Parcours média (public collégiens, à partir de la 5e, et lycéens)</a:t>
            </a:r>
            <a:endParaRPr b="1"/>
          </a:p>
        </p:txBody>
      </p:sp>
      <p:pic>
        <p:nvPicPr>
          <p:cNvPr id="113" name="Google Shape;113;gcf88682fe8_0_17"/>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14" name="Google Shape;114;gcf88682fe8_0_17"/>
          <p:cNvSpPr txBox="1"/>
          <p:nvPr/>
        </p:nvSpPr>
        <p:spPr>
          <a:xfrm>
            <a:off x="1783950" y="1734575"/>
            <a:ext cx="8974800" cy="4567200"/>
          </a:xfrm>
          <a:prstGeom prst="rect">
            <a:avLst/>
          </a:prstGeom>
          <a:noFill/>
          <a:ln>
            <a:noFill/>
          </a:ln>
        </p:spPr>
        <p:txBody>
          <a:bodyPr spcFirstLastPara="1" wrap="square" lIns="91425" tIns="45700" rIns="91425" bIns="45700" anchor="t" anchorCtr="0">
            <a:normAutofit fontScale="70000" lnSpcReduction="20000"/>
          </a:bodyPr>
          <a:lstStyle/>
          <a:p>
            <a:pPr marL="0" marR="0" lvl="0" indent="0" algn="l" rtl="0">
              <a:lnSpc>
                <a:spcPct val="115000"/>
              </a:lnSpc>
              <a:spcBef>
                <a:spcPts val="0"/>
              </a:spcBef>
              <a:spcAft>
                <a:spcPts val="0"/>
              </a:spcAft>
              <a:buNone/>
            </a:pPr>
            <a:r>
              <a:rPr lang="fr-FR" sz="2000" dirty="0">
                <a:solidFill>
                  <a:schemeClr val="dk1"/>
                </a:solidFill>
                <a:latin typeface="Calibri"/>
                <a:ea typeface="Calibri"/>
                <a:cs typeface="Calibri"/>
                <a:sym typeface="Calibri"/>
              </a:rPr>
              <a:t>Depuis 2016 :</a:t>
            </a:r>
          </a:p>
          <a:p>
            <a:pPr marL="0" marR="0" lvl="0" indent="0" algn="l" rtl="0">
              <a:lnSpc>
                <a:spcPct val="115000"/>
              </a:lnSpc>
              <a:spcBef>
                <a:spcPts val="0"/>
              </a:spcBef>
              <a:spcAft>
                <a:spcPts val="0"/>
              </a:spcAft>
              <a:buNone/>
            </a:pPr>
            <a:endParaRPr sz="2000" dirty="0">
              <a:solidFill>
                <a:schemeClr val="dk1"/>
              </a:solidFill>
              <a:latin typeface="Calibri"/>
              <a:ea typeface="Calibri"/>
              <a:cs typeface="Calibri"/>
              <a:sym typeface="Calibri"/>
            </a:endParaRPr>
          </a:p>
          <a:p>
            <a:pPr marL="457200" marR="0" lvl="0" indent="-327025" algn="l" rtl="0">
              <a:lnSpc>
                <a:spcPct val="115000"/>
              </a:lnSpc>
              <a:spcBef>
                <a:spcPts val="0"/>
              </a:spcBef>
              <a:spcAft>
                <a:spcPts val="0"/>
              </a:spcAft>
              <a:buClr>
                <a:schemeClr val="dk1"/>
              </a:buClr>
              <a:buSzPct val="100000"/>
              <a:buFont typeface="Calibri"/>
              <a:buChar char="●"/>
            </a:pPr>
            <a:r>
              <a:rPr lang="fr-FR" sz="2000" b="1" u="sng" dirty="0">
                <a:solidFill>
                  <a:schemeClr val="hlink"/>
                </a:solidFill>
                <a:latin typeface="Calibri"/>
                <a:ea typeface="Calibri"/>
                <a:cs typeface="Calibri"/>
                <a:sym typeface="Calibri"/>
                <a:hlinkClick r:id="rId4"/>
              </a:rPr>
              <a:t>Info/intox</a:t>
            </a:r>
            <a:endParaRPr sz="2000" b="1" dirty="0">
              <a:solidFill>
                <a:schemeClr val="dk1"/>
              </a:solidFill>
              <a:latin typeface="Calibri"/>
              <a:ea typeface="Calibri"/>
              <a:cs typeface="Calibri"/>
              <a:sym typeface="Calibri"/>
            </a:endParaRPr>
          </a:p>
          <a:p>
            <a:pPr marL="914400" marR="0" lvl="1" indent="-327025" algn="l" rtl="0">
              <a:lnSpc>
                <a:spcPct val="115000"/>
              </a:lnSpc>
              <a:spcBef>
                <a:spcPts val="0"/>
              </a:spcBef>
              <a:spcAft>
                <a:spcPts val="0"/>
              </a:spcAft>
              <a:buClr>
                <a:schemeClr val="dk1"/>
              </a:buClr>
              <a:buSzPct val="100000"/>
              <a:buFont typeface="Calibri"/>
              <a:buChar char="○"/>
            </a:pPr>
            <a:r>
              <a:rPr lang="fr-FR" sz="2000" dirty="0">
                <a:solidFill>
                  <a:schemeClr val="dk1"/>
                </a:solidFill>
                <a:latin typeface="Calibri"/>
                <a:ea typeface="Calibri"/>
                <a:cs typeface="Calibri"/>
                <a:sym typeface="Calibri"/>
              </a:rPr>
              <a:t>intervenants : 4 bibliothécaires de la </a:t>
            </a:r>
            <a:r>
              <a:rPr lang="fr-FR" sz="2000" dirty="0" err="1">
                <a:solidFill>
                  <a:schemeClr val="dk1"/>
                </a:solidFill>
                <a:latin typeface="Calibri"/>
                <a:ea typeface="Calibri"/>
                <a:cs typeface="Calibri"/>
                <a:sym typeface="Calibri"/>
              </a:rPr>
              <a:t>Bpi</a:t>
            </a:r>
            <a:r>
              <a:rPr lang="fr-FR" sz="2000" dirty="0">
                <a:solidFill>
                  <a:schemeClr val="dk1"/>
                </a:solidFill>
                <a:latin typeface="Calibri"/>
                <a:ea typeface="Calibri"/>
                <a:cs typeface="Calibri"/>
                <a:sym typeface="Calibri"/>
              </a:rPr>
              <a:t> par classe ; objectif : confrontation des élèves à un environnement numérique qu’ils pensent maîtriser et prise de conscience de la nécessité de croiser les sources</a:t>
            </a:r>
            <a:endParaRPr sz="2000" dirty="0">
              <a:solidFill>
                <a:schemeClr val="dk1"/>
              </a:solidFill>
              <a:latin typeface="Calibri"/>
              <a:ea typeface="Calibri"/>
              <a:cs typeface="Calibri"/>
              <a:sym typeface="Calibri"/>
            </a:endParaRPr>
          </a:p>
          <a:p>
            <a:pPr marL="457200" marR="0" lvl="0" indent="-327025" algn="l" rtl="0">
              <a:lnSpc>
                <a:spcPct val="115000"/>
              </a:lnSpc>
              <a:spcBef>
                <a:spcPts val="0"/>
              </a:spcBef>
              <a:spcAft>
                <a:spcPts val="0"/>
              </a:spcAft>
              <a:buClr>
                <a:schemeClr val="dk1"/>
              </a:buClr>
              <a:buSzPct val="100000"/>
              <a:buFont typeface="Calibri"/>
              <a:buChar char="●"/>
            </a:pPr>
            <a:r>
              <a:rPr lang="fr-FR" sz="2000" b="1" u="sng" dirty="0">
                <a:solidFill>
                  <a:schemeClr val="hlink"/>
                </a:solidFill>
                <a:latin typeface="Calibri"/>
                <a:ea typeface="Calibri"/>
                <a:cs typeface="Calibri"/>
                <a:sym typeface="Calibri"/>
                <a:hlinkClick r:id="rId5"/>
              </a:rPr>
              <a:t>Construire son opinion</a:t>
            </a:r>
            <a:endParaRPr sz="2000" b="1" dirty="0">
              <a:solidFill>
                <a:schemeClr val="dk1"/>
              </a:solidFill>
              <a:latin typeface="Calibri"/>
              <a:ea typeface="Calibri"/>
              <a:cs typeface="Calibri"/>
              <a:sym typeface="Calibri"/>
            </a:endParaRPr>
          </a:p>
          <a:p>
            <a:pPr marL="914400" marR="0" lvl="1" indent="-327025" algn="l" rtl="0">
              <a:lnSpc>
                <a:spcPct val="115000"/>
              </a:lnSpc>
              <a:spcBef>
                <a:spcPts val="0"/>
              </a:spcBef>
              <a:spcAft>
                <a:spcPts val="0"/>
              </a:spcAft>
              <a:buClr>
                <a:schemeClr val="dk1"/>
              </a:buClr>
              <a:buSzPct val="100000"/>
              <a:buFont typeface="Calibri"/>
              <a:buChar char="○"/>
            </a:pPr>
            <a:r>
              <a:rPr lang="fr-FR" sz="2000" dirty="0">
                <a:solidFill>
                  <a:schemeClr val="dk1"/>
                </a:solidFill>
                <a:latin typeface="Calibri"/>
                <a:ea typeface="Calibri"/>
                <a:cs typeface="Calibri"/>
                <a:sym typeface="Calibri"/>
              </a:rPr>
              <a:t>intervenants : 1 bibliothécaire de la </a:t>
            </a:r>
            <a:r>
              <a:rPr lang="fr-FR" sz="2000" dirty="0" err="1">
                <a:solidFill>
                  <a:schemeClr val="dk1"/>
                </a:solidFill>
                <a:latin typeface="Calibri"/>
                <a:ea typeface="Calibri"/>
                <a:cs typeface="Calibri"/>
                <a:sym typeface="Calibri"/>
              </a:rPr>
              <a:t>Bpi</a:t>
            </a:r>
            <a:r>
              <a:rPr lang="fr-FR" sz="2000" dirty="0">
                <a:solidFill>
                  <a:schemeClr val="dk1"/>
                </a:solidFill>
                <a:latin typeface="Calibri"/>
                <a:ea typeface="Calibri"/>
                <a:cs typeface="Calibri"/>
                <a:sym typeface="Calibri"/>
              </a:rPr>
              <a:t> et une journaliste de la plateforme </a:t>
            </a:r>
            <a:r>
              <a:rPr lang="fr-FR" sz="2000" u="sng" dirty="0">
                <a:solidFill>
                  <a:schemeClr val="hlink"/>
                </a:solidFill>
                <a:latin typeface="Calibri"/>
                <a:ea typeface="Calibri"/>
                <a:cs typeface="Calibri"/>
                <a:sym typeface="Calibri"/>
                <a:hlinkClick r:id="rId6"/>
              </a:rPr>
              <a:t>Mediaéducation</a:t>
            </a:r>
            <a:r>
              <a:rPr lang="fr-FR" sz="2000" dirty="0">
                <a:solidFill>
                  <a:schemeClr val="dk1"/>
                </a:solidFill>
                <a:latin typeface="Calibri"/>
                <a:ea typeface="Calibri"/>
                <a:cs typeface="Calibri"/>
                <a:sym typeface="Calibri"/>
              </a:rPr>
              <a:t> OU un journaliste et un dessinateur de la Revue </a:t>
            </a:r>
            <a:r>
              <a:rPr lang="fr-FR" sz="2000" u="sng" dirty="0">
                <a:solidFill>
                  <a:schemeClr val="hlink"/>
                </a:solidFill>
                <a:latin typeface="Calibri"/>
                <a:ea typeface="Calibri"/>
                <a:cs typeface="Calibri"/>
                <a:sym typeface="Calibri"/>
                <a:hlinkClick r:id="rId7"/>
              </a:rPr>
              <a:t>TOPO</a:t>
            </a:r>
            <a:r>
              <a:rPr lang="fr-FR" sz="2000" dirty="0">
                <a:solidFill>
                  <a:schemeClr val="dk1"/>
                </a:solidFill>
                <a:latin typeface="Calibri"/>
                <a:ea typeface="Calibri"/>
                <a:cs typeface="Calibri"/>
                <a:sym typeface="Calibri"/>
              </a:rPr>
              <a:t> ; objectif : identifier les différents médias pour traiter d’un sujet, développer l’esprit critique, la capacité d’argumentation et aborder les questions de pluralité</a:t>
            </a:r>
            <a:endParaRP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dirty="0">
                <a:solidFill>
                  <a:schemeClr val="dk1"/>
                </a:solidFill>
                <a:latin typeface="Calibri"/>
                <a:ea typeface="Calibri"/>
                <a:cs typeface="Calibri"/>
                <a:sym typeface="Calibri"/>
              </a:rPr>
              <a:t>Depuis cette année, </a:t>
            </a:r>
            <a:r>
              <a:rPr lang="fr-FR" sz="2000" u="sng" dirty="0">
                <a:solidFill>
                  <a:schemeClr val="hlink"/>
                </a:solidFill>
                <a:latin typeface="Calibri"/>
                <a:ea typeface="Calibri"/>
                <a:cs typeface="Calibri"/>
                <a:sym typeface="Calibri"/>
                <a:hlinkClick r:id="rId8"/>
              </a:rPr>
              <a:t>deux nouvelles propositions</a:t>
            </a:r>
            <a:r>
              <a:rPr lang="fr-FR" sz="2000" dirty="0">
                <a:solidFill>
                  <a:schemeClr val="dk1"/>
                </a:solidFill>
                <a:latin typeface="Calibri"/>
                <a:ea typeface="Calibri"/>
                <a:cs typeface="Calibri"/>
                <a:sym typeface="Calibri"/>
              </a:rPr>
              <a:t> :</a:t>
            </a:r>
          </a:p>
          <a:p>
            <a:pPr marL="0" marR="0" lvl="0" indent="0" algn="l" rtl="0">
              <a:lnSpc>
                <a:spcPct val="115000"/>
              </a:lnSpc>
              <a:spcBef>
                <a:spcPts val="0"/>
              </a:spcBef>
              <a:spcAft>
                <a:spcPts val="0"/>
              </a:spcAft>
              <a:buNone/>
            </a:pPr>
            <a:endParaRPr sz="2000" dirty="0">
              <a:solidFill>
                <a:schemeClr val="dk1"/>
              </a:solidFill>
              <a:latin typeface="Calibri"/>
              <a:ea typeface="Calibri"/>
              <a:cs typeface="Calibri"/>
              <a:sym typeface="Calibri"/>
            </a:endParaRPr>
          </a:p>
          <a:p>
            <a:pPr marL="457200" marR="0" lvl="0" indent="-327025" algn="l" rtl="0">
              <a:lnSpc>
                <a:spcPct val="115000"/>
              </a:lnSpc>
              <a:spcBef>
                <a:spcPts val="0"/>
              </a:spcBef>
              <a:spcAft>
                <a:spcPts val="0"/>
              </a:spcAft>
              <a:buClr>
                <a:schemeClr val="dk1"/>
              </a:buClr>
              <a:buSzPct val="100000"/>
              <a:buFont typeface="Calibri"/>
              <a:buChar char="●"/>
            </a:pPr>
            <a:r>
              <a:rPr lang="fr-FR" sz="2000" b="1" dirty="0">
                <a:solidFill>
                  <a:schemeClr val="dk1"/>
                </a:solidFill>
                <a:latin typeface="Calibri"/>
                <a:ea typeface="Calibri"/>
                <a:cs typeface="Calibri"/>
                <a:sym typeface="Calibri"/>
              </a:rPr>
              <a:t>Femmes / hommes dans les médias : à égalité ?</a:t>
            </a:r>
            <a:endParaRPr sz="2000" b="1" dirty="0">
              <a:solidFill>
                <a:schemeClr val="dk1"/>
              </a:solidFill>
              <a:latin typeface="Calibri"/>
              <a:ea typeface="Calibri"/>
              <a:cs typeface="Calibri"/>
              <a:sym typeface="Calibri"/>
            </a:endParaRPr>
          </a:p>
          <a:p>
            <a:pPr marL="914400" marR="0" lvl="1" indent="-327025" algn="l" rtl="0">
              <a:lnSpc>
                <a:spcPct val="115000"/>
              </a:lnSpc>
              <a:spcBef>
                <a:spcPts val="0"/>
              </a:spcBef>
              <a:spcAft>
                <a:spcPts val="0"/>
              </a:spcAft>
              <a:buClr>
                <a:schemeClr val="dk1"/>
              </a:buClr>
              <a:buSzPct val="100000"/>
              <a:buFont typeface="Calibri"/>
              <a:buChar char="○"/>
            </a:pPr>
            <a:r>
              <a:rPr lang="fr-FR" sz="2000" dirty="0">
                <a:solidFill>
                  <a:schemeClr val="dk1"/>
                </a:solidFill>
                <a:latin typeface="Calibri"/>
                <a:ea typeface="Calibri"/>
                <a:cs typeface="Calibri"/>
                <a:sym typeface="Calibri"/>
              </a:rPr>
              <a:t>objectif : repérer, analyser et déconstruire les stéréotypes liés au sexe et au genre dans les médias</a:t>
            </a:r>
            <a:endParaRPr sz="2000" dirty="0">
              <a:solidFill>
                <a:schemeClr val="dk1"/>
              </a:solidFill>
              <a:latin typeface="Calibri"/>
              <a:ea typeface="Calibri"/>
              <a:cs typeface="Calibri"/>
              <a:sym typeface="Calibri"/>
            </a:endParaRPr>
          </a:p>
          <a:p>
            <a:pPr marL="457200" marR="0" lvl="0" indent="-327025" algn="l" rtl="0">
              <a:lnSpc>
                <a:spcPct val="115000"/>
              </a:lnSpc>
              <a:spcBef>
                <a:spcPts val="0"/>
              </a:spcBef>
              <a:spcAft>
                <a:spcPts val="0"/>
              </a:spcAft>
              <a:buClr>
                <a:schemeClr val="dk1"/>
              </a:buClr>
              <a:buSzPct val="100000"/>
              <a:buFont typeface="Calibri"/>
              <a:buChar char="●"/>
            </a:pPr>
            <a:r>
              <a:rPr lang="fr-FR" sz="2000" b="1" dirty="0">
                <a:solidFill>
                  <a:schemeClr val="dk1"/>
                </a:solidFill>
                <a:latin typeface="Calibri"/>
                <a:ea typeface="Calibri"/>
                <a:cs typeface="Calibri"/>
                <a:sym typeface="Calibri"/>
              </a:rPr>
              <a:t>Image/intox</a:t>
            </a:r>
            <a:endParaRPr sz="2000" b="1" dirty="0">
              <a:solidFill>
                <a:schemeClr val="dk1"/>
              </a:solidFill>
              <a:latin typeface="Calibri"/>
              <a:ea typeface="Calibri"/>
              <a:cs typeface="Calibri"/>
              <a:sym typeface="Calibri"/>
            </a:endParaRPr>
          </a:p>
          <a:p>
            <a:pPr marL="914400" marR="0" lvl="1" indent="-327025" algn="l" rtl="0">
              <a:lnSpc>
                <a:spcPct val="115000"/>
              </a:lnSpc>
              <a:spcBef>
                <a:spcPts val="0"/>
              </a:spcBef>
              <a:spcAft>
                <a:spcPts val="0"/>
              </a:spcAft>
              <a:buClr>
                <a:schemeClr val="dk1"/>
              </a:buClr>
              <a:buSzPct val="100000"/>
              <a:buFont typeface="Calibri"/>
              <a:buChar char="○"/>
            </a:pPr>
            <a:r>
              <a:rPr lang="fr-FR" sz="2000" dirty="0">
                <a:solidFill>
                  <a:schemeClr val="dk1"/>
                </a:solidFill>
                <a:latin typeface="Calibri"/>
                <a:ea typeface="Calibri"/>
                <a:cs typeface="Calibri"/>
                <a:sym typeface="Calibri"/>
              </a:rPr>
              <a:t>objectif : décrypter différents types de manipulations (recadrage, fausse légende, photomontage…) pour aider les jeunes à exercer un œil critique face aux images auxquelles ils sont confrontés</a:t>
            </a:r>
            <a:endParaRP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lang="fr-F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lang="fr-F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1600" u="sng" dirty="0">
                <a:solidFill>
                  <a:schemeClr val="hlink"/>
                </a:solidFill>
                <a:latin typeface="Calibri"/>
                <a:ea typeface="Calibri"/>
                <a:cs typeface="Calibri"/>
                <a:sym typeface="Calibri"/>
                <a:hlinkClick r:id="rId9"/>
              </a:rPr>
              <a:t>&gt; Le Parcours média</a:t>
            </a:r>
            <a:r>
              <a:rPr lang="fr-FR" sz="1600" dirty="0">
                <a:solidFill>
                  <a:schemeClr val="dk1"/>
                </a:solidFill>
                <a:latin typeface="Calibri"/>
                <a:ea typeface="Calibri"/>
                <a:cs typeface="Calibri"/>
                <a:sym typeface="Calibri"/>
              </a:rPr>
              <a:t>  </a:t>
            </a:r>
            <a:r>
              <a:rPr lang="fr-FR" sz="1600" u="sng" dirty="0">
                <a:solidFill>
                  <a:schemeClr val="hlink"/>
                </a:solidFill>
                <a:latin typeface="Calibri"/>
                <a:ea typeface="Calibri"/>
                <a:cs typeface="Calibri"/>
                <a:sym typeface="Calibri"/>
                <a:hlinkClick r:id="rId10"/>
              </a:rPr>
              <a:t>&gt; Regard de deux chercheurs sur les ateliers du Parcours Média de la Bpi</a:t>
            </a:r>
            <a:r>
              <a:rPr lang="fr-FR" sz="1600" dirty="0">
                <a:solidFill>
                  <a:schemeClr val="dk1"/>
                </a:solidFill>
                <a:latin typeface="Calibri"/>
                <a:ea typeface="Calibri"/>
                <a:cs typeface="Calibri"/>
                <a:sym typeface="Calibri"/>
              </a:rPr>
              <a:t>  </a:t>
            </a:r>
            <a:endParaRPr sz="1600" dirty="0">
              <a:solidFill>
                <a:schemeClr val="dk1"/>
              </a:solidFill>
              <a:latin typeface="Calibri"/>
              <a:ea typeface="Calibri"/>
              <a:cs typeface="Calibri"/>
              <a:sym typeface="Calibri"/>
            </a:endParaRPr>
          </a:p>
        </p:txBody>
      </p:sp>
      <p:cxnSp>
        <p:nvCxnSpPr>
          <p:cNvPr id="115" name="Google Shape;115;gcf88682fe8_0_17"/>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16" name="Google Shape;116;gcf88682fe8_0_17"/>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cf88682fe8_0_25"/>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a:t>Les autres ateliers et actions EMI</a:t>
            </a:r>
            <a:endParaRPr b="1"/>
          </a:p>
        </p:txBody>
      </p:sp>
      <p:pic>
        <p:nvPicPr>
          <p:cNvPr id="122" name="Google Shape;122;gcf88682fe8_0_25"/>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23" name="Google Shape;123;gcf88682fe8_0_25"/>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fontScale="70000" lnSpcReduction="20000"/>
          </a:bodyPr>
          <a:lstStyle/>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Public scolaire :</a:t>
            </a:r>
            <a:endParaRPr sz="2000">
              <a:solidFill>
                <a:schemeClr val="dk1"/>
              </a:solidFill>
              <a:latin typeface="Calibri"/>
              <a:ea typeface="Calibri"/>
              <a:cs typeface="Calibri"/>
              <a:sym typeface="Calibri"/>
            </a:endParaRPr>
          </a:p>
          <a:p>
            <a:pPr marL="457200" marR="0" lvl="0" indent="-317500" algn="l" rtl="0">
              <a:lnSpc>
                <a:spcPct val="115000"/>
              </a:lnSpc>
              <a:spcBef>
                <a:spcPts val="0"/>
              </a:spcBef>
              <a:spcAft>
                <a:spcPts val="0"/>
              </a:spcAft>
              <a:buClr>
                <a:schemeClr val="dk1"/>
              </a:buClr>
              <a:buSzPct val="100000"/>
              <a:buFont typeface="Calibri"/>
              <a:buChar char="●"/>
            </a:pPr>
            <a:r>
              <a:rPr lang="fr-FR" sz="2000" b="1">
                <a:solidFill>
                  <a:schemeClr val="dk1"/>
                </a:solidFill>
                <a:latin typeface="Calibri"/>
                <a:ea typeface="Calibri"/>
                <a:cs typeface="Calibri"/>
                <a:sym typeface="Calibri"/>
              </a:rPr>
              <a:t>Journées de contribution à Wikipédia</a:t>
            </a:r>
            <a:endParaRPr sz="2000" b="1">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En partenariat avec le </a:t>
            </a:r>
            <a:r>
              <a:rPr lang="fr-FR" sz="2000" u="sng">
                <a:solidFill>
                  <a:schemeClr val="hlink"/>
                </a:solidFill>
                <a:latin typeface="Calibri"/>
                <a:ea typeface="Calibri"/>
                <a:cs typeface="Calibri"/>
                <a:sym typeface="Calibri"/>
                <a:hlinkClick r:id="rId4"/>
              </a:rPr>
              <a:t>CLEMI</a:t>
            </a:r>
            <a:r>
              <a:rPr lang="fr-FR" sz="2000">
                <a:solidFill>
                  <a:schemeClr val="dk1"/>
                </a:solidFill>
                <a:latin typeface="Calibri"/>
                <a:ea typeface="Calibri"/>
                <a:cs typeface="Calibri"/>
                <a:sym typeface="Calibri"/>
              </a:rPr>
              <a:t> (Centre pour l’éducation aux médias et à l’information) ; 2 à 3 journées par an </a:t>
            </a:r>
            <a:endParaRPr sz="2000">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2 journées prévues en 2021 : en janvier, autour des œuvres italiennes exposées au Centre Pompidou, le 8 mars, autour des artistes femmes dans Wikipédia ; précédées de visites des collections avec un conférencier</a:t>
            </a:r>
            <a:endParaRPr sz="2000">
              <a:solidFill>
                <a:schemeClr val="dk1"/>
              </a:solidFill>
              <a:latin typeface="Calibri"/>
              <a:ea typeface="Calibri"/>
              <a:cs typeface="Calibri"/>
              <a:sym typeface="Calibri"/>
            </a:endParaRPr>
          </a:p>
          <a:p>
            <a:pPr marL="457200" marR="0" lvl="0" indent="-317500" algn="l" rtl="0">
              <a:lnSpc>
                <a:spcPct val="115000"/>
              </a:lnSpc>
              <a:spcBef>
                <a:spcPts val="0"/>
              </a:spcBef>
              <a:spcAft>
                <a:spcPts val="0"/>
              </a:spcAft>
              <a:buClr>
                <a:schemeClr val="dk1"/>
              </a:buClr>
              <a:buSzPct val="100000"/>
              <a:buFont typeface="Calibri"/>
              <a:buChar char="●"/>
            </a:pPr>
            <a:r>
              <a:rPr lang="fr-FR" sz="2000" b="1" u="sng">
                <a:solidFill>
                  <a:schemeClr val="hlink"/>
                </a:solidFill>
                <a:latin typeface="Calibri"/>
                <a:ea typeface="Calibri"/>
                <a:cs typeface="Calibri"/>
                <a:sym typeface="Calibri"/>
                <a:hlinkClick r:id="rId5"/>
              </a:rPr>
              <a:t>Images médiatiques / images documentaires</a:t>
            </a:r>
            <a:endParaRPr sz="2000" b="1">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Atelier proposé par La cinémathèque du documentaire à la Bpi, dans le cadre de leur </a:t>
            </a:r>
            <a:r>
              <a:rPr lang="fr-FR" sz="2000" u="sng">
                <a:solidFill>
                  <a:schemeClr val="hlink"/>
                </a:solidFill>
                <a:latin typeface="Calibri"/>
                <a:ea typeface="Calibri"/>
                <a:cs typeface="Calibri"/>
                <a:sym typeface="Calibri"/>
                <a:hlinkClick r:id="rId6"/>
              </a:rPr>
              <a:t>offre pour les scolaires</a:t>
            </a:r>
            <a:endParaRPr sz="2000">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Construit autour de deux thèmes au choix, le sport et les luttes sociales, et à travers l’étude précise de différents extraits de sujets TV de chaînes d’information, de reportages mais aussi d’œuvres documentaires, cet atelier interroge les spécificités de chacun de ces régimes d’images.</a:t>
            </a:r>
            <a:endParaRPr sz="2000">
              <a:solidFill>
                <a:schemeClr val="dk1"/>
              </a:solidFill>
              <a:latin typeface="Calibri"/>
              <a:ea typeface="Calibri"/>
              <a:cs typeface="Calibri"/>
              <a:sym typeface="Calibri"/>
            </a:endParaRPr>
          </a:p>
          <a:p>
            <a:pPr marL="457200" marR="0" lvl="0" indent="-317500" algn="l" rtl="0">
              <a:lnSpc>
                <a:spcPct val="115000"/>
              </a:lnSpc>
              <a:spcBef>
                <a:spcPts val="0"/>
              </a:spcBef>
              <a:spcAft>
                <a:spcPts val="0"/>
              </a:spcAft>
              <a:buClr>
                <a:schemeClr val="dk1"/>
              </a:buClr>
              <a:buSzPct val="100000"/>
              <a:buFont typeface="Calibri"/>
              <a:buChar char="●"/>
            </a:pPr>
            <a:r>
              <a:rPr lang="fr-FR" sz="2000" b="1" u="sng">
                <a:solidFill>
                  <a:schemeClr val="hlink"/>
                </a:solidFill>
                <a:latin typeface="Calibri"/>
                <a:ea typeface="Calibri"/>
                <a:cs typeface="Calibri"/>
                <a:sym typeface="Calibri"/>
                <a:hlinkClick r:id="rId7"/>
              </a:rPr>
              <a:t>Atelier Philo et création</a:t>
            </a:r>
            <a:endParaRPr sz="2000" b="1">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En partenariat avec l’association </a:t>
            </a:r>
            <a:r>
              <a:rPr lang="fr-FR" sz="2000" u="sng">
                <a:solidFill>
                  <a:schemeClr val="hlink"/>
                </a:solidFill>
                <a:latin typeface="Calibri"/>
                <a:ea typeface="Calibri"/>
                <a:cs typeface="Calibri"/>
                <a:sym typeface="Calibri"/>
                <a:hlinkClick r:id="rId8"/>
              </a:rPr>
              <a:t>Philomoos</a:t>
            </a:r>
            <a:endParaRPr sz="2000">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Animé par Fanny Bourrillon, intervenante philosophie et Angie Gadéa, intervenante création.</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Public adulte :</a:t>
            </a:r>
            <a:endParaRPr sz="2000">
              <a:solidFill>
                <a:schemeClr val="dk1"/>
              </a:solidFill>
              <a:latin typeface="Calibri"/>
              <a:ea typeface="Calibri"/>
              <a:cs typeface="Calibri"/>
              <a:sym typeface="Calibri"/>
            </a:endParaRPr>
          </a:p>
          <a:p>
            <a:pPr marL="457200" marR="0" lvl="0" indent="-317500" algn="l" rtl="0">
              <a:lnSpc>
                <a:spcPct val="115000"/>
              </a:lnSpc>
              <a:spcBef>
                <a:spcPts val="0"/>
              </a:spcBef>
              <a:spcAft>
                <a:spcPts val="0"/>
              </a:spcAft>
              <a:buClr>
                <a:schemeClr val="dk1"/>
              </a:buClr>
              <a:buSzPct val="100000"/>
              <a:buFont typeface="Calibri"/>
              <a:buChar char="●"/>
            </a:pPr>
            <a:r>
              <a:rPr lang="fr-FR" sz="2000" b="1" u="sng">
                <a:solidFill>
                  <a:schemeClr val="hlink"/>
                </a:solidFill>
                <a:latin typeface="Calibri"/>
                <a:ea typeface="Calibri"/>
                <a:cs typeface="Calibri"/>
                <a:sym typeface="Calibri"/>
                <a:hlinkClick r:id="rId9"/>
              </a:rPr>
              <a:t>Je repère les fake news</a:t>
            </a:r>
            <a:endParaRPr sz="2000" b="1">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Tout public ; animé par 2 bibliothécaires, pour des groupes de 6 à 8 participants</a:t>
            </a:r>
            <a:endParaRPr sz="2000">
              <a:solidFill>
                <a:schemeClr val="dk1"/>
              </a:solidFill>
              <a:latin typeface="Calibri"/>
              <a:ea typeface="Calibri"/>
              <a:cs typeface="Calibri"/>
              <a:sym typeface="Calibri"/>
            </a:endParaRPr>
          </a:p>
          <a:p>
            <a:pPr marL="914400" marR="0" lvl="1" indent="-317500"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 L’objectif de l’atelier est d’acquérir quelques réflexes pour évaluer l’information en ligne et de découvrir des outils qui vous aident à débusquer les “fake news”.</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1600" u="sng">
                <a:solidFill>
                  <a:schemeClr val="hlink"/>
                </a:solidFill>
                <a:latin typeface="Calibri"/>
                <a:ea typeface="Calibri"/>
                <a:cs typeface="Calibri"/>
                <a:sym typeface="Calibri"/>
                <a:hlinkClick r:id="rId6"/>
              </a:rPr>
              <a:t>&gt; La cinémathèque du documentaire à la Bpi : Programmation et ateliers pour les scolaires</a:t>
            </a:r>
            <a:endParaRPr sz="1600">
              <a:solidFill>
                <a:schemeClr val="dk1"/>
              </a:solidFill>
              <a:latin typeface="Calibri"/>
              <a:ea typeface="Calibri"/>
              <a:cs typeface="Calibri"/>
              <a:sym typeface="Calibri"/>
            </a:endParaRPr>
          </a:p>
        </p:txBody>
      </p:sp>
      <p:cxnSp>
        <p:nvCxnSpPr>
          <p:cNvPr id="124" name="Google Shape;124;gcf88682fe8_0_25"/>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25" name="Google Shape;125;gcf88682fe8_0_25"/>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10209a92e16_0_2"/>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a:t>La mission nationale d’animation du réseau de lecture publique</a:t>
            </a:r>
            <a:endParaRPr b="1"/>
          </a:p>
        </p:txBody>
      </p:sp>
      <p:pic>
        <p:nvPicPr>
          <p:cNvPr id="131" name="Google Shape;131;g10209a92e16_0_2"/>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32" name="Google Shape;132;g10209a92e16_0_2"/>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fontScale="85000" lnSpcReduction="20000"/>
          </a:bodyPr>
          <a:lstStyle/>
          <a:p>
            <a:pPr marL="457200" marR="0" lvl="0" indent="0" algn="l" rtl="0">
              <a:lnSpc>
                <a:spcPct val="115000"/>
              </a:lnSpc>
              <a:spcBef>
                <a:spcPts val="0"/>
              </a:spcBef>
              <a:spcAft>
                <a:spcPts val="0"/>
              </a:spcAft>
              <a:buNone/>
            </a:pPr>
            <a:r>
              <a:rPr lang="fr-FR" sz="1850">
                <a:solidFill>
                  <a:schemeClr val="dk1"/>
                </a:solidFill>
                <a:latin typeface="Calibri"/>
                <a:ea typeface="Calibri"/>
                <a:cs typeface="Calibri"/>
                <a:sym typeface="Calibri"/>
              </a:rPr>
              <a:t>La Bpi a ainsi pu expérimenter différents types de formats, de contenus et de partenariats auprès d’un public de collégiens et de lycéens mais aussi d’adultes. Ces expériences lui ont permis de faire progresser l’analyse de ce que peuvent être le rôle et l’approche spécifiques des bibliothèques de lecture publique sur l’EMI.</a:t>
            </a:r>
            <a:endParaRPr sz="185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endParaRPr sz="1850">
              <a:solidFill>
                <a:schemeClr val="dk1"/>
              </a:solidFill>
              <a:latin typeface="Calibri"/>
              <a:ea typeface="Calibri"/>
              <a:cs typeface="Calibri"/>
              <a:sym typeface="Calibri"/>
            </a:endParaRPr>
          </a:p>
          <a:p>
            <a:pPr marL="457200" lvl="0" indent="0" algn="l" rtl="0">
              <a:lnSpc>
                <a:spcPct val="115000"/>
              </a:lnSpc>
              <a:spcBef>
                <a:spcPts val="0"/>
              </a:spcBef>
              <a:spcAft>
                <a:spcPts val="0"/>
              </a:spcAft>
              <a:buNone/>
            </a:pPr>
            <a:r>
              <a:rPr lang="fr-FR" sz="1850">
                <a:latin typeface="Calibri"/>
                <a:ea typeface="Calibri"/>
                <a:cs typeface="Calibri"/>
                <a:sym typeface="Calibri"/>
              </a:rPr>
              <a:t>La Bpi participe à différentes instances et groupes de travail nationaux consacrés à l’EMI, tel que le </a:t>
            </a:r>
            <a:r>
              <a:rPr lang="fr-FR" sz="1850" u="sng">
                <a:solidFill>
                  <a:schemeClr val="hlink"/>
                </a:solidFill>
                <a:latin typeface="Calibri"/>
                <a:ea typeface="Calibri"/>
                <a:cs typeface="Calibri"/>
                <a:sym typeface="Calibri"/>
                <a:hlinkClick r:id="rId4"/>
              </a:rPr>
              <a:t>comité de suivi</a:t>
            </a:r>
            <a:r>
              <a:rPr lang="fr-FR" sz="1850">
                <a:latin typeface="Calibri"/>
                <a:ea typeface="Calibri"/>
                <a:cs typeface="Calibri"/>
                <a:sym typeface="Calibri"/>
              </a:rPr>
              <a:t> du projet EMI de l’enssib ou encore </a:t>
            </a:r>
            <a:r>
              <a:rPr lang="fr-FR" sz="1850" u="sng">
                <a:solidFill>
                  <a:schemeClr val="hlink"/>
                </a:solidFill>
                <a:latin typeface="Calibri"/>
                <a:ea typeface="Calibri"/>
                <a:cs typeface="Calibri"/>
                <a:sym typeface="Calibri"/>
                <a:hlinkClick r:id="rId5"/>
              </a:rPr>
              <a:t>l’Appel à projets EMI</a:t>
            </a:r>
            <a:r>
              <a:rPr lang="fr-FR" sz="1850">
                <a:latin typeface="Calibri"/>
                <a:ea typeface="Calibri"/>
                <a:cs typeface="Calibri"/>
                <a:sym typeface="Calibri"/>
              </a:rPr>
              <a:t> du ministère de la Culture.</a:t>
            </a:r>
            <a:endParaRPr sz="1850">
              <a:latin typeface="Calibri"/>
              <a:ea typeface="Calibri"/>
              <a:cs typeface="Calibri"/>
              <a:sym typeface="Calibri"/>
            </a:endParaRPr>
          </a:p>
          <a:p>
            <a:pPr marL="457200" lvl="0" indent="0" algn="l" rtl="0">
              <a:lnSpc>
                <a:spcPct val="115000"/>
              </a:lnSpc>
              <a:spcBef>
                <a:spcPts val="0"/>
              </a:spcBef>
              <a:spcAft>
                <a:spcPts val="0"/>
              </a:spcAft>
              <a:buNone/>
            </a:pPr>
            <a:endParaRPr sz="1850">
              <a:latin typeface="Calibri"/>
              <a:ea typeface="Calibri"/>
              <a:cs typeface="Calibri"/>
              <a:sym typeface="Calibri"/>
            </a:endParaRPr>
          </a:p>
          <a:p>
            <a:pPr marL="457200" marR="0" lvl="0" indent="0" algn="l" rtl="0">
              <a:lnSpc>
                <a:spcPct val="115000"/>
              </a:lnSpc>
              <a:spcBef>
                <a:spcPts val="0"/>
              </a:spcBef>
              <a:spcAft>
                <a:spcPts val="0"/>
              </a:spcAft>
              <a:buNone/>
            </a:pPr>
            <a:r>
              <a:rPr lang="fr-FR" sz="1850">
                <a:solidFill>
                  <a:schemeClr val="dk1"/>
                </a:solidFill>
                <a:latin typeface="Calibri"/>
                <a:ea typeface="Calibri"/>
                <a:cs typeface="Calibri"/>
                <a:sym typeface="Calibri"/>
              </a:rPr>
              <a:t>Engagée dans une phase de réflexion et d’évaluation de ces actions EMI, la Bpi a été missionnée en 2018 par le ministère de la Culture (SLL / DGMIC) pour animer le réseau de lecture publique sur ces questions. Afin d’accompagner les professionnels dans leur réflexion et dans la mise en oeuvre de leurs projets d’EMI, elle propose des instances de réflexion, de partages d’expériences et de contributions professionnelles en s’appuyant sur différents moyens d’actions</a:t>
            </a:r>
            <a:r>
              <a:rPr lang="fr-FR" sz="1850">
                <a:latin typeface="Calibri"/>
                <a:ea typeface="Calibri"/>
                <a:cs typeface="Calibri"/>
                <a:sym typeface="Calibri"/>
              </a:rPr>
              <a:t>.</a:t>
            </a:r>
            <a:endParaRPr sz="1850">
              <a:latin typeface="Calibri"/>
              <a:ea typeface="Calibri"/>
              <a:cs typeface="Calibri"/>
              <a:sym typeface="Calibri"/>
            </a:endParaRPr>
          </a:p>
          <a:p>
            <a:pPr marL="0" marR="0" lvl="0" indent="0" algn="l" rtl="0">
              <a:lnSpc>
                <a:spcPct val="115000"/>
              </a:lnSpc>
              <a:spcBef>
                <a:spcPts val="0"/>
              </a:spcBef>
              <a:spcAft>
                <a:spcPts val="0"/>
              </a:spcAft>
              <a:buNone/>
            </a:pPr>
            <a:endParaRPr sz="1850">
              <a:latin typeface="Calibri"/>
              <a:ea typeface="Calibri"/>
              <a:cs typeface="Calibri"/>
              <a:sym typeface="Calibri"/>
            </a:endParaRPr>
          </a:p>
          <a:p>
            <a:pPr marL="457200" marR="0" lvl="0" indent="0" algn="l" rtl="0">
              <a:lnSpc>
                <a:spcPct val="115000"/>
              </a:lnSpc>
              <a:spcBef>
                <a:spcPts val="0"/>
              </a:spcBef>
              <a:spcAft>
                <a:spcPts val="0"/>
              </a:spcAft>
              <a:buNone/>
            </a:pPr>
            <a:r>
              <a:rPr lang="fr-FR" sz="1850">
                <a:latin typeface="Calibri"/>
                <a:ea typeface="Calibri"/>
                <a:cs typeface="Calibri"/>
                <a:sym typeface="Calibri"/>
              </a:rPr>
              <a:t>Il a d’abord été créé une </a:t>
            </a:r>
            <a:r>
              <a:rPr lang="fr-FR" sz="1850" u="sng">
                <a:solidFill>
                  <a:schemeClr val="hlink"/>
                </a:solidFill>
                <a:latin typeface="Calibri"/>
                <a:ea typeface="Calibri"/>
                <a:cs typeface="Calibri"/>
                <a:sym typeface="Calibri"/>
                <a:hlinkClick r:id="rId6"/>
              </a:rPr>
              <a:t>rubrique spécifique EMI</a:t>
            </a:r>
            <a:r>
              <a:rPr lang="fr-FR" sz="1850">
                <a:latin typeface="Calibri"/>
                <a:ea typeface="Calibri"/>
                <a:cs typeface="Calibri"/>
                <a:sym typeface="Calibri"/>
              </a:rPr>
              <a:t> sur le </a:t>
            </a:r>
            <a:r>
              <a:rPr lang="fr-FR" sz="1850" u="sng">
                <a:solidFill>
                  <a:schemeClr val="hlink"/>
                </a:solidFill>
                <a:latin typeface="Calibri"/>
                <a:ea typeface="Calibri"/>
                <a:cs typeface="Calibri"/>
                <a:sym typeface="Calibri"/>
                <a:hlinkClick r:id="rId7"/>
              </a:rPr>
              <a:t>site pro</a:t>
            </a:r>
            <a:r>
              <a:rPr lang="fr-FR" sz="1850">
                <a:latin typeface="Calibri"/>
                <a:ea typeface="Calibri"/>
                <a:cs typeface="Calibri"/>
                <a:sym typeface="Calibri"/>
              </a:rPr>
              <a:t> de la Bpi qui rassemble outils, références, fiches pratiques et actualité sur le sujet. La Bpi propose également des journées d’étude annuelles autour de l’EMI.</a:t>
            </a:r>
            <a:endParaRPr sz="1850">
              <a:latin typeface="Calibri"/>
              <a:ea typeface="Calibri"/>
              <a:cs typeface="Calibri"/>
              <a:sym typeface="Calibri"/>
            </a:endParaRPr>
          </a:p>
          <a:p>
            <a:pPr marL="0" marR="0" lvl="0" indent="0" algn="l" rtl="0">
              <a:lnSpc>
                <a:spcPct val="115000"/>
              </a:lnSpc>
              <a:spcBef>
                <a:spcPts val="0"/>
              </a:spcBef>
              <a:spcAft>
                <a:spcPts val="0"/>
              </a:spcAft>
              <a:buNone/>
            </a:pPr>
            <a:endParaRPr sz="185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1850">
              <a:solidFill>
                <a:schemeClr val="dk1"/>
              </a:solidFill>
              <a:latin typeface="Calibri"/>
              <a:ea typeface="Calibri"/>
              <a:cs typeface="Calibri"/>
              <a:sym typeface="Calibri"/>
            </a:endParaRPr>
          </a:p>
        </p:txBody>
      </p:sp>
      <p:cxnSp>
        <p:nvCxnSpPr>
          <p:cNvPr id="133" name="Google Shape;133;g10209a92e16_0_2"/>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34" name="Google Shape;134;g10209a92e16_0_2"/>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10209a92e16_0_10"/>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a:t>La mission nationale d’animation du réseau de lecture publique</a:t>
            </a:r>
            <a:endParaRPr b="1"/>
          </a:p>
        </p:txBody>
      </p:sp>
      <p:pic>
        <p:nvPicPr>
          <p:cNvPr id="140" name="Google Shape;140;g10209a92e16_0_10"/>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41" name="Google Shape;141;g10209a92e16_0_10"/>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fontScale="77500" lnSpcReduction="20000"/>
          </a:bodyPr>
          <a:lstStyle/>
          <a:p>
            <a:pPr marL="630000" marR="0" lvl="0"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La rubrique EMI du site à destination des professionnels :</a:t>
            </a:r>
            <a:endParaRPr sz="2000">
              <a:solidFill>
                <a:schemeClr val="dk1"/>
              </a:solidFill>
              <a:latin typeface="Calibri"/>
              <a:ea typeface="Calibri"/>
              <a:cs typeface="Calibri"/>
              <a:sym typeface="Calibri"/>
            </a:endParaRPr>
          </a:p>
          <a:p>
            <a:pPr marL="126000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des </a:t>
            </a:r>
            <a:r>
              <a:rPr lang="fr-FR" sz="2000" u="sng">
                <a:solidFill>
                  <a:schemeClr val="hlink"/>
                </a:solidFill>
                <a:latin typeface="Calibri"/>
                <a:ea typeface="Calibri"/>
                <a:cs typeface="Calibri"/>
                <a:sym typeface="Calibri"/>
                <a:hlinkClick r:id="rId4"/>
              </a:rPr>
              <a:t>fiches pratiques</a:t>
            </a:r>
            <a:r>
              <a:rPr lang="fr-FR" sz="2000">
                <a:solidFill>
                  <a:schemeClr val="dk1"/>
                </a:solidFill>
                <a:latin typeface="Calibri"/>
                <a:ea typeface="Calibri"/>
                <a:cs typeface="Calibri"/>
                <a:sym typeface="Calibri"/>
              </a:rPr>
              <a:t> d’expériences conduites en bibliothèques</a:t>
            </a:r>
            <a:endParaRPr sz="2000">
              <a:solidFill>
                <a:schemeClr val="dk1"/>
              </a:solidFill>
              <a:latin typeface="Calibri"/>
              <a:ea typeface="Calibri"/>
              <a:cs typeface="Calibri"/>
              <a:sym typeface="Calibri"/>
            </a:endParaRPr>
          </a:p>
          <a:p>
            <a:pPr marL="126000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des </a:t>
            </a:r>
            <a:r>
              <a:rPr lang="fr-FR" sz="2000" u="sng">
                <a:solidFill>
                  <a:schemeClr val="hlink"/>
                </a:solidFill>
                <a:latin typeface="Calibri"/>
                <a:ea typeface="Calibri"/>
                <a:cs typeface="Calibri"/>
                <a:sym typeface="Calibri"/>
                <a:hlinkClick r:id="rId5"/>
              </a:rPr>
              <a:t>ressources utiles</a:t>
            </a:r>
            <a:r>
              <a:rPr lang="fr-FR" sz="2000">
                <a:solidFill>
                  <a:schemeClr val="dk1"/>
                </a:solidFill>
                <a:latin typeface="Calibri"/>
                <a:ea typeface="Calibri"/>
                <a:cs typeface="Calibri"/>
                <a:sym typeface="Calibri"/>
              </a:rPr>
              <a:t> sur l’EMI pour accompagner de nouvelles initiatives : bibliographies, dossiers documentaires, conférences</a:t>
            </a:r>
            <a:endParaRPr sz="2000">
              <a:solidFill>
                <a:schemeClr val="dk1"/>
              </a:solidFill>
              <a:latin typeface="Calibri"/>
              <a:ea typeface="Calibri"/>
              <a:cs typeface="Calibri"/>
              <a:sym typeface="Calibri"/>
            </a:endParaRPr>
          </a:p>
          <a:p>
            <a:pPr marL="126000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des </a:t>
            </a:r>
            <a:r>
              <a:rPr lang="fr-FR" sz="2000" u="sng">
                <a:solidFill>
                  <a:schemeClr val="hlink"/>
                </a:solidFill>
                <a:latin typeface="Calibri"/>
                <a:ea typeface="Calibri"/>
                <a:cs typeface="Calibri"/>
                <a:sym typeface="Calibri"/>
                <a:hlinkClick r:id="rId6"/>
              </a:rPr>
              <a:t>partenaires</a:t>
            </a:r>
            <a:r>
              <a:rPr lang="fr-FR" sz="2000">
                <a:solidFill>
                  <a:schemeClr val="dk1"/>
                </a:solidFill>
                <a:latin typeface="Calibri"/>
                <a:ea typeface="Calibri"/>
                <a:cs typeface="Calibri"/>
                <a:sym typeface="Calibri"/>
              </a:rPr>
              <a:t> avec qui mettre en place des actions ou développer la formation</a:t>
            </a:r>
            <a:endParaRPr sz="2000">
              <a:solidFill>
                <a:schemeClr val="dk1"/>
              </a:solidFill>
              <a:latin typeface="Calibri"/>
              <a:ea typeface="Calibri"/>
              <a:cs typeface="Calibri"/>
              <a:sym typeface="Calibri"/>
            </a:endParaRPr>
          </a:p>
          <a:p>
            <a:pPr marL="1260000" lvl="1" indent="-278424" algn="l" rtl="0">
              <a:lnSpc>
                <a:spcPct val="115000"/>
              </a:lnSpc>
              <a:spcBef>
                <a:spcPts val="0"/>
              </a:spcBef>
              <a:spcAft>
                <a:spcPts val="0"/>
              </a:spcAft>
              <a:buClr>
                <a:schemeClr val="dk1"/>
              </a:buClr>
              <a:buSzPct val="100000"/>
              <a:buFont typeface="Calibri"/>
              <a:buChar char="○"/>
            </a:pPr>
            <a:r>
              <a:rPr lang="fr-FR" sz="2000" u="sng">
                <a:solidFill>
                  <a:schemeClr val="hlink"/>
                </a:solidFill>
                <a:latin typeface="Calibri"/>
                <a:ea typeface="Calibri"/>
                <a:cs typeface="Calibri"/>
                <a:sym typeface="Calibri"/>
                <a:hlinkClick r:id="rId7"/>
              </a:rPr>
              <a:t>l’actualité</a:t>
            </a:r>
            <a:r>
              <a:rPr lang="fr-FR" sz="2000">
                <a:solidFill>
                  <a:schemeClr val="dk1"/>
                </a:solidFill>
                <a:latin typeface="Calibri"/>
                <a:ea typeface="Calibri"/>
                <a:cs typeface="Calibri"/>
                <a:sym typeface="Calibri"/>
              </a:rPr>
              <a:t> sur les initiatives concernant l’EMI : journées d’étude, appels à projets</a:t>
            </a:r>
            <a:endParaRPr sz="2000">
              <a:solidFill>
                <a:schemeClr val="dk1"/>
              </a:solidFill>
              <a:latin typeface="Calibri"/>
              <a:ea typeface="Calibri"/>
              <a:cs typeface="Calibri"/>
              <a:sym typeface="Calibri"/>
            </a:endParaRPr>
          </a:p>
          <a:p>
            <a:pPr marL="630000" marR="0" lvl="0"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Le guide pratique : </a:t>
            </a:r>
            <a:r>
              <a:rPr lang="fr-FR" sz="2000" u="sng">
                <a:solidFill>
                  <a:schemeClr val="hlink"/>
                </a:solidFill>
                <a:latin typeface="Calibri"/>
                <a:ea typeface="Calibri"/>
                <a:cs typeface="Calibri"/>
                <a:sym typeface="Calibri"/>
                <a:hlinkClick r:id="rId8"/>
              </a:rPr>
              <a:t>Éducation aux médias et à l’information en bibliothèque de lecture publique</a:t>
            </a:r>
            <a:r>
              <a:rPr lang="fr-FR" sz="2000">
                <a:solidFill>
                  <a:schemeClr val="dk1"/>
                </a:solidFill>
                <a:latin typeface="Calibri"/>
                <a:ea typeface="Calibri"/>
                <a:cs typeface="Calibri"/>
                <a:sym typeface="Calibri"/>
              </a:rPr>
              <a:t>, 2020</a:t>
            </a:r>
            <a:endParaRPr sz="2000">
              <a:solidFill>
                <a:schemeClr val="dk1"/>
              </a:solidFill>
              <a:latin typeface="Calibri"/>
              <a:ea typeface="Calibri"/>
              <a:cs typeface="Calibri"/>
              <a:sym typeface="Calibri"/>
            </a:endParaRPr>
          </a:p>
          <a:p>
            <a:pPr marL="1260000" marR="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Le ministère de la Culture (SLL / DGMIC) a sollicité la Bpi pour la rédaction d’un guide destiné aux bibliothèques de lecture publique pour les aider à organiser des projets en EMI. S’appuyant sur son expérience mais également sur les actions menées par d’autres bibliothèques sur l’ensemble du territoire, la Bpi met à disposition ce guide pratique, pensé comme un outil simple, resserré et très concret, à destination de toutes les bibliothèques. </a:t>
            </a:r>
            <a:endParaRPr sz="2000">
              <a:solidFill>
                <a:schemeClr val="dk1"/>
              </a:solidFill>
              <a:latin typeface="Calibri"/>
              <a:ea typeface="Calibri"/>
              <a:cs typeface="Calibri"/>
              <a:sym typeface="Calibri"/>
            </a:endParaRPr>
          </a:p>
          <a:p>
            <a:pPr marL="630000" marR="0" lvl="0"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Les journées d’études, organisées en partenariat avec le ministère de la Culture (SLL)</a:t>
            </a:r>
            <a:endParaRPr sz="2000">
              <a:solidFill>
                <a:schemeClr val="dk1"/>
              </a:solidFill>
              <a:latin typeface="Calibri"/>
              <a:ea typeface="Calibri"/>
              <a:cs typeface="Calibri"/>
              <a:sym typeface="Calibri"/>
            </a:endParaRPr>
          </a:p>
          <a:p>
            <a:pPr marL="1260000" marR="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2018 : </a:t>
            </a:r>
            <a:r>
              <a:rPr lang="fr-FR" sz="2000" u="sng">
                <a:solidFill>
                  <a:schemeClr val="hlink"/>
                </a:solidFill>
                <a:latin typeface="Calibri"/>
                <a:ea typeface="Calibri"/>
                <a:cs typeface="Calibri"/>
                <a:sym typeface="Calibri"/>
                <a:hlinkClick r:id="rId9"/>
              </a:rPr>
              <a:t>Éducation aux médias et à l’information en bibliothèque</a:t>
            </a:r>
            <a:endParaRPr sz="2000">
              <a:solidFill>
                <a:schemeClr val="dk1"/>
              </a:solidFill>
              <a:latin typeface="Calibri"/>
              <a:ea typeface="Calibri"/>
              <a:cs typeface="Calibri"/>
              <a:sym typeface="Calibri"/>
            </a:endParaRPr>
          </a:p>
          <a:p>
            <a:pPr marL="1260000" marR="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2020 : </a:t>
            </a:r>
            <a:r>
              <a:rPr lang="fr-FR" sz="2000" u="sng">
                <a:solidFill>
                  <a:schemeClr val="hlink"/>
                </a:solidFill>
                <a:latin typeface="Calibri"/>
                <a:ea typeface="Calibri"/>
                <a:cs typeface="Calibri"/>
                <a:sym typeface="Calibri"/>
                <a:hlinkClick r:id="rId10"/>
              </a:rPr>
              <a:t>EMI en bibliothèques : quelles pédagogies ?</a:t>
            </a:r>
            <a:r>
              <a:rPr lang="fr-FR" sz="2000">
                <a:solidFill>
                  <a:schemeClr val="dk1"/>
                </a:solidFill>
                <a:latin typeface="Calibri"/>
                <a:ea typeface="Calibri"/>
                <a:cs typeface="Calibri"/>
                <a:sym typeface="Calibri"/>
              </a:rPr>
              <a:t> (webinaire)</a:t>
            </a:r>
            <a:endParaRPr sz="2000">
              <a:solidFill>
                <a:schemeClr val="dk1"/>
              </a:solidFill>
              <a:latin typeface="Calibri"/>
              <a:ea typeface="Calibri"/>
              <a:cs typeface="Calibri"/>
              <a:sym typeface="Calibri"/>
            </a:endParaRPr>
          </a:p>
          <a:p>
            <a:pPr marL="1260000" marR="0" lvl="1" indent="-278424" algn="l" rtl="0">
              <a:lnSpc>
                <a:spcPct val="115000"/>
              </a:lnSpc>
              <a:spcBef>
                <a:spcPts val="0"/>
              </a:spcBef>
              <a:spcAft>
                <a:spcPts val="0"/>
              </a:spcAft>
              <a:buClr>
                <a:schemeClr val="dk1"/>
              </a:buClr>
              <a:buSzPct val="100000"/>
              <a:buFont typeface="Calibri"/>
              <a:buChar char="○"/>
            </a:pPr>
            <a:r>
              <a:rPr lang="fr-FR" sz="2000">
                <a:solidFill>
                  <a:schemeClr val="dk1"/>
                </a:solidFill>
                <a:latin typeface="Calibri"/>
                <a:ea typeface="Calibri"/>
                <a:cs typeface="Calibri"/>
                <a:sym typeface="Calibri"/>
              </a:rPr>
              <a:t>2021 : </a:t>
            </a:r>
            <a:r>
              <a:rPr lang="fr-FR" sz="2000" u="sng">
                <a:solidFill>
                  <a:schemeClr val="hlink"/>
                </a:solidFill>
                <a:latin typeface="Calibri"/>
                <a:ea typeface="Calibri"/>
                <a:cs typeface="Calibri"/>
                <a:sym typeface="Calibri"/>
                <a:hlinkClick r:id="rId11"/>
              </a:rPr>
              <a:t>Confiance dans l’information : quel rôle pour les bibliothèques ?</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1600">
              <a:solidFill>
                <a:schemeClr val="dk1"/>
              </a:solidFill>
              <a:latin typeface="Calibri"/>
              <a:ea typeface="Calibri"/>
              <a:cs typeface="Calibri"/>
              <a:sym typeface="Calibri"/>
            </a:endParaRPr>
          </a:p>
        </p:txBody>
      </p:sp>
      <p:cxnSp>
        <p:nvCxnSpPr>
          <p:cNvPr id="142" name="Google Shape;142;g10209a92e16_0_10"/>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43" name="Google Shape;143;g10209a92e16_0_10"/>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1021472ab52_1_0"/>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fr-FR" b="1"/>
              <a:t>Journée d’étude : Confiance dans l’information : quel rôle pour les bibliothèques ?</a:t>
            </a:r>
            <a:endParaRPr b="1"/>
          </a:p>
        </p:txBody>
      </p:sp>
      <p:pic>
        <p:nvPicPr>
          <p:cNvPr id="149" name="Google Shape;149;g1021472ab52_1_0"/>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50" name="Google Shape;150;g1021472ab52_1_0"/>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fontScale="70000" lnSpcReduction="20000"/>
          </a:bodyPr>
          <a:lstStyle/>
          <a:p>
            <a:pPr marL="0" marR="0" lvl="0" indent="0" algn="l" rtl="0">
              <a:lnSpc>
                <a:spcPct val="115000"/>
              </a:lnSpc>
              <a:spcBef>
                <a:spcPts val="0"/>
              </a:spcBef>
              <a:spcAft>
                <a:spcPts val="0"/>
              </a:spcAft>
              <a:buNone/>
            </a:pPr>
            <a:r>
              <a:rPr lang="fr-FR" sz="2000" b="1">
                <a:solidFill>
                  <a:schemeClr val="dk1"/>
                </a:solidFill>
                <a:latin typeface="Calibri"/>
                <a:ea typeface="Calibri"/>
                <a:cs typeface="Calibri"/>
                <a:sym typeface="Calibri"/>
              </a:rPr>
              <a:t>La Bpi organise en partenariat avec le Service du Livre et de la Lecture (ministère de la Culture) une journée d’étude sur l’éducation aux médias et à l’information, mardi 7 décembre au Centre Pompidou.</a:t>
            </a:r>
            <a:endParaRPr sz="2000" b="1">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Dans une société toujours plus clivée, les signes d’une défiance grandissante envers les experts, les médias, les politiques voire les institutions sont de plus en plus manifestes.</a:t>
            </a: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Simultanément, émergent une demande citoyenne de plus d’horizontalité dans les prises de décision, celle d’être « entendu », ainsi que la revendication d’une expression libre, décomplexée, notamment sur les réseaux sociaux où prévaut la confiance dans la communauté des pairs.</a:t>
            </a: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Qu’apportent ces paroles anonymes au débat ? Quel renversement de hiérarchie dans les savoirs opèrent-elles ? Les expériences de démocratie participative, de journalisme citoyen ou de médias collaboratifs permettent-elles de tenir compte de ces formes d’expression et par là de restaurer la confiance dans la chaîne experts-décideurs- citoyens ? </a:t>
            </a: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Les bibliothèques travaillent sur ces questions avec, entre autres, l’organisation de projets d’éducation aux médias et à l’information, de programmes culturels et de médiation des collections. </a:t>
            </a: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457200" marR="0" lvl="0" indent="0" algn="l" rtl="0">
              <a:lnSpc>
                <a:spcPct val="115000"/>
              </a:lnSpc>
              <a:spcBef>
                <a:spcPts val="0"/>
              </a:spcBef>
              <a:spcAft>
                <a:spcPts val="0"/>
              </a:spcAft>
              <a:buNone/>
            </a:pPr>
            <a:r>
              <a:rPr lang="fr-FR" sz="2000">
                <a:solidFill>
                  <a:schemeClr val="dk1"/>
                </a:solidFill>
                <a:latin typeface="Calibri"/>
                <a:ea typeface="Calibri"/>
                <a:cs typeface="Calibri"/>
                <a:sym typeface="Calibri"/>
              </a:rPr>
              <a:t>Comment peuvent-elles s’emparer plus largement de ces problématiques et quel rôle ont-elles à jouer dans la construction des liens de confiance qui font société ?</a:t>
            </a: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200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r>
              <a:rPr lang="fr-FR" sz="2000" b="1" u="sng">
                <a:solidFill>
                  <a:schemeClr val="hlink"/>
                </a:solidFill>
                <a:latin typeface="Calibri"/>
                <a:ea typeface="Calibri"/>
                <a:cs typeface="Calibri"/>
                <a:sym typeface="Calibri"/>
                <a:hlinkClick r:id="rId4"/>
              </a:rPr>
              <a:t>&gt; Programme et formulaire d’inscription</a:t>
            </a:r>
            <a:endParaRPr sz="2000" b="1">
              <a:solidFill>
                <a:schemeClr val="dk1"/>
              </a:solidFill>
              <a:latin typeface="Calibri"/>
              <a:ea typeface="Calibri"/>
              <a:cs typeface="Calibri"/>
              <a:sym typeface="Calibri"/>
            </a:endParaRPr>
          </a:p>
        </p:txBody>
      </p:sp>
      <p:cxnSp>
        <p:nvCxnSpPr>
          <p:cNvPr id="151" name="Google Shape;151;g1021472ab52_1_0"/>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52" name="Google Shape;152;g1021472ab52_1_0"/>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g1021472ab52_1_8"/>
          <p:cNvSpPr txBox="1">
            <a:spLocks noGrp="1"/>
          </p:cNvSpPr>
          <p:nvPr>
            <p:ph type="subTitle" idx="1"/>
          </p:nvPr>
        </p:nvSpPr>
        <p:spPr>
          <a:xfrm>
            <a:off x="1783925" y="1202102"/>
            <a:ext cx="9757200" cy="470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fr-FR" b="1" dirty="0"/>
              <a:t>Merci de votre attention</a:t>
            </a:r>
            <a:endParaRPr b="1" dirty="0"/>
          </a:p>
        </p:txBody>
      </p:sp>
      <p:pic>
        <p:nvPicPr>
          <p:cNvPr id="158" name="Google Shape;158;g1021472ab52_1_8"/>
          <p:cNvPicPr preferRelativeResize="0"/>
          <p:nvPr/>
        </p:nvPicPr>
        <p:blipFill rotWithShape="1">
          <a:blip r:embed="rId3">
            <a:alphaModFix/>
          </a:blip>
          <a:srcRect/>
          <a:stretch/>
        </p:blipFill>
        <p:spPr>
          <a:xfrm>
            <a:off x="423333" y="384424"/>
            <a:ext cx="2201334" cy="461268"/>
          </a:xfrm>
          <a:prstGeom prst="rect">
            <a:avLst/>
          </a:prstGeom>
          <a:noFill/>
          <a:ln>
            <a:noFill/>
          </a:ln>
        </p:spPr>
      </p:pic>
      <p:sp>
        <p:nvSpPr>
          <p:cNvPr id="159" name="Google Shape;159;g1021472ab52_1_8"/>
          <p:cNvSpPr txBox="1"/>
          <p:nvPr/>
        </p:nvSpPr>
        <p:spPr>
          <a:xfrm>
            <a:off x="1783950" y="1884725"/>
            <a:ext cx="8974800" cy="4417200"/>
          </a:xfrm>
          <a:prstGeom prst="rect">
            <a:avLst/>
          </a:prstGeom>
          <a:noFill/>
          <a:ln>
            <a:noFill/>
          </a:ln>
        </p:spPr>
        <p:txBody>
          <a:bodyPr spcFirstLastPara="1" wrap="square" lIns="91425" tIns="45700" rIns="91425" bIns="45700" anchor="t" anchorCtr="0">
            <a:normAutofit/>
          </a:bodyPr>
          <a:lstStyle/>
          <a:p>
            <a:pPr marL="630000" marR="0" lvl="0" indent="-306999" algn="l" rtl="0">
              <a:lnSpc>
                <a:spcPct val="115000"/>
              </a:lnSpc>
              <a:spcBef>
                <a:spcPts val="0"/>
              </a:spcBef>
              <a:spcAft>
                <a:spcPts val="0"/>
              </a:spcAft>
              <a:buClr>
                <a:schemeClr val="dk1"/>
              </a:buClr>
              <a:buSzPts val="2000"/>
              <a:buFont typeface="Calibri"/>
              <a:buChar char="●"/>
            </a:pPr>
            <a:r>
              <a:rPr lang="fr-FR" sz="2000" dirty="0">
                <a:solidFill>
                  <a:schemeClr val="dk1"/>
                </a:solidFill>
                <a:latin typeface="Calibri"/>
                <a:ea typeface="Calibri"/>
                <a:cs typeface="Calibri"/>
                <a:sym typeface="Calibri"/>
              </a:rPr>
              <a:t>Contacts :</a:t>
            </a:r>
            <a:endParaRPr sz="2000" dirty="0">
              <a:solidFill>
                <a:schemeClr val="dk1"/>
              </a:solidFill>
              <a:latin typeface="Calibri"/>
              <a:ea typeface="Calibri"/>
              <a:cs typeface="Calibri"/>
              <a:sym typeface="Calibri"/>
            </a:endParaRPr>
          </a:p>
          <a:p>
            <a:pPr marL="1170000" marR="0" lvl="1" indent="-355600" algn="l" rtl="0">
              <a:lnSpc>
                <a:spcPct val="115000"/>
              </a:lnSpc>
              <a:spcBef>
                <a:spcPts val="0"/>
              </a:spcBef>
              <a:spcAft>
                <a:spcPts val="0"/>
              </a:spcAft>
              <a:buClr>
                <a:schemeClr val="dk1"/>
              </a:buClr>
              <a:buSzPts val="2000"/>
              <a:buFont typeface="Calibri"/>
              <a:buChar char="○"/>
            </a:pPr>
            <a:r>
              <a:rPr lang="fr-FR" sz="2000" dirty="0">
                <a:solidFill>
                  <a:schemeClr val="dk1"/>
                </a:solidFill>
                <a:latin typeface="Calibri"/>
                <a:ea typeface="Calibri"/>
                <a:cs typeface="Calibri"/>
                <a:sym typeface="Calibri"/>
              </a:rPr>
              <a:t>Valérie Robin, chargée de mission EAC-EMI, </a:t>
            </a:r>
            <a:r>
              <a:rPr lang="fr-FR" sz="2000" u="sng" dirty="0">
                <a:solidFill>
                  <a:schemeClr val="hlink"/>
                </a:solidFill>
                <a:latin typeface="Calibri"/>
                <a:ea typeface="Calibri"/>
                <a:cs typeface="Calibri"/>
                <a:sym typeface="Calibri"/>
                <a:hlinkClick r:id="rId4"/>
              </a:rPr>
              <a:t>valerie.robin@bpi.fr</a:t>
            </a:r>
            <a:endParaRPr sz="2000" dirty="0">
              <a:solidFill>
                <a:schemeClr val="dk1"/>
              </a:solidFill>
              <a:latin typeface="Calibri"/>
              <a:ea typeface="Calibri"/>
              <a:cs typeface="Calibri"/>
              <a:sym typeface="Calibri"/>
            </a:endParaRPr>
          </a:p>
          <a:p>
            <a:pPr marL="1170000" marR="0" lvl="1" indent="-355600" algn="l" rtl="0">
              <a:lnSpc>
                <a:spcPct val="115000"/>
              </a:lnSpc>
              <a:spcBef>
                <a:spcPts val="0"/>
              </a:spcBef>
              <a:spcAft>
                <a:spcPts val="0"/>
              </a:spcAft>
              <a:buClr>
                <a:schemeClr val="dk1"/>
              </a:buClr>
              <a:buSzPts val="2000"/>
              <a:buFont typeface="Calibri"/>
              <a:buChar char="○"/>
            </a:pPr>
            <a:r>
              <a:rPr lang="fr-FR" sz="2000" dirty="0">
                <a:solidFill>
                  <a:schemeClr val="dk1"/>
                </a:solidFill>
                <a:latin typeface="Calibri"/>
                <a:ea typeface="Calibri"/>
                <a:cs typeface="Calibri"/>
                <a:sym typeface="Calibri"/>
              </a:rPr>
              <a:t>Julien </a:t>
            </a:r>
            <a:r>
              <a:rPr lang="fr-FR" sz="2000" dirty="0" err="1">
                <a:solidFill>
                  <a:schemeClr val="dk1"/>
                </a:solidFill>
                <a:latin typeface="Calibri"/>
                <a:ea typeface="Calibri"/>
                <a:cs typeface="Calibri"/>
                <a:sym typeface="Calibri"/>
              </a:rPr>
              <a:t>Pauthe</a:t>
            </a:r>
            <a:r>
              <a:rPr lang="fr-FR" sz="2000">
                <a:solidFill>
                  <a:schemeClr val="dk1"/>
                </a:solidFill>
                <a:latin typeface="Calibri"/>
                <a:ea typeface="Calibri"/>
                <a:cs typeface="Calibri"/>
                <a:sym typeface="Calibri"/>
              </a:rPr>
              <a:t>, chef du service Développement des publics et Communication, </a:t>
            </a:r>
            <a:r>
              <a:rPr lang="fr-FR" sz="2000" u="sng">
                <a:solidFill>
                  <a:schemeClr val="hlink"/>
                </a:solidFill>
                <a:latin typeface="Calibri"/>
                <a:ea typeface="Calibri"/>
                <a:cs typeface="Calibri"/>
                <a:sym typeface="Calibri"/>
                <a:hlinkClick r:id="rId5"/>
              </a:rPr>
              <a:t>julien.pauthe@bpi.fr</a:t>
            </a:r>
            <a:endParaRPr sz="2000" dirty="0">
              <a:solidFill>
                <a:schemeClr val="dk1"/>
              </a:solidFill>
              <a:latin typeface="Calibri"/>
              <a:ea typeface="Calibri"/>
              <a:cs typeface="Calibri"/>
              <a:sym typeface="Calibri"/>
            </a:endParaRPr>
          </a:p>
          <a:p>
            <a:pPr marL="1170000" marR="0" lvl="1" indent="-355600" algn="l" rtl="0">
              <a:lnSpc>
                <a:spcPct val="115000"/>
              </a:lnSpc>
              <a:spcBef>
                <a:spcPts val="0"/>
              </a:spcBef>
              <a:spcAft>
                <a:spcPts val="0"/>
              </a:spcAft>
              <a:buClr>
                <a:schemeClr val="dk1"/>
              </a:buClr>
              <a:buSzPts val="2000"/>
              <a:buFont typeface="Calibri"/>
              <a:buChar char="○"/>
            </a:pPr>
            <a:r>
              <a:rPr lang="fr-FR" sz="2000" dirty="0">
                <a:solidFill>
                  <a:schemeClr val="dk1"/>
                </a:solidFill>
                <a:latin typeface="Calibri"/>
                <a:ea typeface="Calibri"/>
                <a:cs typeface="Calibri"/>
                <a:sym typeface="Calibri"/>
              </a:rPr>
              <a:t>Site à destination des professionnels : </a:t>
            </a:r>
            <a:r>
              <a:rPr lang="fr-FR" sz="2000" u="sng" dirty="0">
                <a:solidFill>
                  <a:schemeClr val="hlink"/>
                </a:solidFill>
                <a:latin typeface="Calibri"/>
                <a:ea typeface="Calibri"/>
                <a:cs typeface="Calibri"/>
                <a:sym typeface="Calibri"/>
                <a:hlinkClick r:id="rId6"/>
              </a:rPr>
              <a:t>pro.bpi.fr</a:t>
            </a:r>
            <a:r>
              <a:rPr lang="fr-FR" sz="2000" dirty="0">
                <a:solidFill>
                  <a:schemeClr val="dk1"/>
                </a:solidFill>
                <a:latin typeface="Calibri"/>
                <a:ea typeface="Calibri"/>
                <a:cs typeface="Calibri"/>
                <a:sym typeface="Calibri"/>
              </a:rPr>
              <a:t> / </a:t>
            </a:r>
            <a:r>
              <a:rPr lang="fr-FR" sz="2000" u="sng" dirty="0">
                <a:solidFill>
                  <a:schemeClr val="hlink"/>
                </a:solidFill>
                <a:latin typeface="Calibri"/>
                <a:ea typeface="Calibri"/>
                <a:cs typeface="Calibri"/>
                <a:sym typeface="Calibri"/>
                <a:hlinkClick r:id="rId7"/>
              </a:rPr>
              <a:t>rubrique EMI</a:t>
            </a:r>
            <a:endParaRPr sz="2000"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None/>
            </a:pPr>
            <a:endParaRPr sz="1600" dirty="0">
              <a:solidFill>
                <a:schemeClr val="dk1"/>
              </a:solidFill>
              <a:latin typeface="Calibri"/>
              <a:ea typeface="Calibri"/>
              <a:cs typeface="Calibri"/>
              <a:sym typeface="Calibri"/>
            </a:endParaRPr>
          </a:p>
        </p:txBody>
      </p:sp>
      <p:cxnSp>
        <p:nvCxnSpPr>
          <p:cNvPr id="160" name="Google Shape;160;g1021472ab52_1_8"/>
          <p:cNvCxnSpPr/>
          <p:nvPr/>
        </p:nvCxnSpPr>
        <p:spPr>
          <a:xfrm>
            <a:off x="1878177" y="1596300"/>
            <a:ext cx="9663000" cy="0"/>
          </a:xfrm>
          <a:prstGeom prst="straightConnector1">
            <a:avLst/>
          </a:prstGeom>
          <a:noFill/>
          <a:ln w="9525" cap="flat" cmpd="sng">
            <a:solidFill>
              <a:schemeClr val="dk1"/>
            </a:solidFill>
            <a:prstDash val="solid"/>
            <a:miter lim="800000"/>
            <a:headEnd type="none" w="sm" len="sm"/>
            <a:tailEnd type="none" w="sm" len="sm"/>
          </a:ln>
        </p:spPr>
      </p:cxnSp>
      <p:sp>
        <p:nvSpPr>
          <p:cNvPr id="161" name="Google Shape;161;g1021472ab52_1_8"/>
          <p:cNvSpPr/>
          <p:nvPr/>
        </p:nvSpPr>
        <p:spPr>
          <a:xfrm>
            <a:off x="158225" y="5926125"/>
            <a:ext cx="798900" cy="798900"/>
          </a:xfrm>
          <a:prstGeom prst="rtTriangle">
            <a:avLst/>
          </a:prstGeom>
          <a:solidFill>
            <a:srgbClr val="1C4587"/>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1680</Words>
  <Application>Microsoft Macintosh PowerPoint</Application>
  <PresentationFormat>Grand écran</PresentationFormat>
  <Paragraphs>107</Paragraphs>
  <Slides>9</Slides>
  <Notes>9</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Calibri</vt:lpstr>
      <vt:lpstr>Thème Office</vt:lpstr>
      <vt:lpstr>Le projet EMI de la Bpi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projet EMI de la Bpi</dc:title>
  <dc:creator>Cécile DESAUZIERS</dc:creator>
  <cp:lastModifiedBy>Julien PAUTHE</cp:lastModifiedBy>
  <cp:revision>3</cp:revision>
  <dcterms:created xsi:type="dcterms:W3CDTF">2021-02-12T11:01:58Z</dcterms:created>
  <dcterms:modified xsi:type="dcterms:W3CDTF">2021-11-16T21:03:08Z</dcterms:modified>
</cp:coreProperties>
</file>