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8" r:id="rId2"/>
    <p:sldId id="306" r:id="rId3"/>
    <p:sldId id="307" r:id="rId4"/>
    <p:sldId id="308" r:id="rId5"/>
    <p:sldId id="309" r:id="rId6"/>
    <p:sldId id="310" r:id="rId7"/>
    <p:sldId id="312" r:id="rId8"/>
    <p:sldId id="279" r:id="rId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cois" initials="a" lastIdx="2" clrIdx="0">
    <p:extLst>
      <p:ext uri="{19B8F6BF-5375-455C-9EA6-DF929625EA0E}">
        <p15:presenceInfo xmlns:p15="http://schemas.microsoft.com/office/powerpoint/2012/main" userId="acoi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8005" autoAdjust="0"/>
    <p:restoredTop sz="94660"/>
  </p:normalViewPr>
  <p:slideViewPr>
    <p:cSldViewPr>
      <p:cViewPr varScale="1">
        <p:scale>
          <a:sx n="66" d="100"/>
          <a:sy n="66" d="100"/>
        </p:scale>
        <p:origin x="6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4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2534B312-895F-41E4-8E04-61E24B60E6A1}" type="datetimeFigureOut">
              <a:rPr lang="fr-FR"/>
              <a:pPr>
                <a:defRPr/>
              </a:pPr>
              <a:t>18/10/2018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6982E3FE-7D84-40E4-AA21-ADDA2C7CAE8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86603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dirty="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B1662D2-07EC-4793-882F-773CFAFF768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7611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 userDrawn="1"/>
        </p:nvSpPr>
        <p:spPr bwMode="gray">
          <a:xfrm flipH="1" flipV="1">
            <a:off x="7524750" y="6165850"/>
            <a:ext cx="0" cy="576263"/>
          </a:xfrm>
          <a:prstGeom prst="line">
            <a:avLst/>
          </a:prstGeom>
          <a:noFill/>
          <a:ln w="44450" cap="rnd">
            <a:solidFill>
              <a:schemeClr val="bg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 dirty="0">
              <a:cs typeface="+mn-cs"/>
            </a:endParaRPr>
          </a:p>
        </p:txBody>
      </p:sp>
      <p:sp>
        <p:nvSpPr>
          <p:cNvPr id="4" name="ZoneTexte 3"/>
          <p:cNvSpPr txBox="1">
            <a:spLocks noChangeArrowheads="1"/>
          </p:cNvSpPr>
          <p:nvPr userDrawn="1"/>
        </p:nvSpPr>
        <p:spPr bwMode="auto">
          <a:xfrm>
            <a:off x="6156325" y="6149975"/>
            <a:ext cx="1439863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FR" sz="900" b="1" dirty="0">
                <a:solidFill>
                  <a:schemeClr val="bg1"/>
                </a:solidFill>
                <a:latin typeface="Arial" charset="0"/>
                <a:cs typeface="+mn-cs"/>
              </a:rPr>
              <a:t>En partenariat avec </a:t>
            </a:r>
          </a:p>
        </p:txBody>
      </p:sp>
      <p:sp>
        <p:nvSpPr>
          <p:cNvPr id="5" name="ZoneTexte 4"/>
          <p:cNvSpPr txBox="1"/>
          <p:nvPr userDrawn="1"/>
        </p:nvSpPr>
        <p:spPr>
          <a:xfrm>
            <a:off x="179388" y="6423025"/>
            <a:ext cx="1944687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Paris, les 21 et 22 mars 2013</a:t>
            </a:r>
          </a:p>
        </p:txBody>
      </p:sp>
      <p:pic>
        <p:nvPicPr>
          <p:cNvPr id="6" name="Image 7" descr="Prog_RNE_Ravel_HR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8" descr="Prog_RNE_Ravel_HR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61025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 9" descr="LIGQPB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7625" y="6237288"/>
            <a:ext cx="12747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258888" y="1557338"/>
            <a:ext cx="7634287" cy="2951162"/>
          </a:xfrm>
        </p:spPr>
        <p:txBody>
          <a:bodyPr anchor="b"/>
          <a:lstStyle>
            <a:lvl1pPr>
              <a:lnSpc>
                <a:spcPct val="85000"/>
              </a:lnSpc>
              <a:defRPr sz="5200"/>
            </a:lvl1pPr>
          </a:lstStyle>
          <a:p>
            <a:endParaRPr lang="fr-FR" dirty="0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116013" y="1052513"/>
            <a:ext cx="763428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1258888" y="2349500"/>
            <a:ext cx="7634287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gray">
          <a:xfrm>
            <a:off x="1290638" y="2205038"/>
            <a:ext cx="7634287" cy="0"/>
          </a:xfrm>
          <a:prstGeom prst="line">
            <a:avLst/>
          </a:prstGeom>
          <a:noFill/>
          <a:ln w="4445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ransition>
    <p:dissolve/>
  </p:transition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AlphaLigue" pitchFamily="50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AlphaLigue" pitchFamily="50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AlphaLigue" pitchFamily="50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AlphaLigue" pitchFamily="50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AlphaLigue" pitchFamily="50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AlphaLigue" pitchFamily="50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AlphaLigue" pitchFamily="50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AlphaLigue" pitchFamily="50" charset="0"/>
        </a:defRPr>
      </a:lvl9pPr>
    </p:titleStyle>
    <p:bodyStyle>
      <a:lvl1pPr algn="l" rtl="0" fontAlgn="base">
        <a:lnSpc>
          <a:spcPct val="120000"/>
        </a:lnSpc>
        <a:spcBef>
          <a:spcPct val="0"/>
        </a:spcBef>
        <a:spcAft>
          <a:spcPct val="20000"/>
        </a:spcAft>
        <a:defRPr sz="1500" b="1">
          <a:solidFill>
            <a:schemeClr val="tx1"/>
          </a:solidFill>
          <a:latin typeface="+mn-lt"/>
          <a:ea typeface="+mn-ea"/>
          <a:cs typeface="+mn-cs"/>
        </a:defRPr>
      </a:lvl1pPr>
      <a:lvl2pPr marL="4763" indent="-3175" algn="l" rtl="0" fontAlgn="base">
        <a:lnSpc>
          <a:spcPct val="120000"/>
        </a:lnSpc>
        <a:spcBef>
          <a:spcPct val="0"/>
        </a:spcBef>
        <a:spcAft>
          <a:spcPct val="20000"/>
        </a:spcAft>
        <a:defRPr sz="1500">
          <a:solidFill>
            <a:schemeClr val="tx1"/>
          </a:solidFill>
          <a:latin typeface="+mn-lt"/>
        </a:defRPr>
      </a:lvl2pPr>
      <a:lvl3pPr marL="190500" indent="-184150" algn="l" rtl="0" fontAlgn="base">
        <a:lnSpc>
          <a:spcPct val="120000"/>
        </a:lnSpc>
        <a:spcBef>
          <a:spcPct val="0"/>
        </a:spcBef>
        <a:spcAft>
          <a:spcPct val="20000"/>
        </a:spcAft>
        <a:buClr>
          <a:schemeClr val="tx2"/>
        </a:buClr>
        <a:buFont typeface="Wingdings" pitchFamily="2" charset="2"/>
        <a:buChar char="l"/>
        <a:defRPr sz="1300">
          <a:solidFill>
            <a:schemeClr val="tx1"/>
          </a:solidFill>
          <a:latin typeface="+mn-lt"/>
        </a:defRPr>
      </a:lvl3pPr>
      <a:lvl4pPr marL="369888" indent="-177800" algn="l" rtl="0" fontAlgn="base">
        <a:lnSpc>
          <a:spcPct val="120000"/>
        </a:lnSpc>
        <a:spcBef>
          <a:spcPct val="0"/>
        </a:spcBef>
        <a:spcAft>
          <a:spcPct val="20000"/>
        </a:spcAft>
        <a:buClr>
          <a:schemeClr val="tx2"/>
        </a:buClr>
        <a:buChar char="–"/>
        <a:defRPr sz="1100">
          <a:solidFill>
            <a:schemeClr val="tx1"/>
          </a:solidFill>
          <a:latin typeface="+mn-lt"/>
        </a:defRPr>
      </a:lvl4pPr>
      <a:lvl5pPr marL="554038" indent="-182563" algn="l" rtl="0" fontAlgn="base">
        <a:lnSpc>
          <a:spcPct val="120000"/>
        </a:lnSpc>
        <a:spcBef>
          <a:spcPct val="0"/>
        </a:spcBef>
        <a:spcAft>
          <a:spcPct val="20000"/>
        </a:spcAft>
        <a:buClr>
          <a:schemeClr val="tx2"/>
        </a:buClr>
        <a:buChar char="»"/>
        <a:defRPr sz="900">
          <a:solidFill>
            <a:schemeClr val="tx1"/>
          </a:solidFill>
          <a:latin typeface="+mn-lt"/>
        </a:defRPr>
      </a:lvl5pPr>
      <a:lvl6pPr marL="1011238" indent="-182563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buClr>
          <a:schemeClr val="tx2"/>
        </a:buClr>
        <a:buChar char="»"/>
        <a:defRPr sz="900">
          <a:solidFill>
            <a:schemeClr val="tx1"/>
          </a:solidFill>
          <a:latin typeface="+mn-lt"/>
        </a:defRPr>
      </a:lvl6pPr>
      <a:lvl7pPr marL="1468438" indent="-182563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buClr>
          <a:schemeClr val="tx2"/>
        </a:buClr>
        <a:buChar char="»"/>
        <a:defRPr sz="900">
          <a:solidFill>
            <a:schemeClr val="tx1"/>
          </a:solidFill>
          <a:latin typeface="+mn-lt"/>
        </a:defRPr>
      </a:lvl7pPr>
      <a:lvl8pPr marL="1925638" indent="-182563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buClr>
          <a:schemeClr val="tx2"/>
        </a:buClr>
        <a:buChar char="»"/>
        <a:defRPr sz="900">
          <a:solidFill>
            <a:schemeClr val="tx1"/>
          </a:solidFill>
          <a:latin typeface="+mn-lt"/>
        </a:defRPr>
      </a:lvl8pPr>
      <a:lvl9pPr marL="2382838" indent="-182563" algn="l" rtl="0" eaLnBrk="1" fontAlgn="base" hangingPunct="1">
        <a:lnSpc>
          <a:spcPct val="120000"/>
        </a:lnSpc>
        <a:spcBef>
          <a:spcPct val="0"/>
        </a:spcBef>
        <a:spcAft>
          <a:spcPct val="20000"/>
        </a:spcAft>
        <a:buClr>
          <a:schemeClr val="tx2"/>
        </a:buClr>
        <a:buChar char="»"/>
        <a:defRPr sz="9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hyperlink" Target="https://www.laligue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acois@laligue.or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olivier.magnin@laligue60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17" descr="LIGQPB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6237288"/>
            <a:ext cx="12747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ZoneTexte 18"/>
          <p:cNvSpPr txBox="1"/>
          <p:nvPr/>
        </p:nvSpPr>
        <p:spPr>
          <a:xfrm>
            <a:off x="107950" y="188913"/>
            <a:ext cx="8785225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4400" dirty="0" smtClean="0">
                <a:solidFill>
                  <a:schemeClr val="bg1"/>
                </a:solidFill>
                <a:latin typeface="+mj-lt"/>
                <a:cs typeface="+mn-cs"/>
              </a:rPr>
              <a:t>Les veilleurs de l’info</a:t>
            </a:r>
            <a:endParaRPr lang="fr-FR" sz="4400" dirty="0">
              <a:solidFill>
                <a:schemeClr val="bg1"/>
              </a:solidFill>
              <a:latin typeface="+mj-lt"/>
              <a:cs typeface="+mn-cs"/>
            </a:endParaRPr>
          </a:p>
        </p:txBody>
      </p:sp>
      <p:sp>
        <p:nvSpPr>
          <p:cNvPr id="3076" name="ZoneTexte 19"/>
          <p:cNvSpPr txBox="1">
            <a:spLocks noChangeArrowheads="1"/>
          </p:cNvSpPr>
          <p:nvPr/>
        </p:nvSpPr>
        <p:spPr bwMode="auto">
          <a:xfrm>
            <a:off x="0" y="6325364"/>
            <a:ext cx="37799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000" b="1" dirty="0" smtClean="0">
                <a:solidFill>
                  <a:schemeClr val="bg1"/>
                </a:solidFill>
                <a:latin typeface="Arial" charset="0"/>
              </a:rPr>
              <a:t>Rencontres numériques 18 octobre 2018</a:t>
            </a:r>
            <a:endParaRPr lang="fr-FR" sz="10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11560" y="2348880"/>
            <a:ext cx="820891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Une proposition éducative pour lutter contr</a:t>
            </a:r>
            <a:r>
              <a:rPr lang="fr-FR" sz="4000" dirty="0" smtClean="0"/>
              <a:t>e les </a:t>
            </a:r>
            <a:r>
              <a:rPr lang="fr-FR" sz="4000" dirty="0" err="1" smtClean="0"/>
              <a:t>infox</a:t>
            </a:r>
            <a:r>
              <a:rPr lang="fr-FR" sz="4000" dirty="0" smtClean="0"/>
              <a:t> et les théories du complot</a:t>
            </a:r>
            <a:endParaRPr lang="fr-FR" sz="4000" dirty="0" smtClean="0"/>
          </a:p>
          <a:p>
            <a:endParaRPr lang="fr-F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17" descr="LIGQPB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6237288"/>
            <a:ext cx="12747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ZoneTexte 18"/>
          <p:cNvSpPr txBox="1"/>
          <p:nvPr/>
        </p:nvSpPr>
        <p:spPr>
          <a:xfrm>
            <a:off x="107950" y="169662"/>
            <a:ext cx="8785225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4400" dirty="0" smtClean="0">
                <a:solidFill>
                  <a:schemeClr val="bg1"/>
                </a:solidFill>
                <a:latin typeface="+mj-lt"/>
                <a:cs typeface="+mn-cs"/>
              </a:rPr>
              <a:t>Les veilleurs de l’info</a:t>
            </a:r>
            <a:endParaRPr lang="fr-FR" sz="4400" dirty="0">
              <a:solidFill>
                <a:schemeClr val="bg1"/>
              </a:solidFill>
              <a:latin typeface="+mj-lt"/>
              <a:cs typeface="+mn-cs"/>
            </a:endParaRPr>
          </a:p>
        </p:txBody>
      </p:sp>
      <p:sp>
        <p:nvSpPr>
          <p:cNvPr id="3076" name="ZoneTexte 19"/>
          <p:cNvSpPr txBox="1">
            <a:spLocks noChangeArrowheads="1"/>
          </p:cNvSpPr>
          <p:nvPr/>
        </p:nvSpPr>
        <p:spPr bwMode="auto">
          <a:xfrm>
            <a:off x="0" y="6325364"/>
            <a:ext cx="37799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000" b="1" dirty="0" smtClean="0">
                <a:solidFill>
                  <a:schemeClr val="bg1"/>
                </a:solidFill>
                <a:latin typeface="Arial" charset="0"/>
              </a:rPr>
              <a:t>Rencontres numériques 18 octobre 2018</a:t>
            </a:r>
            <a:endParaRPr lang="fr-FR" sz="10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627784" y="1844824"/>
            <a:ext cx="5832648" cy="3240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6" y="1547103"/>
            <a:ext cx="3646160" cy="2050965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609648" y="1663613"/>
            <a:ext cx="53285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3 convictions : </a:t>
            </a:r>
          </a:p>
          <a:p>
            <a:endParaRPr lang="fr-FR" sz="2000" dirty="0"/>
          </a:p>
          <a:p>
            <a:pPr marL="342900" indent="-342900">
              <a:buAutoNum type="arabicPeriod"/>
            </a:pPr>
            <a:r>
              <a:rPr lang="fr-FR" sz="2000" dirty="0"/>
              <a:t>E</a:t>
            </a:r>
            <a:r>
              <a:rPr lang="fr-FR" sz="2000" dirty="0" smtClean="0"/>
              <a:t>duquer au journalisme et à la démarche journalistique</a:t>
            </a:r>
          </a:p>
          <a:p>
            <a:pPr marL="342900" indent="-342900">
              <a:buAutoNum type="arabicPeriod"/>
            </a:pPr>
            <a:r>
              <a:rPr lang="fr-FR" sz="2000" dirty="0" smtClean="0"/>
              <a:t>Comprendre les ressorts de la croyance pour les défaire</a:t>
            </a:r>
          </a:p>
          <a:p>
            <a:pPr marL="342900" indent="-342900">
              <a:buAutoNum type="arabicPeriod"/>
            </a:pPr>
            <a:r>
              <a:rPr lang="fr-FR" sz="2000" dirty="0" smtClean="0"/>
              <a:t>Ringardiser les complots pour en combattre l’attrait</a:t>
            </a:r>
          </a:p>
          <a:p>
            <a:pPr marL="342900" indent="-342900">
              <a:buAutoNum type="arabicPeriod"/>
            </a:pPr>
            <a:endParaRPr lang="fr-FR" sz="2000" dirty="0" smtClean="0"/>
          </a:p>
        </p:txBody>
      </p:sp>
    </p:spTree>
    <p:extLst>
      <p:ext uri="{BB962C8B-B14F-4D97-AF65-F5344CB8AC3E}">
        <p14:creationId xmlns:p14="http://schemas.microsoft.com/office/powerpoint/2010/main" val="387314462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17" descr="LIGQPB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6237288"/>
            <a:ext cx="12747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ZoneTexte 18"/>
          <p:cNvSpPr txBox="1"/>
          <p:nvPr/>
        </p:nvSpPr>
        <p:spPr>
          <a:xfrm>
            <a:off x="66876" y="201114"/>
            <a:ext cx="8785225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4400" dirty="0" err="1" smtClean="0">
                <a:solidFill>
                  <a:schemeClr val="bg1"/>
                </a:solidFill>
                <a:latin typeface="+mj-lt"/>
                <a:cs typeface="+mn-cs"/>
              </a:rPr>
              <a:t>Elements</a:t>
            </a:r>
            <a:r>
              <a:rPr lang="fr-FR" sz="4400" dirty="0" smtClean="0">
                <a:solidFill>
                  <a:schemeClr val="bg1"/>
                </a:solidFill>
                <a:latin typeface="+mj-lt"/>
                <a:cs typeface="+mn-cs"/>
              </a:rPr>
              <a:t> de méthode</a:t>
            </a:r>
            <a:endParaRPr lang="fr-FR" sz="4400" dirty="0">
              <a:solidFill>
                <a:schemeClr val="bg1"/>
              </a:solidFill>
              <a:latin typeface="+mj-lt"/>
              <a:cs typeface="+mn-cs"/>
            </a:endParaRPr>
          </a:p>
        </p:txBody>
      </p:sp>
      <p:sp>
        <p:nvSpPr>
          <p:cNvPr id="3076" name="ZoneTexte 19"/>
          <p:cNvSpPr txBox="1">
            <a:spLocks noChangeArrowheads="1"/>
          </p:cNvSpPr>
          <p:nvPr/>
        </p:nvSpPr>
        <p:spPr bwMode="auto">
          <a:xfrm>
            <a:off x="0" y="6325364"/>
            <a:ext cx="37799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000" b="1" dirty="0" smtClean="0">
                <a:solidFill>
                  <a:schemeClr val="bg1"/>
                </a:solidFill>
                <a:latin typeface="Arial" charset="0"/>
              </a:rPr>
              <a:t>Rencontres numériques 18 octobre 2018</a:t>
            </a:r>
            <a:endParaRPr lang="fr-FR" sz="10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627784" y="1844824"/>
            <a:ext cx="5832648" cy="3240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3707383" y="2107138"/>
            <a:ext cx="53285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S’appuyer sur des savoir faire existants à la Ligue et chez nos partenaires :</a:t>
            </a:r>
          </a:p>
          <a:p>
            <a:r>
              <a:rPr lang="fr-FR" sz="2000" dirty="0" smtClean="0"/>
              <a:t>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000" dirty="0" smtClean="0"/>
              <a:t>Identifier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000" dirty="0" smtClean="0"/>
              <a:t>Modéliser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000" dirty="0" smtClean="0"/>
              <a:t>Essaimer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32" y="2175551"/>
            <a:ext cx="3203848" cy="180216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630" y="4387246"/>
            <a:ext cx="3990099" cy="981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53874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17" descr="LIGQPB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6237288"/>
            <a:ext cx="12747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ZoneTexte 18"/>
          <p:cNvSpPr txBox="1"/>
          <p:nvPr/>
        </p:nvSpPr>
        <p:spPr>
          <a:xfrm>
            <a:off x="66876" y="201114"/>
            <a:ext cx="8785225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4400" dirty="0" smtClean="0">
                <a:solidFill>
                  <a:schemeClr val="bg1"/>
                </a:solidFill>
                <a:latin typeface="+mj-lt"/>
                <a:cs typeface="+mn-cs"/>
              </a:rPr>
              <a:t>Enjeux de société</a:t>
            </a:r>
            <a:endParaRPr lang="fr-FR" sz="4400" dirty="0">
              <a:solidFill>
                <a:schemeClr val="bg1"/>
              </a:solidFill>
              <a:latin typeface="+mj-lt"/>
              <a:cs typeface="+mn-cs"/>
            </a:endParaRPr>
          </a:p>
        </p:txBody>
      </p:sp>
      <p:sp>
        <p:nvSpPr>
          <p:cNvPr id="3076" name="ZoneTexte 19"/>
          <p:cNvSpPr txBox="1">
            <a:spLocks noChangeArrowheads="1"/>
          </p:cNvSpPr>
          <p:nvPr/>
        </p:nvSpPr>
        <p:spPr bwMode="auto">
          <a:xfrm>
            <a:off x="0" y="6325364"/>
            <a:ext cx="37799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000" b="1" dirty="0" smtClean="0">
                <a:solidFill>
                  <a:schemeClr val="bg1"/>
                </a:solidFill>
                <a:latin typeface="Arial" charset="0"/>
              </a:rPr>
              <a:t>Rencontres numériques 18 octobre 2018</a:t>
            </a:r>
            <a:endParaRPr lang="fr-FR" sz="10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563888" y="2014798"/>
            <a:ext cx="616141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200" dirty="0" smtClean="0"/>
              <a:t>Construction de l’opinion et des représentations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sz="22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200" dirty="0" smtClean="0"/>
              <a:t>Internet, nouvel écosystème de l’information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sz="22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200" dirty="0" smtClean="0"/>
              <a:t>Massification de l’information et manipulations</a:t>
            </a:r>
            <a:endParaRPr lang="fr-FR" sz="2200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708920"/>
            <a:ext cx="3152143" cy="136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18123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17" descr="LIGQPB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6237288"/>
            <a:ext cx="12747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ZoneTexte 18"/>
          <p:cNvSpPr txBox="1"/>
          <p:nvPr/>
        </p:nvSpPr>
        <p:spPr>
          <a:xfrm>
            <a:off x="66876" y="201114"/>
            <a:ext cx="8785225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4400" dirty="0" smtClean="0">
                <a:solidFill>
                  <a:schemeClr val="bg1"/>
                </a:solidFill>
                <a:latin typeface="+mj-lt"/>
                <a:cs typeface="+mn-cs"/>
              </a:rPr>
              <a:t>Nos 5 constats</a:t>
            </a:r>
            <a:endParaRPr lang="fr-FR" sz="4400" dirty="0">
              <a:solidFill>
                <a:schemeClr val="bg1"/>
              </a:solidFill>
              <a:latin typeface="+mj-lt"/>
              <a:cs typeface="+mn-cs"/>
            </a:endParaRPr>
          </a:p>
        </p:txBody>
      </p:sp>
      <p:sp>
        <p:nvSpPr>
          <p:cNvPr id="3076" name="ZoneTexte 19"/>
          <p:cNvSpPr txBox="1">
            <a:spLocks noChangeArrowheads="1"/>
          </p:cNvSpPr>
          <p:nvPr/>
        </p:nvSpPr>
        <p:spPr bwMode="auto">
          <a:xfrm>
            <a:off x="0" y="6325364"/>
            <a:ext cx="37799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000" b="1" dirty="0" smtClean="0">
                <a:solidFill>
                  <a:schemeClr val="bg1"/>
                </a:solidFill>
                <a:latin typeface="Arial" charset="0"/>
              </a:rPr>
              <a:t>Rencontres numériques 18 octobre 2018</a:t>
            </a:r>
            <a:endParaRPr lang="fr-FR" sz="1000" b="1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496344"/>
            <a:ext cx="2880145" cy="1151863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347864" y="1700808"/>
            <a:ext cx="550423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1. Croyances et marché de l’information </a:t>
            </a:r>
          </a:p>
          <a:p>
            <a:endParaRPr lang="fr-FR" sz="2000" dirty="0"/>
          </a:p>
          <a:p>
            <a:r>
              <a:rPr lang="fr-FR" sz="2000" dirty="0" smtClean="0"/>
              <a:t>2. Bulles algorithmiques</a:t>
            </a:r>
          </a:p>
          <a:p>
            <a:endParaRPr lang="fr-FR" sz="2000" dirty="0"/>
          </a:p>
          <a:p>
            <a:r>
              <a:rPr lang="fr-FR" sz="2000" dirty="0" smtClean="0"/>
              <a:t>3. Biais cognitifs</a:t>
            </a:r>
          </a:p>
          <a:p>
            <a:endParaRPr lang="fr-FR" sz="2000" dirty="0"/>
          </a:p>
          <a:p>
            <a:r>
              <a:rPr lang="fr-FR" sz="2000" dirty="0" smtClean="0"/>
              <a:t>4. Groupes sectaires et </a:t>
            </a:r>
            <a:r>
              <a:rPr lang="fr-FR" sz="2000" dirty="0" err="1" smtClean="0"/>
              <a:t>complotisme</a:t>
            </a:r>
            <a:endParaRPr lang="fr-FR" sz="2000" dirty="0" smtClean="0"/>
          </a:p>
          <a:p>
            <a:endParaRPr lang="fr-FR" sz="2000" dirty="0"/>
          </a:p>
          <a:p>
            <a:r>
              <a:rPr lang="fr-FR" sz="2000" dirty="0" smtClean="0"/>
              <a:t>5. Etats et </a:t>
            </a:r>
            <a:r>
              <a:rPr lang="fr-FR" sz="2000" dirty="0" err="1" smtClean="0"/>
              <a:t>complotismes</a:t>
            </a:r>
            <a:endParaRPr lang="fr-FR" sz="2000" dirty="0" smtClean="0"/>
          </a:p>
          <a:p>
            <a:endParaRPr lang="fr-FR" dirty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87543669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17" descr="LIGQPB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6237288"/>
            <a:ext cx="12747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ZoneTexte 18"/>
          <p:cNvSpPr txBox="1"/>
          <p:nvPr/>
        </p:nvSpPr>
        <p:spPr>
          <a:xfrm>
            <a:off x="66876" y="201114"/>
            <a:ext cx="8785225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4400" dirty="0" smtClean="0">
                <a:solidFill>
                  <a:schemeClr val="bg1"/>
                </a:solidFill>
                <a:latin typeface="+mj-lt"/>
                <a:cs typeface="+mn-cs"/>
              </a:rPr>
              <a:t>Un parcours en cinq étapes</a:t>
            </a:r>
            <a:endParaRPr lang="fr-FR" sz="4400" dirty="0">
              <a:solidFill>
                <a:schemeClr val="bg1"/>
              </a:solidFill>
              <a:latin typeface="+mj-lt"/>
              <a:cs typeface="+mn-cs"/>
            </a:endParaRPr>
          </a:p>
        </p:txBody>
      </p:sp>
      <p:sp>
        <p:nvSpPr>
          <p:cNvPr id="3076" name="ZoneTexte 19"/>
          <p:cNvSpPr txBox="1">
            <a:spLocks noChangeArrowheads="1"/>
          </p:cNvSpPr>
          <p:nvPr/>
        </p:nvSpPr>
        <p:spPr bwMode="auto">
          <a:xfrm>
            <a:off x="0" y="6325364"/>
            <a:ext cx="37799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000" b="1" dirty="0" smtClean="0">
                <a:solidFill>
                  <a:schemeClr val="bg1"/>
                </a:solidFill>
                <a:latin typeface="Arial" charset="0"/>
              </a:rPr>
              <a:t>Rencontres numériques 18 octobre 2018</a:t>
            </a:r>
            <a:endParaRPr lang="fr-FR" sz="10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483007" y="1700808"/>
            <a:ext cx="400094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fr-FR" sz="2000" dirty="0" smtClean="0"/>
              <a:t>Journalistes : le jour J</a:t>
            </a:r>
          </a:p>
          <a:p>
            <a:pPr marL="342900" indent="-342900">
              <a:buAutoNum type="arabicPeriod"/>
            </a:pPr>
            <a:endParaRPr lang="fr-FR" sz="2000" dirty="0"/>
          </a:p>
          <a:p>
            <a:pPr marL="342900" indent="-342900">
              <a:buAutoNum type="arabicPeriod"/>
            </a:pPr>
            <a:r>
              <a:rPr lang="fr-FR" sz="2000" dirty="0" smtClean="0"/>
              <a:t> L’info dans tous les sens</a:t>
            </a:r>
          </a:p>
          <a:p>
            <a:pPr marL="342900" indent="-342900">
              <a:buAutoNum type="arabicPeriod"/>
            </a:pPr>
            <a:endParaRPr lang="fr-FR" sz="2000" dirty="0"/>
          </a:p>
          <a:p>
            <a:pPr marL="342900" indent="-342900">
              <a:buAutoNum type="arabicPeriod"/>
            </a:pPr>
            <a:r>
              <a:rPr lang="fr-FR" sz="2000" dirty="0" smtClean="0"/>
              <a:t>La </a:t>
            </a:r>
            <a:r>
              <a:rPr lang="fr-FR" sz="2000" dirty="0" err="1" smtClean="0"/>
              <a:t>Conf</a:t>
            </a:r>
            <a:r>
              <a:rPr lang="fr-FR" sz="2000" dirty="0" smtClean="0"/>
              <a:t>’</a:t>
            </a:r>
          </a:p>
          <a:p>
            <a:pPr marL="342900" indent="-342900">
              <a:buAutoNum type="arabicPeriod"/>
            </a:pPr>
            <a:endParaRPr lang="fr-FR" sz="2000" dirty="0"/>
          </a:p>
          <a:p>
            <a:pPr marL="342900" indent="-342900">
              <a:buAutoNum type="arabicPeriod"/>
            </a:pPr>
            <a:r>
              <a:rPr lang="fr-FR" sz="2000" dirty="0" smtClean="0"/>
              <a:t>On nous cache tout, on nous dit rien</a:t>
            </a:r>
          </a:p>
          <a:p>
            <a:pPr marL="342900" indent="-342900">
              <a:buAutoNum type="arabicPeriod"/>
            </a:pPr>
            <a:endParaRPr lang="fr-FR" sz="2000" dirty="0"/>
          </a:p>
          <a:p>
            <a:pPr marL="342900" indent="-342900">
              <a:buAutoNum type="arabicPeriod"/>
            </a:pPr>
            <a:r>
              <a:rPr lang="fr-FR" sz="2000" dirty="0" smtClean="0"/>
              <a:t>Conspirations radicalement bidons</a:t>
            </a:r>
          </a:p>
          <a:p>
            <a:pPr marL="342900" indent="-342900">
              <a:buAutoNum type="arabicPeriod"/>
            </a:pPr>
            <a:endParaRPr lang="fr-FR" dirty="0"/>
          </a:p>
          <a:p>
            <a:pPr marL="342900" indent="-342900">
              <a:buAutoNum type="arabicPeriod"/>
            </a:pP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492896"/>
            <a:ext cx="3274629" cy="2183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67490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17" descr="LIGQPB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6237288"/>
            <a:ext cx="12747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ZoneTexte 18"/>
          <p:cNvSpPr txBox="1"/>
          <p:nvPr/>
        </p:nvSpPr>
        <p:spPr>
          <a:xfrm>
            <a:off x="66876" y="201114"/>
            <a:ext cx="8785225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4400" dirty="0" smtClean="0">
                <a:solidFill>
                  <a:schemeClr val="bg1"/>
                </a:solidFill>
                <a:latin typeface="+mj-lt"/>
                <a:cs typeface="+mn-cs"/>
              </a:rPr>
              <a:t>Comment en bénéficier ?</a:t>
            </a:r>
            <a:endParaRPr lang="fr-FR" sz="4400" dirty="0">
              <a:solidFill>
                <a:schemeClr val="bg1"/>
              </a:solidFill>
              <a:latin typeface="+mj-lt"/>
              <a:cs typeface="+mn-cs"/>
            </a:endParaRPr>
          </a:p>
        </p:txBody>
      </p:sp>
      <p:sp>
        <p:nvSpPr>
          <p:cNvPr id="3076" name="ZoneTexte 19"/>
          <p:cNvSpPr txBox="1">
            <a:spLocks noChangeArrowheads="1"/>
          </p:cNvSpPr>
          <p:nvPr/>
        </p:nvSpPr>
        <p:spPr bwMode="auto">
          <a:xfrm>
            <a:off x="0" y="6325364"/>
            <a:ext cx="37799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000" b="1" dirty="0" smtClean="0">
                <a:solidFill>
                  <a:schemeClr val="bg1"/>
                </a:solidFill>
                <a:latin typeface="Arial" charset="0"/>
              </a:rPr>
              <a:t>Rencontres numériques 18 octobre 2018</a:t>
            </a:r>
            <a:endParaRPr lang="fr-FR" sz="1000" b="1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648724"/>
            <a:ext cx="3458468" cy="1946121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611560" y="3648724"/>
            <a:ext cx="39604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Auto-formation / formation à distance : </a:t>
            </a:r>
          </a:p>
          <a:p>
            <a:r>
              <a:rPr lang="fr-FR" dirty="0" smtClean="0"/>
              <a:t>Décembre 2018</a:t>
            </a:r>
          </a:p>
          <a:p>
            <a:r>
              <a:rPr lang="fr-FR" dirty="0" smtClean="0"/>
              <a:t>Diffusion libre et gratuite</a:t>
            </a:r>
          </a:p>
          <a:p>
            <a:r>
              <a:rPr lang="fr-FR" dirty="0" smtClean="0"/>
              <a:t>RDV sur : </a:t>
            </a:r>
            <a:r>
              <a:rPr lang="fr-FR" dirty="0" smtClean="0">
                <a:hlinkClick r:id="rId4"/>
              </a:rPr>
              <a:t>https://www.laligue.org</a:t>
            </a: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1600" y="1340768"/>
            <a:ext cx="2592288" cy="2165981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3995936" y="1803080"/>
            <a:ext cx="4392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Formation / Appui à l’action :</a:t>
            </a:r>
          </a:p>
          <a:p>
            <a:r>
              <a:rPr lang="fr-FR" dirty="0" smtClean="0"/>
              <a:t>Déjà plus de 100 personnes formées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464986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17" descr="LIGQPB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6237288"/>
            <a:ext cx="12747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ZoneTexte 18"/>
          <p:cNvSpPr txBox="1"/>
          <p:nvPr/>
        </p:nvSpPr>
        <p:spPr>
          <a:xfrm>
            <a:off x="107950" y="188913"/>
            <a:ext cx="8785225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4400" dirty="0" smtClean="0">
                <a:solidFill>
                  <a:schemeClr val="bg1"/>
                </a:solidFill>
                <a:latin typeface="+mj-lt"/>
                <a:cs typeface="+mn-cs"/>
              </a:rPr>
              <a:t>Merci !</a:t>
            </a:r>
            <a:endParaRPr lang="fr-FR" sz="4400" dirty="0">
              <a:solidFill>
                <a:schemeClr val="bg1"/>
              </a:solidFill>
              <a:latin typeface="+mj-lt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67544" y="2168549"/>
            <a:ext cx="8208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/>
              <a:t>Merci pour votre attention !</a:t>
            </a:r>
            <a:endParaRPr lang="fr-FR" sz="4400" dirty="0"/>
          </a:p>
        </p:txBody>
      </p:sp>
      <p:sp>
        <p:nvSpPr>
          <p:cNvPr id="2" name="Rectangle 1"/>
          <p:cNvSpPr/>
          <p:nvPr/>
        </p:nvSpPr>
        <p:spPr>
          <a:xfrm>
            <a:off x="-35942" y="3716062"/>
            <a:ext cx="45365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Antonin Cois</a:t>
            </a:r>
          </a:p>
          <a:p>
            <a:pPr algn="ctr"/>
            <a:r>
              <a:rPr lang="fr-FR" dirty="0" smtClean="0"/>
              <a:t>Responsable du développement</a:t>
            </a:r>
            <a:endParaRPr lang="fr-FR" dirty="0"/>
          </a:p>
          <a:p>
            <a:pPr algn="ctr"/>
            <a:r>
              <a:rPr lang="fr-FR" dirty="0"/>
              <a:t>Ligue de l’enseignement</a:t>
            </a:r>
          </a:p>
          <a:p>
            <a:pPr algn="ctr"/>
            <a:r>
              <a:rPr lang="fr-FR" dirty="0">
                <a:hlinkClick r:id="rId3"/>
              </a:rPr>
              <a:t>acois@laligue.org</a:t>
            </a:r>
            <a:endParaRPr lang="fr-FR" dirty="0"/>
          </a:p>
          <a:p>
            <a:pPr algn="ctr"/>
            <a:r>
              <a:rPr lang="fr-FR" dirty="0" smtClean="0"/>
              <a:t>07 82 61 12 93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4932040" y="3716062"/>
            <a:ext cx="38164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/>
              <a:t>Olivier </a:t>
            </a:r>
            <a:r>
              <a:rPr lang="fr-FR" b="1" dirty="0" err="1" smtClean="0"/>
              <a:t>Magnin</a:t>
            </a:r>
            <a:endParaRPr lang="fr-FR" b="1" dirty="0"/>
          </a:p>
          <a:p>
            <a:pPr algn="ctr"/>
            <a:r>
              <a:rPr lang="fr-FR" dirty="0" smtClean="0"/>
              <a:t>Mission nationale déléguée « lutte contr</a:t>
            </a:r>
            <a:r>
              <a:rPr lang="fr-FR" dirty="0" smtClean="0"/>
              <a:t>e les </a:t>
            </a:r>
            <a:r>
              <a:rPr lang="fr-FR" dirty="0" err="1" smtClean="0"/>
              <a:t>fake</a:t>
            </a:r>
            <a:r>
              <a:rPr lang="fr-FR" dirty="0" smtClean="0"/>
              <a:t> news »</a:t>
            </a:r>
            <a:endParaRPr lang="fr-FR" dirty="0"/>
          </a:p>
          <a:p>
            <a:pPr algn="ctr"/>
            <a:r>
              <a:rPr lang="fr-FR" dirty="0" smtClean="0">
                <a:hlinkClick r:id="rId4"/>
              </a:rPr>
              <a:t>olivier.magnin@laligue60.fr</a:t>
            </a:r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9" name="ZoneTexte 19"/>
          <p:cNvSpPr txBox="1">
            <a:spLocks noChangeArrowheads="1"/>
          </p:cNvSpPr>
          <p:nvPr/>
        </p:nvSpPr>
        <p:spPr bwMode="auto">
          <a:xfrm>
            <a:off x="0" y="6325364"/>
            <a:ext cx="37799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000" b="1" dirty="0" smtClean="0">
                <a:solidFill>
                  <a:schemeClr val="bg1"/>
                </a:solidFill>
                <a:latin typeface="Arial" charset="0"/>
              </a:rPr>
              <a:t>Rencontres numériques 18 octobre 2018</a:t>
            </a:r>
            <a:endParaRPr lang="fr-FR" sz="1000" b="1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gue_trame_1">
  <a:themeElements>
    <a:clrScheme name="Default 1">
      <a:dk1>
        <a:srgbClr val="000000"/>
      </a:dk1>
      <a:lt1>
        <a:srgbClr val="FFFFFF"/>
      </a:lt1>
      <a:dk2>
        <a:srgbClr val="C3A700"/>
      </a:dk2>
      <a:lt2>
        <a:srgbClr val="808080"/>
      </a:lt2>
      <a:accent1>
        <a:srgbClr val="E30062"/>
      </a:accent1>
      <a:accent2>
        <a:srgbClr val="FABA00"/>
      </a:accent2>
      <a:accent3>
        <a:srgbClr val="FFFFFF"/>
      </a:accent3>
      <a:accent4>
        <a:srgbClr val="000000"/>
      </a:accent4>
      <a:accent5>
        <a:srgbClr val="EFAAB7"/>
      </a:accent5>
      <a:accent6>
        <a:srgbClr val="E3A800"/>
      </a:accent6>
      <a:hlink>
        <a:srgbClr val="009EE0"/>
      </a:hlink>
      <a:folHlink>
        <a:srgbClr val="6D1F80"/>
      </a:folHlink>
    </a:clrScheme>
    <a:fontScheme name="Default">
      <a:majorFont>
        <a:latin typeface="AlphaLigue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1">
        <a:dk1>
          <a:srgbClr val="000000"/>
        </a:dk1>
        <a:lt1>
          <a:srgbClr val="FFFFFF"/>
        </a:lt1>
        <a:dk2>
          <a:srgbClr val="C3A700"/>
        </a:dk2>
        <a:lt2>
          <a:srgbClr val="808080"/>
        </a:lt2>
        <a:accent1>
          <a:srgbClr val="E30062"/>
        </a:accent1>
        <a:accent2>
          <a:srgbClr val="FABA00"/>
        </a:accent2>
        <a:accent3>
          <a:srgbClr val="FFFFFF"/>
        </a:accent3>
        <a:accent4>
          <a:srgbClr val="000000"/>
        </a:accent4>
        <a:accent5>
          <a:srgbClr val="EFAAB7"/>
        </a:accent5>
        <a:accent6>
          <a:srgbClr val="E3A800"/>
        </a:accent6>
        <a:hlink>
          <a:srgbClr val="009EE0"/>
        </a:hlink>
        <a:folHlink>
          <a:srgbClr val="6D1F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1680</TotalTime>
  <Words>251</Words>
  <Application>Microsoft Office PowerPoint</Application>
  <PresentationFormat>Affichage à l'écran (4:3)</PresentationFormat>
  <Paragraphs>65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AlphaLigue</vt:lpstr>
      <vt:lpstr>Arial</vt:lpstr>
      <vt:lpstr>Verdana</vt:lpstr>
      <vt:lpstr>Wingdings</vt:lpstr>
      <vt:lpstr>Ligue_trame_1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LIGUE DE L'ENSEIGNEMENT</Company>
  <LinksUpToDate>false</LinksUpToDate>
  <SharedDoc>false</SharedDoc>
  <HyperlinkBase> 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EN ALPHALIGUE SUR PLUSIEURS LIGNES</dc:title>
  <dc:creator>jc</dc:creator>
  <cp:lastModifiedBy>acois</cp:lastModifiedBy>
  <cp:revision>202</cp:revision>
  <dcterms:created xsi:type="dcterms:W3CDTF">2011-04-08T13:31:45Z</dcterms:created>
  <dcterms:modified xsi:type="dcterms:W3CDTF">2018-10-18T05:50:00Z</dcterms:modified>
</cp:coreProperties>
</file>