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4.xml" ContentType="application/vnd.openxmlformats-officedocument.presentationml.comments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7.jpeg" ContentType="image/jpeg"/>
  <Override PartName="/ppt/media/image1.png" ContentType="image/png"/>
  <Override PartName="/ppt/media/image8.png" ContentType="image/png"/>
  <Override PartName="/ppt/media/image2.jpeg" ContentType="image/jpeg"/>
  <Override PartName="/ppt/media/image9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10.jpeg" ContentType="image/jpe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1812" cy="7559675"/>
  <p:notesSz cx="7559675" cy="10691812"/>
</p:presentation>
</file>

<file path=ppt/commentAuthors.xml><?xml version="1.0" encoding="utf-8"?>
<p:cmAuthorLst xmlns:p="http://schemas.openxmlformats.org/presentationml/2006/main">
  <p:cmAuthor id="0" name="Mélia Villard" initials="MV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commentAuthors" Target="commentAuthors.xml"/>
</Relationships>
</file>

<file path=ppt/comments/comment4.xml><?xml version="1.0" encoding="utf-8"?>
<p:cmLst xmlns:p="http://schemas.openxmlformats.org/presentationml/2006/main">
  <p:cm authorId="0" dt="2017-12-20T10:20:56.227000000" idx="1">
    <p:pos x="6118" y="0"/>
    <p:text>photo à modifier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917640" y="1660320"/>
            <a:ext cx="658800" cy="15156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797040" y="2046600"/>
            <a:ext cx="4209120" cy="3295080"/>
          </a:xfrm>
          <a:prstGeom prst="rect">
            <a:avLst/>
          </a:prstGeom>
        </p:spPr>
        <p:txBody>
          <a:bodyPr lIns="115920" rIns="115920" tIns="115920" bIns="115920"/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9106200" y="6981480"/>
            <a:ext cx="641520" cy="578520"/>
          </a:xfrm>
          <a:prstGeom prst="rect">
            <a:avLst/>
          </a:prstGeom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768FB865-2A1A-4D92-8A19-620FA1C5BCBD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9426960" y="7164000"/>
            <a:ext cx="360" cy="37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41240" y="699120"/>
            <a:ext cx="9075240" cy="724680"/>
          </a:xfrm>
          <a:prstGeom prst="rect">
            <a:avLst/>
          </a:prstGeom>
        </p:spPr>
        <p:txBody>
          <a:bodyPr lIns="115920" rIns="115920" tIns="115920" bIns="115920"/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917640" y="1660320"/>
            <a:ext cx="658800" cy="15156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795240" y="2084760"/>
            <a:ext cx="2803320" cy="4833720"/>
          </a:xfrm>
          <a:prstGeom prst="rect">
            <a:avLst/>
          </a:prstGeom>
        </p:spPr>
        <p:txBody>
          <a:bodyPr lIns="115920" rIns="115920" tIns="115920" bIns="11592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920400" y="2084760"/>
            <a:ext cx="2803320" cy="4833720"/>
          </a:xfrm>
          <a:prstGeom prst="rect">
            <a:avLst/>
          </a:prstGeom>
        </p:spPr>
        <p:txBody>
          <a:bodyPr lIns="115920" rIns="115920" tIns="115920" bIns="11592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7056720" y="2084760"/>
            <a:ext cx="2803320" cy="4833720"/>
          </a:xfrm>
          <a:prstGeom prst="rect">
            <a:avLst/>
          </a:prstGeom>
        </p:spPr>
        <p:txBody>
          <a:bodyPr lIns="115920" rIns="115920" tIns="115920" bIns="11592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1009080" y="7001280"/>
            <a:ext cx="641520" cy="578520"/>
          </a:xfrm>
          <a:prstGeom prst="rect">
            <a:avLst/>
          </a:prstGeom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3194CC33-DBA2-4DEE-A386-8A946117FBB4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930960" y="7207560"/>
            <a:ext cx="360" cy="37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64320" y="654120"/>
            <a:ext cx="9962640" cy="841320"/>
          </a:xfrm>
          <a:prstGeom prst="rect">
            <a:avLst/>
          </a:prstGeom>
        </p:spPr>
        <p:txBody>
          <a:bodyPr lIns="115920" rIns="115920" tIns="115920" bIns="115920"/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64320" y="1693800"/>
            <a:ext cx="9962640" cy="5020920"/>
          </a:xfrm>
          <a:prstGeom prst="rect">
            <a:avLst/>
          </a:prstGeom>
        </p:spPr>
        <p:txBody>
          <a:bodyPr lIns="115920" rIns="115920" tIns="115920" bIns="11592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3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/>
          </p:nvPr>
        </p:nvSpPr>
        <p:spPr>
          <a:xfrm>
            <a:off x="9906840" y="6854040"/>
            <a:ext cx="641520" cy="578160"/>
          </a:xfrm>
          <a:prstGeom prst="rect">
            <a:avLst/>
          </a:prstGeom>
        </p:spPr>
        <p:txBody>
          <a:bodyPr lIns="115920" rIns="115920" tIns="115920" bIns="115920" anchor="ctr"/>
          <a:p>
            <a:pPr algn="r">
              <a:lnSpc>
                <a:spcPct val="100000"/>
              </a:lnSpc>
            </a:pPr>
            <a:fld id="{C6795F94-ADD0-41ED-BE25-DC7B73BDE493}" type="slidenum">
              <a:rPr b="0" lang="fr-FR" sz="13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Num"/>
          </p:nvPr>
        </p:nvSpPr>
        <p:spPr>
          <a:xfrm>
            <a:off x="9906840" y="6854040"/>
            <a:ext cx="641520" cy="578160"/>
          </a:xfrm>
          <a:prstGeom prst="rect">
            <a:avLst/>
          </a:prstGeom>
        </p:spPr>
        <p:txBody>
          <a:bodyPr lIns="115920" rIns="115920" tIns="115920" bIns="115920" anchor="ctr"/>
          <a:p>
            <a:pPr algn="r">
              <a:lnSpc>
                <a:spcPct val="100000"/>
              </a:lnSpc>
            </a:pPr>
            <a:fld id="{10E9790C-B550-46EB-985D-483220CA125C}" type="slidenum">
              <a:rPr b="0" lang="fr-FR" sz="13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6" Type="http://schemas.openxmlformats.org/officeDocument/2006/relationships/comments" Target="../comments/commen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761480" y="2843640"/>
            <a:ext cx="7416360" cy="18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/>
          <a:p>
            <a:pPr algn="ctr">
              <a:lnSpc>
                <a:spcPct val="100000"/>
              </a:lnSpc>
            </a:pPr>
            <a:r>
              <a:rPr b="1" lang="fr-FR" sz="4800" spc="-1" strike="noStrike">
                <a:solidFill>
                  <a:srgbClr val="454f5b"/>
                </a:solidFill>
                <a:latin typeface="Dosis"/>
                <a:ea typeface="Dosis"/>
              </a:rPr>
              <a:t>1 initiative </a:t>
            </a:r>
            <a:endParaRPr b="0" lang="fr-FR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7200" spc="-1" strike="noStrike">
                <a:solidFill>
                  <a:srgbClr val="3097bf"/>
                </a:solidFill>
                <a:latin typeface="Dosis"/>
                <a:ea typeface="Dosis"/>
              </a:rPr>
              <a:t>INFO JEUNESSE</a:t>
            </a:r>
            <a:endParaRPr b="0" lang="fr-FR" sz="7200" spc="-1" strike="noStrike"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9106200" y="6981480"/>
            <a:ext cx="641520" cy="57852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0E24E679-6C76-4B21-AC54-56AD72B80815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09280" y="539640"/>
            <a:ext cx="9075240" cy="129564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 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Historique et mise en place de l’outil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807840" y="2555640"/>
            <a:ext cx="53431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Création : Octobre 2015 – Caen - Assises nationale de la médiation numérique / BIJ de l’Orne, groupe numérique UNIJ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Premiers tests  : début 2016 auprès de différents publics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Développement  : fin 2016 par le BIJ de l’Orne (Alençon)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Déploiement : début 2017 par l’UNIJ grâce au financement du CIPDR / Formation du réseau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rcRect l="10342" t="25277" r="71065" b="10296"/>
          <a:stretch/>
        </p:blipFill>
        <p:spPr>
          <a:xfrm>
            <a:off x="6817320" y="827640"/>
            <a:ext cx="2371320" cy="252000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67" name="Image 1" descr=""/>
          <p:cNvPicPr/>
          <p:nvPr/>
        </p:nvPicPr>
        <p:blipFill>
          <a:blip r:embed="rId2"/>
          <a:stretch/>
        </p:blipFill>
        <p:spPr>
          <a:xfrm>
            <a:off x="6814800" y="3629520"/>
            <a:ext cx="1039680" cy="103968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68" name="Image 4" descr=""/>
          <p:cNvPicPr/>
          <p:nvPr/>
        </p:nvPicPr>
        <p:blipFill>
          <a:blip r:embed="rId3"/>
          <a:stretch/>
        </p:blipFill>
        <p:spPr>
          <a:xfrm>
            <a:off x="8111160" y="3629520"/>
            <a:ext cx="1014120" cy="101412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69" name="Image 5" descr=""/>
          <p:cNvPicPr/>
          <p:nvPr/>
        </p:nvPicPr>
        <p:blipFill>
          <a:blip r:embed="rId4"/>
          <a:stretch/>
        </p:blipFill>
        <p:spPr>
          <a:xfrm>
            <a:off x="7488360" y="4860000"/>
            <a:ext cx="1245240" cy="124524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70" name="TextShape 3"/>
          <p:cNvSpPr txBox="1"/>
          <p:nvPr/>
        </p:nvSpPr>
        <p:spPr>
          <a:xfrm>
            <a:off x="9106200" y="6981480"/>
            <a:ext cx="641520" cy="57852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3F777198-0DCD-4186-91F8-E886C0FEEEE6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09280" y="539640"/>
            <a:ext cx="9075240" cy="12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5920" rIns="115920" tIns="115920" bIns="11592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 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Comment ça marche ?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9106200" y="6981480"/>
            <a:ext cx="641520" cy="57852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D0D3E896-1D11-4A80-871C-607510A6605B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pic>
        <p:nvPicPr>
          <p:cNvPr id="173" name="Image 5" descr=""/>
          <p:cNvPicPr/>
          <p:nvPr/>
        </p:nvPicPr>
        <p:blipFill>
          <a:blip r:embed="rId1"/>
          <a:stretch/>
        </p:blipFill>
        <p:spPr>
          <a:xfrm>
            <a:off x="1889640" y="2483640"/>
            <a:ext cx="6641280" cy="373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741240" y="552240"/>
            <a:ext cx="9075240" cy="84204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 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Contenu…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87760" y="1667880"/>
            <a:ext cx="664560" cy="16380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887760" y="2329920"/>
            <a:ext cx="5826240" cy="42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Le « Vrai du Faux » est un journal/magazine papier et/ou interactif (texte, images, vidéos, liens hypertexte) de 20 pages où la vérité côtoie constamment le mensonge, la manipulation, le détournement… Articles, publicités, vidéos, tweets, images…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Un atelier de décryptage adapté au public permettant d’aborder différents thèmes (recadrage, photoshopage, montage vidéo, youtube, manipulation des données…)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Des ateliers de  2h pour 10 à 25 participants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Pour tous public dès la 4</a:t>
            </a:r>
            <a:r>
              <a:rPr b="1" lang="fr-FR" sz="1800" spc="-1" strike="noStrike" baseline="30000">
                <a:solidFill>
                  <a:srgbClr val="78909c"/>
                </a:solidFill>
                <a:latin typeface="Dosis"/>
                <a:ea typeface="Arial"/>
              </a:rPr>
              <a:t>ème</a:t>
            </a: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7" name="Picture 5" descr=""/>
          <p:cNvPicPr/>
          <p:nvPr/>
        </p:nvPicPr>
        <p:blipFill>
          <a:blip r:embed="rId1"/>
          <a:srcRect l="30130" t="12602" r="38581" b="8301"/>
          <a:stretch/>
        </p:blipFill>
        <p:spPr>
          <a:xfrm>
            <a:off x="7804800" y="827640"/>
            <a:ext cx="1570680" cy="2232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78" name="Picture 4" descr=""/>
          <p:cNvPicPr/>
          <p:nvPr/>
        </p:nvPicPr>
        <p:blipFill>
          <a:blip r:embed="rId2"/>
          <a:stretch/>
        </p:blipFill>
        <p:spPr>
          <a:xfrm>
            <a:off x="7866360" y="5068440"/>
            <a:ext cx="1274400" cy="18093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79" name="Picture 5" descr=""/>
          <p:cNvPicPr/>
          <p:nvPr/>
        </p:nvPicPr>
        <p:blipFill>
          <a:blip r:embed="rId3"/>
          <a:stretch/>
        </p:blipFill>
        <p:spPr>
          <a:xfrm>
            <a:off x="7002000" y="2902320"/>
            <a:ext cx="3311280" cy="2317320"/>
          </a:xfrm>
          <a:prstGeom prst="rect">
            <a:avLst/>
          </a:prstGeom>
          <a:ln>
            <a:noFill/>
          </a:ln>
        </p:spPr>
      </p:pic>
      <p:pic>
        <p:nvPicPr>
          <p:cNvPr id="180" name="Picture 5" descr=""/>
          <p:cNvPicPr/>
          <p:nvPr/>
        </p:nvPicPr>
        <p:blipFill>
          <a:blip r:embed="rId4"/>
          <a:stretch/>
        </p:blipFill>
        <p:spPr>
          <a:xfrm rot="1014600">
            <a:off x="8400600" y="5141520"/>
            <a:ext cx="1171080" cy="166320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81" name="TextShape 4"/>
          <p:cNvSpPr txBox="1"/>
          <p:nvPr/>
        </p:nvSpPr>
        <p:spPr>
          <a:xfrm>
            <a:off x="1025280" y="7007040"/>
            <a:ext cx="641520" cy="57852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34D8C444-9CFE-4DF4-8683-F63B2C9BF6F1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741240" y="552240"/>
            <a:ext cx="9075240" cy="84204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 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Objectifs ?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26920" y="2567520"/>
            <a:ext cx="5235840" cy="454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"/>
          <p:cNvSpPr/>
          <p:nvPr/>
        </p:nvSpPr>
        <p:spPr>
          <a:xfrm>
            <a:off x="883800" y="2339640"/>
            <a:ext cx="5793120" cy="42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Permettre aux jeunes de s’interroger sur leur mode de consommation de l’actualité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Développer l’esprit et le sens critique des jeunes par rapport aux médias et à la multitude d’informations véhiculées sur ces derniers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Permettre une meilleure « consommation » des médias – Faire des « consommateurs » de l’information et de l’actualité mieux avertis, plus éclairés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78909c"/>
                </a:solidFill>
                <a:latin typeface="Dosis"/>
                <a:ea typeface="Arial"/>
              </a:rPr>
              <a:t>Aborder les questions de détournement et de manipulation de l’information, de l’image, de la vidéo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85" name="Image 1" descr=""/>
          <p:cNvPicPr/>
          <p:nvPr/>
        </p:nvPicPr>
        <p:blipFill>
          <a:blip r:embed="rId1"/>
          <a:srcRect l="17528" t="0" r="30500" b="0"/>
          <a:stretch/>
        </p:blipFill>
        <p:spPr>
          <a:xfrm>
            <a:off x="6930000" y="1990080"/>
            <a:ext cx="3043800" cy="4392000"/>
          </a:xfrm>
          <a:prstGeom prst="rect">
            <a:avLst/>
          </a:prstGeom>
          <a:ln>
            <a:noFill/>
          </a:ln>
        </p:spPr>
      </p:pic>
      <p:sp>
        <p:nvSpPr>
          <p:cNvPr id="186" name="TextShape 4"/>
          <p:cNvSpPr txBox="1"/>
          <p:nvPr/>
        </p:nvSpPr>
        <p:spPr>
          <a:xfrm>
            <a:off x="1009080" y="7001280"/>
            <a:ext cx="641520" cy="57852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>
              <a:lnSpc>
                <a:spcPct val="100000"/>
              </a:lnSpc>
            </a:pPr>
            <a:fld id="{5ED4CD87-B74F-4FD3-AA38-B25C5BA6E3E5}" type="slidenum">
              <a:rPr b="0" lang="fr-FR" sz="1300" spc="-1" strike="noStrike">
                <a:solidFill>
                  <a:srgbClr val="434343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211440" y="1719000"/>
            <a:ext cx="3958560" cy="494460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txBody>
          <a:bodyPr lIns="115920" rIns="115920" tIns="115920" bIns="11592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500  PROFESSIONNELS DE L’IJ  FORMES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20 000 JEUNES BENEFICIAIRES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Collèges et lycées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Missions Locales (Garantie Jeunes)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EPIDE et E2C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Volontaires en Service Civique …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Dosis"/>
                <a:ea typeface="Dosis"/>
              </a:rPr>
              <a:t>DEPUIS 2018, UNE RESSOURCE EN CREATIVE COMMONS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914040" y="1331640"/>
            <a:ext cx="664560" cy="16380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761760" y="82080"/>
            <a:ext cx="7500960" cy="13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Quelques chiffres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rcRect l="29228" t="21891" r="30759" b="10864"/>
          <a:stretch/>
        </p:blipFill>
        <p:spPr>
          <a:xfrm>
            <a:off x="914040" y="1725840"/>
            <a:ext cx="5224320" cy="4937760"/>
          </a:xfrm>
          <a:prstGeom prst="rect">
            <a:avLst/>
          </a:prstGeom>
          <a:ln>
            <a:noFill/>
          </a:ln>
        </p:spPr>
      </p:pic>
      <p:sp>
        <p:nvSpPr>
          <p:cNvPr id="191" name="TextShape 4"/>
          <p:cNvSpPr txBox="1"/>
          <p:nvPr/>
        </p:nvSpPr>
        <p:spPr>
          <a:xfrm>
            <a:off x="671760" y="7017840"/>
            <a:ext cx="641520" cy="57816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 algn="r">
              <a:lnSpc>
                <a:spcPct val="100000"/>
              </a:lnSpc>
            </a:pPr>
            <a:fld id="{2394453F-CED0-4F06-A6F3-E0DE8A389A8B}" type="slidenum">
              <a:rPr b="0" lang="fr-FR" sz="13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92" name="Line 5"/>
          <p:cNvSpPr/>
          <p:nvPr/>
        </p:nvSpPr>
        <p:spPr>
          <a:xfrm flipV="1">
            <a:off x="914040" y="7164000"/>
            <a:ext cx="360" cy="39564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87000" y="5724000"/>
            <a:ext cx="7674840" cy="66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761760" y="82080"/>
            <a:ext cx="7500960" cy="13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3097bf"/>
                </a:solidFill>
                <a:latin typeface="Dosis"/>
                <a:ea typeface="Dosis"/>
              </a:rPr>
              <a:t>Le Vrai du Faux</a:t>
            </a:r>
            <a:br/>
            <a:r>
              <a:rPr b="1" lang="fr-FR" sz="2400" spc="-1" strike="noStrike">
                <a:solidFill>
                  <a:srgbClr val="454f5b"/>
                </a:solidFill>
                <a:latin typeface="Dosis"/>
                <a:ea typeface="Dosis"/>
              </a:rPr>
              <a:t>Et maintenant…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883800" y="1311480"/>
            <a:ext cx="664560" cy="163800"/>
          </a:xfrm>
          <a:prstGeom prst="rect">
            <a:avLst/>
          </a:prstGeom>
          <a:solidFill>
            <a:srgbClr val="3097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883800" y="2051640"/>
            <a:ext cx="842976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78909c"/>
                </a:solidFill>
                <a:latin typeface="Dosis"/>
                <a:ea typeface="Arial"/>
              </a:rPr>
              <a:t>La version 4 :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2400" spc="-1" strike="noStrike">
                <a:solidFill>
                  <a:srgbClr val="78909c"/>
                </a:solidFill>
                <a:latin typeface="Dosis"/>
                <a:ea typeface="Arial"/>
              </a:rPr>
              <a:t>Une plateforme de création à la carte du Vrai du Faux </a:t>
            </a:r>
            <a:endParaRPr b="0" lang="fr-FR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2400" spc="-1" strike="noStrike">
                <a:solidFill>
                  <a:srgbClr val="78909c"/>
                </a:solidFill>
                <a:latin typeface="Dosis"/>
                <a:ea typeface="Arial"/>
              </a:rPr>
              <a:t>Des formations pour la prise en main de la plateforme et de référents territoriaux</a:t>
            </a:r>
            <a:endParaRPr b="0" lang="fr-FR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2400" spc="-1" strike="noStrike">
                <a:solidFill>
                  <a:srgbClr val="78909c"/>
                </a:solidFill>
                <a:latin typeface="Dosis"/>
                <a:ea typeface="Arial"/>
              </a:rPr>
              <a:t>Un meilleur suivi quantitatifs et qualitatifs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78909c"/>
                </a:solidFill>
                <a:latin typeface="Dosis"/>
                <a:ea typeface="Arial"/>
              </a:rPr>
              <a:t>Deep fake et algorithmes ?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7" name="TextShape 5"/>
          <p:cNvSpPr txBox="1"/>
          <p:nvPr/>
        </p:nvSpPr>
        <p:spPr>
          <a:xfrm>
            <a:off x="665280" y="6981120"/>
            <a:ext cx="641520" cy="578160"/>
          </a:xfrm>
          <a:prstGeom prst="rect">
            <a:avLst/>
          </a:prstGeom>
          <a:noFill/>
          <a:ln>
            <a:noFill/>
          </a:ln>
        </p:spPr>
        <p:txBody>
          <a:bodyPr lIns="115920" rIns="115920" tIns="115920" bIns="115920" anchor="ctr"/>
          <a:p>
            <a:pPr algn="r">
              <a:lnSpc>
                <a:spcPct val="100000"/>
              </a:lnSpc>
            </a:pPr>
            <a:fld id="{0CA93D04-AA83-4649-9A3C-ED02D9077524}" type="slidenum">
              <a:rPr b="0" lang="fr-FR" sz="13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98" name="Line 6"/>
          <p:cNvSpPr/>
          <p:nvPr/>
        </p:nvSpPr>
        <p:spPr>
          <a:xfrm flipV="1">
            <a:off x="914040" y="7164000"/>
            <a:ext cx="360" cy="39564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LibreOffice/5.4.7.2.M6$Windows_x86 LibreOffice_project/84cdc5b975a208eecf96cb73014f465650380623</Application>
  <Words>297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2018-10-23T17:19:29Z</dcterms:created>
  <dc:creator/>
  <dc:description/>
  <dc:language>fr-FR</dc:language>
  <cp:lastModifiedBy/>
  <cp:revision>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