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theme/themeOverride30.xml" ContentType="application/vnd.openxmlformats-officedocument.themeOverr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5.xml" ContentType="application/vnd.openxmlformats-officedocument.themeOverr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17.xml" ContentType="application/vnd.openxmlformats-officedocument.themeOverride+xml"/>
  <Override PartName="/ppt/theme/themeOverride28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24.xml" ContentType="application/vnd.openxmlformats-officedocument.themeOverr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Override13.xml" ContentType="application/vnd.openxmlformats-officedocument.themeOverr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theme/themeOverride20.xml" ContentType="application/vnd.openxmlformats-officedocument.themeOverride+xml"/>
  <Override PartName="/ppt/theme/themeOverride31.xml" ContentType="application/vnd.openxmlformats-officedocument.themeOverr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theme/themeOverride29.xml" ContentType="application/vnd.openxmlformats-officedocument.themeOverr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theme/themeOverride25.xml" ContentType="application/vnd.openxmlformats-officedocument.themeOverr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theme/themeOverride9.xml" ContentType="application/vnd.openxmlformats-officedocument.themeOverride+xml"/>
  <Override PartName="/ppt/theme/themeOverride14.xml" ContentType="application/vnd.openxmlformats-officedocument.themeOverride+xml"/>
  <Override PartName="/ppt/theme/themeOverride23.xml" ContentType="application/vnd.openxmlformats-officedocument.themeOverride+xml"/>
  <Override PartName="/ppt/theme/themeOverride32.xml" ContentType="application/vnd.openxmlformats-officedocument.themeOverr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Override7.xml" ContentType="application/vnd.openxmlformats-officedocument.themeOverride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Override10.xml" ContentType="application/vnd.openxmlformats-officedocument.themeOverrid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5.xml" ContentType="application/vnd.openxmlformats-officedocument.themeOverride+xml"/>
  <Override PartName="/ppt/theme/themeOverride26.xml" ContentType="application/vnd.openxmlformats-officedocument.themeOverr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heme/themeOverride22.xml" ContentType="application/vnd.openxmlformats-officedocument.themeOverride+xml"/>
  <Override PartName="/ppt/theme/themeOverride33.xml" ContentType="application/vnd.openxmlformats-officedocument.themeOverr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  <p:sldMasterId id="2147483672" r:id="rId2"/>
  </p:sldMasterIdLst>
  <p:notesMasterIdLst>
    <p:notesMasterId r:id="rId62"/>
  </p:notesMasterIdLst>
  <p:sldIdLst>
    <p:sldId id="256" r:id="rId3"/>
    <p:sldId id="257" r:id="rId4"/>
    <p:sldId id="258" r:id="rId5"/>
    <p:sldId id="277" r:id="rId6"/>
    <p:sldId id="259" r:id="rId7"/>
    <p:sldId id="260" r:id="rId8"/>
    <p:sldId id="261" r:id="rId9"/>
    <p:sldId id="262" r:id="rId10"/>
    <p:sldId id="278" r:id="rId11"/>
    <p:sldId id="280" r:id="rId12"/>
    <p:sldId id="349" r:id="rId13"/>
    <p:sldId id="318" r:id="rId14"/>
    <p:sldId id="321" r:id="rId15"/>
    <p:sldId id="322" r:id="rId16"/>
    <p:sldId id="323" r:id="rId17"/>
    <p:sldId id="350" r:id="rId18"/>
    <p:sldId id="370" r:id="rId19"/>
    <p:sldId id="358" r:id="rId20"/>
    <p:sldId id="361" r:id="rId21"/>
    <p:sldId id="362" r:id="rId22"/>
    <p:sldId id="377" r:id="rId23"/>
    <p:sldId id="351" r:id="rId24"/>
    <p:sldId id="352" r:id="rId25"/>
    <p:sldId id="288" r:id="rId26"/>
    <p:sldId id="291" r:id="rId27"/>
    <p:sldId id="293" r:id="rId28"/>
    <p:sldId id="294" r:id="rId29"/>
    <p:sldId id="295" r:id="rId30"/>
    <p:sldId id="297" r:id="rId31"/>
    <p:sldId id="299" r:id="rId32"/>
    <p:sldId id="300" r:id="rId33"/>
    <p:sldId id="302" r:id="rId34"/>
    <p:sldId id="303" r:id="rId35"/>
    <p:sldId id="304" r:id="rId36"/>
    <p:sldId id="306" r:id="rId37"/>
    <p:sldId id="308" r:id="rId38"/>
    <p:sldId id="310" r:id="rId39"/>
    <p:sldId id="376" r:id="rId40"/>
    <p:sldId id="364" r:id="rId41"/>
    <p:sldId id="365" r:id="rId42"/>
    <p:sldId id="366" r:id="rId43"/>
    <p:sldId id="332" r:id="rId44"/>
    <p:sldId id="333" r:id="rId45"/>
    <p:sldId id="334" r:id="rId46"/>
    <p:sldId id="335" r:id="rId47"/>
    <p:sldId id="336" r:id="rId48"/>
    <p:sldId id="337" r:id="rId49"/>
    <p:sldId id="338" r:id="rId50"/>
    <p:sldId id="339" r:id="rId51"/>
    <p:sldId id="340" r:id="rId52"/>
    <p:sldId id="342" r:id="rId53"/>
    <p:sldId id="343" r:id="rId54"/>
    <p:sldId id="344" r:id="rId55"/>
    <p:sldId id="345" r:id="rId56"/>
    <p:sldId id="346" r:id="rId57"/>
    <p:sldId id="347" r:id="rId58"/>
    <p:sldId id="286" r:id="rId59"/>
    <p:sldId id="378" r:id="rId60"/>
    <p:sldId id="276" r:id="rId61"/>
  </p:sldIdLst>
  <p:sldSz cx="10080625" cy="7559675"/>
  <p:notesSz cx="7559675" cy="1069181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0" autoAdjust="0"/>
    <p:restoredTop sz="94660"/>
  </p:normalViewPr>
  <p:slideViewPr>
    <p:cSldViewPr>
      <p:cViewPr varScale="1">
        <p:scale>
          <a:sx n="96" d="100"/>
          <a:sy n="96" d="100"/>
        </p:scale>
        <p:origin x="-1050" y="-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564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fr-FR" altLang="fr-FR"/>
          </a:p>
        </p:txBody>
      </p:sp>
      <p:sp>
        <p:nvSpPr>
          <p:cNvPr id="3075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fr-FR" altLang="fr-FR"/>
          </a:p>
        </p:txBody>
      </p:sp>
      <p:sp>
        <p:nvSpPr>
          <p:cNvPr id="3076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fr-FR" altLang="fr-FR"/>
          </a:p>
        </p:txBody>
      </p:sp>
      <p:sp>
        <p:nvSpPr>
          <p:cNvPr id="4101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38762" cy="400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5013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5012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5013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5012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fld id="{12512D01-6FF9-4368-8F20-6629B7FC21DB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434D503-CDC5-44D8-AEF3-142A03ADA743}" type="slidenum">
              <a:rPr lang="fr-FR" altLang="fr-FR"/>
              <a:pPr/>
              <a:t>1</a:t>
            </a:fld>
            <a:endParaRPr lang="fr-FR" altLang="fr-FR"/>
          </a:p>
        </p:txBody>
      </p:sp>
      <p:sp>
        <p:nvSpPr>
          <p:cNvPr id="6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2988" y="949325"/>
            <a:ext cx="6248400" cy="46878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1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3438" y="5938838"/>
            <a:ext cx="6667500" cy="5626100"/>
          </a:xfrm>
          <a:noFill/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marL="215900" indent="-206375" algn="r" eaLnBrk="1" hangingPunct="1">
              <a:lnSpc>
                <a:spcPct val="95000"/>
              </a:lnSpc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E219C1DC-8748-4AB1-B99A-F8C816A7B1DA}" type="slidenum">
              <a:rPr lang="fr-FR" altLang="fr-FR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marL="215900" indent="-206375" algn="r" eaLnBrk="1" hangingPunct="1">
                <a:lnSpc>
                  <a:spcPct val="95000"/>
                </a:lnSpc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14</a:t>
            </a:fld>
            <a:endParaRPr lang="fr-FR" altLang="fr-FR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40963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 eaLnBrk="1" hangingPunct="1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44DB5DD-0EB6-4C4D-8FF0-966753B01C18}" type="slidenum">
              <a:rPr lang="fr-FR" altLang="fr-FR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algn="r" eaLnBrk="1" hangingPunct="1">
                <a:lnSpc>
                  <a:spcPct val="95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</a:t>
            </a:fld>
            <a:endParaRPr lang="fr-FR" altLang="fr-FR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40964" name="Text Box 3"/>
          <p:cNvSpPr txBox="1">
            <a:spLocks noChangeArrowheads="1"/>
          </p:cNvSpPr>
          <p:nvPr/>
        </p:nvSpPr>
        <p:spPr bwMode="auto">
          <a:xfrm>
            <a:off x="4278313" y="10156825"/>
            <a:ext cx="3262312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6E70B1-5958-45BE-B92D-F9736CA3F827}" type="slidenum">
              <a:rPr lang="fr-FR" altLang="fr-FR" sz="1400">
                <a:solidFill>
                  <a:srgbClr val="FFFFFF"/>
                </a:solidFill>
                <a:latin typeface="Arial" pitchFamily="34" charset="0"/>
                <a:ea typeface="Microsoft YaHei" pitchFamily="34" charset="-122"/>
              </a:rPr>
              <a:pPr eaLnBrk="1" hangingPunct="1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</a:t>
            </a:fld>
            <a:endParaRPr lang="fr-FR" altLang="fr-FR" sz="1400">
              <a:solidFill>
                <a:srgbClr val="FFFFFF"/>
              </a:solidFill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40965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096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marL="215900" indent="-206375" algn="r" eaLnBrk="1" hangingPunct="1">
              <a:lnSpc>
                <a:spcPct val="95000"/>
              </a:lnSpc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83DC579A-BBA9-4981-956B-91BB02B1C84D}" type="slidenum">
              <a:rPr lang="fr-FR" altLang="fr-FR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marL="215900" indent="-206375" algn="r" eaLnBrk="1" hangingPunct="1">
                <a:lnSpc>
                  <a:spcPct val="95000"/>
                </a:lnSpc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15</a:t>
            </a:fld>
            <a:endParaRPr lang="fr-FR" altLang="fr-FR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 eaLnBrk="1" hangingPunct="1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C0A068A-C817-48C1-B4BB-6F22C214F2C2}" type="slidenum">
              <a:rPr lang="fr-FR" altLang="fr-FR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algn="r" eaLnBrk="1" hangingPunct="1">
                <a:lnSpc>
                  <a:spcPct val="95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15</a:t>
            </a:fld>
            <a:endParaRPr lang="fr-FR" altLang="fr-FR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43012" name="Text Box 3"/>
          <p:cNvSpPr txBox="1">
            <a:spLocks noChangeArrowheads="1"/>
          </p:cNvSpPr>
          <p:nvPr/>
        </p:nvSpPr>
        <p:spPr bwMode="auto">
          <a:xfrm>
            <a:off x="4278313" y="10156825"/>
            <a:ext cx="3262312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FA12A92-9234-41AE-997C-5193DD62A607}" type="slidenum">
              <a:rPr lang="fr-FR" altLang="fr-FR" sz="1400">
                <a:solidFill>
                  <a:srgbClr val="FFFFFF"/>
                </a:solidFill>
                <a:latin typeface="Arial" pitchFamily="34" charset="0"/>
                <a:ea typeface="Microsoft YaHei" pitchFamily="34" charset="-122"/>
              </a:rPr>
              <a:pPr eaLnBrk="1" hangingPunct="1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15</a:t>
            </a:fld>
            <a:endParaRPr lang="fr-FR" altLang="fr-FR" sz="1400">
              <a:solidFill>
                <a:srgbClr val="FFFFFF"/>
              </a:solidFill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43013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301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32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55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marL="215900" indent="-201613" algn="r" eaLnBrk="1" hangingPunct="1">
              <a:lnSpc>
                <a:spcPct val="95000"/>
              </a:lnSpc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460F70D7-11B8-4A42-9CC4-C44FD34FC3CB}" type="slidenum">
              <a:rPr lang="fr-FR" altLang="fr-FR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marL="215900" indent="-201613" algn="r" eaLnBrk="1" hangingPunct="1">
                <a:lnSpc>
                  <a:spcPct val="95000"/>
                </a:lnSpc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24</a:t>
            </a:fld>
            <a:endParaRPr lang="fr-FR" altLang="fr-FR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 eaLnBrk="1" hangingPunct="1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7479206-9675-45B5-824F-648E6A89C742}" type="slidenum">
              <a:rPr lang="en-US" altLang="fr-FR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algn="r" eaLnBrk="1" hangingPunct="1">
                <a:lnSpc>
                  <a:spcPct val="95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24</a:t>
            </a:fld>
            <a:endParaRPr lang="en-US" altLang="fr-FR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10854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812800"/>
            <a:ext cx="5314950" cy="39878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854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7738" cy="4791075"/>
          </a:xfrm>
          <a:noFill/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marL="215900" indent="-201613" algn="r" eaLnBrk="1" hangingPunct="1">
              <a:lnSpc>
                <a:spcPct val="95000"/>
              </a:lnSpc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CE30D583-E04F-4308-B4AC-4C03ABC0DFDD}" type="slidenum">
              <a:rPr lang="fr-FR" altLang="fr-FR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marL="215900" indent="-201613" algn="r" eaLnBrk="1" hangingPunct="1">
                <a:lnSpc>
                  <a:spcPct val="95000"/>
                </a:lnSpc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25</a:t>
            </a:fld>
            <a:endParaRPr lang="fr-FR" altLang="fr-FR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112643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 eaLnBrk="1" hangingPunct="1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7A47CEF-73A2-4D31-A4EB-921394DF9C8F}" type="slidenum">
              <a:rPr lang="en-US" altLang="fr-FR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algn="r" eaLnBrk="1" hangingPunct="1">
                <a:lnSpc>
                  <a:spcPct val="95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25</a:t>
            </a:fld>
            <a:endParaRPr lang="en-US" altLang="fr-FR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11264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812800"/>
            <a:ext cx="5314950" cy="39878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264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7738" cy="4791075"/>
          </a:xfrm>
          <a:noFill/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marL="215900" indent="-201613" algn="r" eaLnBrk="1" hangingPunct="1">
              <a:lnSpc>
                <a:spcPct val="95000"/>
              </a:lnSpc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EEFB0239-4FF3-4283-B59D-960C6085D58E}" type="slidenum">
              <a:rPr lang="fr-FR" altLang="fr-FR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marL="215900" indent="-201613" algn="r" eaLnBrk="1" hangingPunct="1">
                <a:lnSpc>
                  <a:spcPct val="95000"/>
                </a:lnSpc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26</a:t>
            </a:fld>
            <a:endParaRPr lang="fr-FR" altLang="fr-FR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114691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 eaLnBrk="1" hangingPunct="1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F3DA86A-F0E4-4F83-AD89-A2C527ADFF5B}" type="slidenum">
              <a:rPr lang="en-US" altLang="fr-FR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algn="r" eaLnBrk="1" hangingPunct="1">
                <a:lnSpc>
                  <a:spcPct val="95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26</a:t>
            </a:fld>
            <a:endParaRPr lang="en-US" altLang="fr-FR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11469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812800"/>
            <a:ext cx="5314950" cy="39878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469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7738" cy="4791075"/>
          </a:xfrm>
          <a:noFill/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marL="215900" indent="-201613" algn="r" eaLnBrk="1" hangingPunct="1">
              <a:lnSpc>
                <a:spcPct val="95000"/>
              </a:lnSpc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6E4C4930-BE65-4C8B-927E-5AD2F911FC95}" type="slidenum">
              <a:rPr lang="fr-FR" altLang="fr-FR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marL="215900" indent="-201613" algn="r" eaLnBrk="1" hangingPunct="1">
                <a:lnSpc>
                  <a:spcPct val="95000"/>
                </a:lnSpc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27</a:t>
            </a:fld>
            <a:endParaRPr lang="fr-FR" altLang="fr-FR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116739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 eaLnBrk="1" hangingPunct="1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BED77E1-88AE-47CB-A66B-80EEFC8C2507}" type="slidenum">
              <a:rPr lang="en-US" altLang="fr-FR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algn="r" eaLnBrk="1" hangingPunct="1">
                <a:lnSpc>
                  <a:spcPct val="95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27</a:t>
            </a:fld>
            <a:endParaRPr lang="en-US" altLang="fr-FR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11674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812800"/>
            <a:ext cx="5314950" cy="39878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674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7738" cy="4791075"/>
          </a:xfrm>
          <a:noFill/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marL="215900" indent="-201613" algn="r" eaLnBrk="1" hangingPunct="1">
              <a:lnSpc>
                <a:spcPct val="95000"/>
              </a:lnSpc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C5AC505B-92A1-443A-A13B-F02DDD59F479}" type="slidenum">
              <a:rPr lang="fr-FR" altLang="fr-FR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marL="215900" indent="-201613" algn="r" eaLnBrk="1" hangingPunct="1">
                <a:lnSpc>
                  <a:spcPct val="95000"/>
                </a:lnSpc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28</a:t>
            </a:fld>
            <a:endParaRPr lang="fr-FR" altLang="fr-FR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118787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 eaLnBrk="1" hangingPunct="1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0B8163D-2C27-4276-916A-0D834AEA7BC4}" type="slidenum">
              <a:rPr lang="en-US" altLang="fr-FR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algn="r" eaLnBrk="1" hangingPunct="1">
                <a:lnSpc>
                  <a:spcPct val="95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28</a:t>
            </a:fld>
            <a:endParaRPr lang="en-US" altLang="fr-FR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11878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0" y="812800"/>
            <a:ext cx="5314950" cy="39878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878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7738" cy="4791075"/>
          </a:xfrm>
          <a:noFill/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marL="215900" indent="-201613" algn="r" eaLnBrk="1" hangingPunct="1">
              <a:lnSpc>
                <a:spcPct val="95000"/>
              </a:lnSpc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99ED7C1E-0DAB-45A7-BB2C-6106118B2807}" type="slidenum">
              <a:rPr lang="fr-FR" altLang="fr-FR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marL="215900" indent="-201613" algn="r" eaLnBrk="1" hangingPunct="1">
                <a:lnSpc>
                  <a:spcPct val="95000"/>
                </a:lnSpc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29</a:t>
            </a:fld>
            <a:endParaRPr lang="fr-FR" altLang="fr-FR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122883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 eaLnBrk="1" hangingPunct="1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EFF7043-54C1-4F9E-805C-42115DD63F9A}" type="slidenum">
              <a:rPr lang="en-US" altLang="fr-FR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algn="r" eaLnBrk="1" hangingPunct="1">
                <a:lnSpc>
                  <a:spcPct val="95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29</a:t>
            </a:fld>
            <a:endParaRPr lang="en-US" altLang="fr-FR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12288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27650" cy="3995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288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4088" cy="4797425"/>
          </a:xfrm>
          <a:noFill/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82B1A19-A628-4C78-B5C4-58C10E4B0FD7}" type="slidenum">
              <a:rPr lang="fr-FR" altLang="fr-FR"/>
              <a:pPr/>
              <a:t>2</a:t>
            </a:fld>
            <a:endParaRPr lang="fr-FR" altLang="fr-FR"/>
          </a:p>
        </p:txBody>
      </p:sp>
      <p:sp>
        <p:nvSpPr>
          <p:cNvPr id="8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2988" y="949325"/>
            <a:ext cx="6248400" cy="46878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3438" y="5938838"/>
            <a:ext cx="6667500" cy="5626100"/>
          </a:xfrm>
          <a:noFill/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49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69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4000" cy="40005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90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0438" cy="4803775"/>
          </a:xfrm>
          <a:noFill/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2988" y="949325"/>
            <a:ext cx="6248400" cy="46878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10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3438" y="5938838"/>
            <a:ext cx="6667500" cy="5626100"/>
          </a:xfrm>
          <a:noFill/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31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4000" cy="40005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51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0438" cy="4803775"/>
          </a:xfrm>
          <a:noFill/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92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4000" cy="40005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413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0438" cy="4803775"/>
          </a:xfrm>
          <a:noFill/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8075" y="812800"/>
            <a:ext cx="5335588" cy="4002088"/>
          </a:xfrm>
        </p:spPr>
      </p:sp>
      <p:sp>
        <p:nvSpPr>
          <p:cNvPr id="162819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00000"/>
              </a:lnSpc>
              <a:buSzTx/>
              <a:tabLst/>
            </a:pPr>
            <a:fld id="{AD88B826-AEE9-4ED4-93B5-1899EE6AC345}" type="slidenum">
              <a:rPr lang="fr-FR" sz="1800"/>
              <a:pPr>
                <a:lnSpc>
                  <a:spcPct val="100000"/>
                </a:lnSpc>
                <a:buSzTx/>
                <a:tabLst/>
              </a:pPr>
              <a:t>56</a:t>
            </a:fld>
            <a:endParaRPr lang="fr-FR" sz="18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185351BF-1B0D-400E-80CF-33FA0AABB45E}" type="slidenum">
              <a:rPr lang="fr-FR" altLang="fr-FR"/>
              <a:pPr/>
              <a:t>59</a:t>
            </a:fld>
            <a:endParaRPr lang="fr-FR" altLang="fr-FR"/>
          </a:p>
        </p:txBody>
      </p:sp>
      <p:sp>
        <p:nvSpPr>
          <p:cNvPr id="165891" name="Text Box 1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4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4EAE281-80D5-4FAA-ACFD-AE0196A5F31B}" type="slidenum">
              <a:rPr lang="fr-FR" altLang="fr-FR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1" hangingPunct="1">
                <a:lnSpc>
                  <a:spcPct val="93000"/>
                </a:lnSpc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59</a:t>
            </a:fld>
            <a:endParaRPr lang="fr-FR" altLang="fr-FR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5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34000" cy="40005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658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0438" cy="4803775"/>
          </a:xfrm>
          <a:noFill/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475E8A3-62C9-4928-B7BE-C82C3B652880}" type="slidenum">
              <a:rPr lang="fr-FR" altLang="fr-FR"/>
              <a:pPr/>
              <a:t>3</a:t>
            </a:fld>
            <a:endParaRPr lang="fr-FR" altLang="fr-FR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2988" y="949325"/>
            <a:ext cx="6248400" cy="46878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3438" y="5938838"/>
            <a:ext cx="6667500" cy="5626100"/>
          </a:xfrm>
          <a:noFill/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BCFBA06-CBCC-49FE-95EC-1BA5D91450CA}" type="slidenum">
              <a:rPr lang="fr-FR" altLang="fr-FR"/>
              <a:pPr/>
              <a:t>5</a:t>
            </a:fld>
            <a:endParaRPr lang="fr-FR" altLang="fr-FR"/>
          </a:p>
        </p:txBody>
      </p:sp>
      <p:sp>
        <p:nvSpPr>
          <p:cNvPr id="133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2988" y="949325"/>
            <a:ext cx="6248400" cy="46878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3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3438" y="5938838"/>
            <a:ext cx="6667500" cy="5626100"/>
          </a:xfrm>
          <a:noFill/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4518BAD-A0B1-43CB-8D76-8F85B96C1D32}" type="slidenum">
              <a:rPr lang="fr-FR" altLang="fr-FR"/>
              <a:pPr/>
              <a:t>6</a:t>
            </a:fld>
            <a:endParaRPr lang="fr-FR" altLang="fr-FR"/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2988" y="949325"/>
            <a:ext cx="6248400" cy="46878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3438" y="5938838"/>
            <a:ext cx="6667500" cy="5626100"/>
          </a:xfrm>
          <a:noFill/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1C9F273-87E0-4DC6-84F6-16C2ED62C6BA}" type="slidenum">
              <a:rPr lang="fr-FR" altLang="fr-FR"/>
              <a:pPr/>
              <a:t>7</a:t>
            </a:fld>
            <a:endParaRPr lang="fr-FR" altLang="fr-FR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2988" y="949325"/>
            <a:ext cx="6248400" cy="46878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3438" y="5938838"/>
            <a:ext cx="6667500" cy="5626100"/>
          </a:xfrm>
          <a:noFill/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F4551FD-1178-48FF-962A-DE7998E95E4C}" type="slidenum">
              <a:rPr lang="fr-FR" altLang="fr-FR"/>
              <a:pPr/>
              <a:t>8</a:t>
            </a:fld>
            <a:endParaRPr lang="fr-FR" altLang="fr-FR"/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2988" y="949325"/>
            <a:ext cx="6248400" cy="46878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3438" y="5938838"/>
            <a:ext cx="6667500" cy="5626100"/>
          </a:xfrm>
          <a:noFill/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marL="215900" indent="-206375" algn="r" eaLnBrk="1" hangingPunct="1">
              <a:lnSpc>
                <a:spcPct val="95000"/>
              </a:lnSpc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87FE2BF3-AC84-4FA1-A87D-33ECFE543B14}" type="slidenum">
              <a:rPr lang="fr-FR" altLang="fr-FR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marL="215900" indent="-206375" algn="r" eaLnBrk="1" hangingPunct="1">
                <a:lnSpc>
                  <a:spcPct val="95000"/>
                </a:lnSpc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12</a:t>
            </a:fld>
            <a:endParaRPr lang="fr-FR" altLang="fr-FR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 eaLnBrk="1" hangingPunct="1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940EB19-12C8-4CC6-80B9-B57BE9E71ABC}" type="slidenum">
              <a:rPr lang="fr-FR" altLang="fr-FR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algn="r" eaLnBrk="1" hangingPunct="1">
                <a:lnSpc>
                  <a:spcPct val="95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12</a:t>
            </a:fld>
            <a:endParaRPr lang="fr-FR" altLang="fr-FR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34820" name="Text Box 3"/>
          <p:cNvSpPr txBox="1">
            <a:spLocks noChangeArrowheads="1"/>
          </p:cNvSpPr>
          <p:nvPr/>
        </p:nvSpPr>
        <p:spPr bwMode="auto">
          <a:xfrm>
            <a:off x="4278313" y="10156825"/>
            <a:ext cx="3262312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788B840-182B-40C6-8CCF-E53C323F426B}" type="slidenum">
              <a:rPr lang="fr-FR" altLang="fr-FR" sz="1400">
                <a:solidFill>
                  <a:srgbClr val="FFFFFF"/>
                </a:solidFill>
                <a:latin typeface="Arial" pitchFamily="34" charset="0"/>
                <a:ea typeface="Microsoft YaHei" pitchFamily="34" charset="-122"/>
              </a:rPr>
              <a:pPr eaLnBrk="1" hangingPunct="1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12</a:t>
            </a:fld>
            <a:endParaRPr lang="fr-FR" altLang="fr-FR" sz="1400">
              <a:solidFill>
                <a:srgbClr val="FFFFFF"/>
              </a:solidFill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34821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482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marL="215900" indent="-206375" algn="r" eaLnBrk="1" hangingPunct="1">
              <a:lnSpc>
                <a:spcPct val="95000"/>
              </a:lnSpc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A0574AC1-F0F0-4BA6-9830-432336723799}" type="slidenum">
              <a:rPr lang="fr-FR" altLang="fr-FR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marL="215900" indent="-206375" algn="r" eaLnBrk="1" hangingPunct="1">
                <a:lnSpc>
                  <a:spcPct val="95000"/>
                </a:lnSpc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13</a:t>
            </a:fld>
            <a:endParaRPr lang="fr-FR" altLang="fr-FR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 eaLnBrk="1" hangingPunct="1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BE0CE64-A3EE-44A9-94C1-4EDDA7A0687E}" type="slidenum">
              <a:rPr lang="fr-FR" altLang="fr-FR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algn="r" eaLnBrk="1" hangingPunct="1">
                <a:lnSpc>
                  <a:spcPct val="95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13</a:t>
            </a:fld>
            <a:endParaRPr lang="fr-FR" altLang="fr-FR" sz="14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38916" name="Text Box 3"/>
          <p:cNvSpPr txBox="1">
            <a:spLocks noChangeArrowheads="1"/>
          </p:cNvSpPr>
          <p:nvPr/>
        </p:nvSpPr>
        <p:spPr bwMode="auto">
          <a:xfrm>
            <a:off x="4278313" y="10156825"/>
            <a:ext cx="3262312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96D31D8-C634-48BC-825A-A066DBD54D5C}" type="slidenum">
              <a:rPr lang="fr-FR" altLang="fr-FR" sz="1400">
                <a:solidFill>
                  <a:srgbClr val="FFFFFF"/>
                </a:solidFill>
                <a:latin typeface="Arial" pitchFamily="34" charset="0"/>
                <a:ea typeface="Microsoft YaHei" pitchFamily="34" charset="-122"/>
              </a:rPr>
              <a:pPr eaLnBrk="1" hangingPunct="1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13</a:t>
            </a:fld>
            <a:endParaRPr lang="fr-FR" altLang="fr-FR" sz="1400">
              <a:solidFill>
                <a:srgbClr val="FFFFFF"/>
              </a:solidFill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38917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60078" y="1237197"/>
            <a:ext cx="7560469" cy="2631887"/>
          </a:xfrm>
        </p:spPr>
        <p:txBody>
          <a:bodyPr anchor="b"/>
          <a:lstStyle>
            <a:lvl1pPr algn="ctr">
              <a:defRPr sz="496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60078" y="3970580"/>
            <a:ext cx="7560469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61C1CC-4144-4C0B-92E8-DD0BB6424B52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A77574-A09F-42CD-9029-DC0B5A420191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213947" y="402483"/>
            <a:ext cx="2173635" cy="640647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93043" y="402483"/>
            <a:ext cx="6394896" cy="640647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B346DD-159C-42E2-977B-6274F8DB1E31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6047" y="2348400"/>
            <a:ext cx="8568531" cy="162043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B614B-9CF1-4282-A1AF-C6A9686ADBC4}" type="datetime1">
              <a:rPr lang="fr-FR"/>
              <a:pPr>
                <a:defRPr/>
              </a:pPr>
              <a:t>14/06/2016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53350-B9C3-4612-92C3-C64C1DABF312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312E4-CAD9-417F-9568-A24951D2D965}" type="datetime1">
              <a:rPr lang="fr-FR"/>
              <a:pPr>
                <a:defRPr/>
              </a:pPr>
              <a:t>14/06/2016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08B2EE-D396-4057-A911-ED0A83EA53A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6300" y="4857792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3CAF4-131D-454A-8528-405F6E03A7CB}" type="datetime1">
              <a:rPr lang="fr-FR"/>
              <a:pPr>
                <a:defRPr/>
              </a:pPr>
              <a:t>14/06/2016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CA9397-C862-4618-94C4-3E0578EBB47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4031" y="1763925"/>
            <a:ext cx="4452276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24318" y="1763925"/>
            <a:ext cx="4452276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7BF31-2630-48AB-BCD1-B427BDBBDD2C}" type="datetime1">
              <a:rPr lang="fr-FR"/>
              <a:pPr>
                <a:defRPr/>
              </a:pPr>
              <a:t>14/06/2016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122987-ACCF-44DE-B954-F9260A97C876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20818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F7F21-7E6C-4D30-A4D7-A75F9A03209F}" type="datetime1">
              <a:rPr lang="fr-FR"/>
              <a:pPr>
                <a:defRPr/>
              </a:pPr>
              <a:t>14/06/2016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358F2-75C0-42AF-BDFE-ED21ECD3A476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5286D-F1F5-4AB0-B45D-B02DA29D6DD1}" type="datetime1">
              <a:rPr lang="fr-FR"/>
              <a:pPr>
                <a:defRPr/>
              </a:pPr>
              <a:t>14/06/2016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BAF0F4-2135-44A3-B6EF-09B76DBF5E5E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86371-CB6F-4053-B7A7-24F69E9E5B80}" type="datetime1">
              <a:rPr lang="fr-FR"/>
              <a:pPr>
                <a:defRPr/>
              </a:pPr>
              <a:t>14/06/2016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9C45DF-260B-4B83-B6D7-9D0DC605BCC2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032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1245" y="300988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4032" y="1581933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1AADD-116A-4CB4-A07D-77B8D9A0490F}" type="datetime1">
              <a:rPr lang="fr-FR"/>
              <a:pPr>
                <a:defRPr/>
              </a:pPr>
              <a:t>14/06/2016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737CB8-CF23-455F-B31C-8E591368FC14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D440AD-ACF7-4868-9E09-97EEE4D7117A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 rtlCol="0">
            <a:normAutofit/>
          </a:bodyPr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E9A36-949A-40C7-A292-C897F526AAC2}" type="datetime1">
              <a:rPr lang="fr-FR"/>
              <a:pPr>
                <a:defRPr/>
              </a:pPr>
              <a:t>14/06/2016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5AA2D9-8ECE-47AF-864B-FF83F751B4B0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916AF-05DE-495C-A10E-21BE1AB89183}" type="datetime1">
              <a:rPr lang="fr-FR"/>
              <a:pPr>
                <a:defRPr/>
              </a:pPr>
              <a:t>14/06/2016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DED5B-AC69-4FED-9AC5-676465531325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08453" y="302738"/>
            <a:ext cx="2268141" cy="6450223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4031" y="302738"/>
            <a:ext cx="6636411" cy="645022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4621B-16C8-4E71-8B69-C41BB9A7A439}" type="datetime1">
              <a:rPr lang="fr-FR"/>
              <a:pPr>
                <a:defRPr/>
              </a:pPr>
              <a:t>14/06/2016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8872AB-D2A8-4616-90B0-65A8F65354E9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7793" y="1884670"/>
            <a:ext cx="8694539" cy="3144614"/>
          </a:xfrm>
        </p:spPr>
        <p:txBody>
          <a:bodyPr anchor="b"/>
          <a:lstStyle>
            <a:lvl1pPr>
              <a:defRPr sz="496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7793" y="5059034"/>
            <a:ext cx="8694539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03841-2D3F-4158-AEE1-19697C40CB8A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93043" y="2012414"/>
            <a:ext cx="4284266" cy="479654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3316" y="2012414"/>
            <a:ext cx="4284266" cy="479654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7D5A2F-5289-4EEC-B89A-22C74557B305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4356" y="402483"/>
            <a:ext cx="8694539" cy="1461188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4357" y="1853171"/>
            <a:ext cx="426457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94357" y="2761381"/>
            <a:ext cx="4264576" cy="406157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03316" y="1853171"/>
            <a:ext cx="4285579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03316" y="2761381"/>
            <a:ext cx="4285579" cy="406157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AD17D-B94B-40CE-B705-E1E24B528D05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1D146-3AA8-466A-AC84-A41035352519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0BA268-520A-4560-9820-9A88A53CB85E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579" y="1088454"/>
            <a:ext cx="5103316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C43372-67B0-4B65-B861-7B04764887AC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285579" y="1088454"/>
            <a:ext cx="5103316" cy="5372269"/>
          </a:xfrm>
        </p:spPr>
        <p:txBody>
          <a:bodyPr rtlCol="0">
            <a:normAutofit/>
          </a:bodyPr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25411C-A17B-4F3E-BF36-030819DF979B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93738" y="403225"/>
            <a:ext cx="869315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93738" y="2012950"/>
            <a:ext cx="8693150" cy="479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93738" y="7007225"/>
            <a:ext cx="226695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9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38513" y="7007225"/>
            <a:ext cx="34036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9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119938" y="7007225"/>
            <a:ext cx="2266950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077067FC-E618-4B65-B187-4463B852A9F3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7556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556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2pPr>
      <a:lvl3pPr algn="l" defTabSz="7556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3pPr>
      <a:lvl4pPr algn="l" defTabSz="7556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4pPr>
      <a:lvl5pPr algn="l" defTabSz="7556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5565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5565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5565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55650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8913" indent="-188913" algn="l" defTabSz="755650" rtl="0" eaLnBrk="0" fontAlgn="base" hangingPunct="0">
        <a:lnSpc>
          <a:spcPct val="90000"/>
        </a:lnSpc>
        <a:spcBef>
          <a:spcPts val="825"/>
        </a:spcBef>
        <a:spcAft>
          <a:spcPct val="0"/>
        </a:spcAft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6738" indent="-188913" algn="l" defTabSz="755650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44563" indent="-188913" algn="l" defTabSz="755650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22388" indent="-188913" algn="l" defTabSz="755650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213" indent="-188913" algn="l" defTabSz="755650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503238" y="303213"/>
            <a:ext cx="907415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03238" y="1763713"/>
            <a:ext cx="90741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03238" y="7007225"/>
            <a:ext cx="23526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23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E283D33-6952-4E7D-AC86-2A8335A9E315}" type="datetime1">
              <a:rPr lang="fr-FR"/>
              <a:pPr>
                <a:defRPr/>
              </a:pPr>
              <a:t>14/06/2016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23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rgbClr val="898989"/>
                </a:solidFill>
              </a:defRPr>
            </a:lvl1pPr>
          </a:lstStyle>
          <a:p>
            <a:fld id="{CFBB849C-AE44-4127-AA64-A624FEAFE809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hf hdr="0" ftr="0" dt="0"/>
  <p:txStyles>
    <p:titleStyle>
      <a:lvl1pPr algn="ctr" defTabSz="1006475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06475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2pPr>
      <a:lvl3pPr algn="ctr" defTabSz="1006475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3pPr>
      <a:lvl4pPr algn="ctr" defTabSz="1006475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4pPr>
      <a:lvl5pPr algn="ctr" defTabSz="1006475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006475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006475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006475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006475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77825" indent="-377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7563" indent="-3143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250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713" indent="-250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950" indent="-250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papa75011/lists/les-100-comptes-%C3%A0-suivre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hyperlink" Target="http://www.enssib.fr/bibliotheque-numerique/notices/65022-action-culturelle-en-bibliotheque-et-participation-des-populations" TargetMode="External"/><Relationship Id="rId5" Type="http://schemas.openxmlformats.org/officeDocument/2006/relationships/hyperlink" Target="http://www.enssib.fr/bibliotheque-numerique/documents/64143-co-construire-les-collections-avec-les-usagers.pdf" TargetMode="External"/><Relationship Id="rId4" Type="http://schemas.openxmlformats.org/officeDocument/2006/relationships/hyperlink" Target="https://bibliotheques.paris.fr/Default/doc/SYRACUSE/903604/makers-la-nouvelle-revolution-industriell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5" Type="http://schemas.openxmlformats.org/officeDocument/2006/relationships/hyperlink" Target="http://b14-sigbermes.apps.paris.fr/userfiles/file/Bibliographies/reseaux-sociaux-bibliotheques/reseaux-sociaux-bibliotheques.pdf" TargetMode="External"/><Relationship Id="rId4" Type="http://schemas.openxmlformats.org/officeDocument/2006/relationships/hyperlink" Target="http://b14-sigbermes.apps.paris.fr/userfiles/file/Bibliographies/reseaux-sociaux-bibliotheques/reseaux-sociaux-bibliotheques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oremix.wordpress.com/biblioremixparis-16-et-17-avril-2015/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oop.it/u/veille-professionnelle-bibliotheque-canopee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hyperlink" Target="https://bibliothequecanopee.wordpress.com/2015/09/23/une-imprimante-3d-mais-quest-ce-que-ca-vient-faire-dans-une-bibliotheque/" TargetMode="Externa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23.jpeg"/><Relationship Id="rId5" Type="http://schemas.openxmlformats.org/officeDocument/2006/relationships/hyperlink" Target="https://www.youtube.com/playlist?list=PL2HfxgGbspzjEhVjAKb0QfW6cVuBPjZBA" TargetMode="External"/><Relationship Id="rId4" Type="http://schemas.openxmlformats.org/officeDocument/2006/relationships/hyperlink" Target="https://www.youtube.com/watch?v=BAZ0kVO2adk" TargetMode="External"/><Relationship Id="rId9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jetleshalles.fr/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27.jpeg"/><Relationship Id="rId4" Type="http://schemas.openxmlformats.org/officeDocument/2006/relationships/hyperlink" Target="https://bibliothequecanopee.wordpress.com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8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0.xml"/><Relationship Id="rId4" Type="http://schemas.openxmlformats.org/officeDocument/2006/relationships/hyperlink" Target="http://www.pearltrees.com/rgaillard/elaborer-strategie-editoriale/id12069781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mediathequeducarresaintlazare.wordpress.com/2014/04/25/des-robots-lego-en-bibliotheque/" TargetMode="External"/><Relationship Id="rId3" Type="http://schemas.openxmlformats.org/officeDocument/2006/relationships/notesSlide" Target="../notesSlides/notesSlide19.xml"/><Relationship Id="rId7" Type="http://schemas.openxmlformats.org/officeDocument/2006/relationships/hyperlink" Target="https://www.youtube.com/watch?v=uMT2kQcC8yo" TargetMode="Externa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1.xml"/><Relationship Id="rId6" Type="http://schemas.openxmlformats.org/officeDocument/2006/relationships/hyperlink" Target="https://biblouisemichel.wordpress.com/category/lequipe/" TargetMode="External"/><Relationship Id="rId5" Type="http://schemas.openxmlformats.org/officeDocument/2006/relationships/hyperlink" Target="https://www.youtube.com/watch?v=X-Tw0o_01M8" TargetMode="External"/><Relationship Id="rId10" Type="http://schemas.openxmlformats.org/officeDocument/2006/relationships/hyperlink" Target="https://bibliothequecanopee.wordpress.com/2015/10/08/limpression-3d-sauce-canopee-recette/" TargetMode="External"/><Relationship Id="rId4" Type="http://schemas.openxmlformats.org/officeDocument/2006/relationships/hyperlink" Target="http://mediathequeducarresaintlazare.wordpress.com/2013/04/16/lequipe-sagrandit/" TargetMode="External"/><Relationship Id="rId9" Type="http://schemas.openxmlformats.org/officeDocument/2006/relationships/hyperlink" Target="https://bibliothequecanopee.wordpress.com/2015/09/23/une-imprimante-3d-mais-quest-ce-que-ca-vient-faire-dans-une-bibliotheque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4.xml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hyperlink" Target="https://www.flickr.com/photos/104666816@N07/page1" TargetMode="External"/><Relationship Id="rId18" Type="http://schemas.openxmlformats.org/officeDocument/2006/relationships/hyperlink" Target="http://www.scoop.it/u/veille-professionnelle-bibliotheque-canopee" TargetMode="External"/><Relationship Id="rId3" Type="http://schemas.openxmlformats.org/officeDocument/2006/relationships/notesSlide" Target="../notesSlides/notesSlide23.xml"/><Relationship Id="rId21" Type="http://schemas.openxmlformats.org/officeDocument/2006/relationships/hyperlink" Target="https://bibliothequecanopee.wordpress.com/" TargetMode="External"/><Relationship Id="rId7" Type="http://schemas.openxmlformats.org/officeDocument/2006/relationships/image" Target="../media/image35.jpeg"/><Relationship Id="rId12" Type="http://schemas.openxmlformats.org/officeDocument/2006/relationships/hyperlink" Target="https://twitter.com/bibCanopee" TargetMode="External"/><Relationship Id="rId17" Type="http://schemas.openxmlformats.org/officeDocument/2006/relationships/hyperlink" Target="http://www.pearltrees.com/mediatheque_de_la_canopee" TargetMode="External"/><Relationship Id="rId2" Type="http://schemas.openxmlformats.org/officeDocument/2006/relationships/slideLayout" Target="../slideLayouts/slideLayout18.xml"/><Relationship Id="rId16" Type="http://schemas.openxmlformats.org/officeDocument/2006/relationships/hyperlink" Target="https://instagram.com/mediatheque.canopee/" TargetMode="External"/><Relationship Id="rId20" Type="http://schemas.openxmlformats.org/officeDocument/2006/relationships/image" Target="../media/image40.png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5" Type="http://schemas.openxmlformats.org/officeDocument/2006/relationships/hyperlink" Target="https://www.facebook.com/pages/M%C3%A9diath%C3%A8que-de-la-Canop%C3%A9e-la-fontaine/871696262848540" TargetMode="External"/><Relationship Id="rId10" Type="http://schemas.openxmlformats.org/officeDocument/2006/relationships/image" Target="../media/image38.png"/><Relationship Id="rId19" Type="http://schemas.openxmlformats.org/officeDocument/2006/relationships/hyperlink" Target="https://www.youtube.com/channel/UC-Yown0jHQ5EOs0TwZrs-8A" TargetMode="External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hyperlink" Target="https://fr.pinterest.com/bibliothequecan/" TargetMode="External"/><Relationship Id="rId2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s://twitter.com/hashtag/Conseil2bib?src=hash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search?f=tweets&amp;vertical=default&amp;q=" TargetMode="Externa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0.xml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dailymotion.com/video/x47j8eb_la-canopee-le-nouveau-coeur-culturel-de-paris_news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hyperlink" Target="https://www.youtube.com/watch?v=iJud-8jM0yg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0.png"/><Relationship Id="rId4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ob.fr/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9.png"/><Relationship Id="rId4" Type="http://schemas.openxmlformats.org/officeDocument/2006/relationships/image" Target="../media/image5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facebook.com/Guillaume-Essaillon-1718128095075064/" TargetMode="External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othequecanopee.wordpress.com/2016/05/06/les-mots-du-cahier-dobservations/" TargetMode="Externa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3.xml"/><Relationship Id="rId5" Type="http://schemas.openxmlformats.org/officeDocument/2006/relationships/image" Target="../media/image72.png"/><Relationship Id="rId4" Type="http://schemas.openxmlformats.org/officeDocument/2006/relationships/hyperlink" Target="https://bibliothequecanopee.wordpress.com/2016/05/18/laissez-faire-laissez-pousser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mediatheque.canopee@paris.fr" TargetMode="External"/><Relationship Id="rId5" Type="http://schemas.openxmlformats.org/officeDocument/2006/relationships/hyperlink" Target="mailto:romain.gaillard@paris.fr" TargetMode="External"/><Relationship Id="rId4" Type="http://schemas.openxmlformats.org/officeDocument/2006/relationships/image" Target="../media/image7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hyperlink" Target="https://www.flickr.com/photos/104666816@N07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/>
          <p:cNvSpPr>
            <a:spLocks noChangeArrowheads="1"/>
          </p:cNvSpPr>
          <p:nvPr/>
        </p:nvSpPr>
        <p:spPr bwMode="auto">
          <a:xfrm>
            <a:off x="674688" y="366713"/>
            <a:ext cx="8731250" cy="6826250"/>
          </a:xfrm>
          <a:prstGeom prst="roundRect">
            <a:avLst>
              <a:gd name="adj" fmla="val 16667"/>
            </a:avLst>
          </a:prstGeom>
          <a:solidFill>
            <a:srgbClr val="FAC090"/>
          </a:solidFill>
          <a:ln w="254160">
            <a:solidFill>
              <a:srgbClr val="3A5F8B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altLang="fr-FR"/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757238" y="2786063"/>
            <a:ext cx="8567737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742950" indent="-722313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42950" algn="l"/>
                <a:tab pos="1190625" algn="l"/>
                <a:tab pos="1639888" algn="l"/>
                <a:tab pos="2089150" algn="l"/>
                <a:tab pos="2538413" algn="l"/>
                <a:tab pos="2987675" algn="l"/>
                <a:tab pos="3436938" algn="l"/>
                <a:tab pos="3886200" algn="l"/>
                <a:tab pos="4335463" algn="l"/>
                <a:tab pos="4784725" algn="l"/>
                <a:tab pos="5233988" algn="l"/>
                <a:tab pos="5683250" algn="l"/>
                <a:tab pos="6132513" algn="l"/>
                <a:tab pos="6581775" algn="l"/>
                <a:tab pos="7031038" algn="l"/>
                <a:tab pos="7480300" algn="l"/>
                <a:tab pos="7929563" algn="l"/>
                <a:tab pos="8378825" algn="l"/>
                <a:tab pos="8828088" algn="l"/>
                <a:tab pos="9277350" algn="l"/>
                <a:tab pos="97266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defRPr/>
            </a:pPr>
            <a:r>
              <a:rPr lang="fr-FR" sz="4400" b="1" dirty="0" smtClean="0">
                <a:latin typeface="+mj-lt"/>
              </a:rPr>
              <a:t>Ateliers, documents, organisation…</a:t>
            </a:r>
            <a:endParaRPr lang="fr-FR" sz="4400" b="1" dirty="0">
              <a:latin typeface="+mj-lt"/>
            </a:endParaRPr>
          </a:p>
          <a:p>
            <a:pPr algn="ctr" eaLnBrk="1" fontAlgn="auto" hangingPunct="1">
              <a:spcBef>
                <a:spcPts val="0"/>
              </a:spcBef>
              <a:defRPr/>
            </a:pPr>
            <a:r>
              <a:rPr lang="fr-FR" sz="4400" b="1" dirty="0" smtClean="0">
                <a:latin typeface="+mj-lt"/>
              </a:rPr>
              <a:t>Les cultures numériques à la médiathèque de la Canopée</a:t>
            </a:r>
            <a:endParaRPr lang="fr-FR" sz="4400" b="1" dirty="0">
              <a:latin typeface="+mj-lt"/>
            </a:endParaRP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2188" y="6319838"/>
            <a:ext cx="4591050" cy="58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813" y="606425"/>
            <a:ext cx="1866900" cy="2060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126" name="Rectangle 5"/>
          <p:cNvSpPr>
            <a:spLocks noChangeArrowheads="1"/>
          </p:cNvSpPr>
          <p:nvPr/>
        </p:nvSpPr>
        <p:spPr bwMode="auto">
          <a:xfrm>
            <a:off x="2232025" y="5964238"/>
            <a:ext cx="6826250" cy="942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2800" b="1" dirty="0">
                <a:solidFill>
                  <a:srgbClr val="000000"/>
                </a:solidFill>
                <a:ea typeface="Microsoft YaHei" pitchFamily="34" charset="-122"/>
              </a:rPr>
              <a:t> </a:t>
            </a:r>
            <a:r>
              <a:rPr lang="fr-FR" altLang="fr-FR" sz="2800" b="1" dirty="0" smtClean="0">
                <a:solidFill>
                  <a:srgbClr val="000000"/>
                </a:solidFill>
                <a:ea typeface="Microsoft YaHei" pitchFamily="34" charset="-122"/>
              </a:rPr>
              <a:t>#</a:t>
            </a:r>
            <a:r>
              <a:rPr lang="fr-FR" altLang="fr-FR" sz="2800" b="1" dirty="0" err="1" smtClean="0">
                <a:solidFill>
                  <a:srgbClr val="000000"/>
                </a:solidFill>
                <a:ea typeface="Microsoft YaHei" pitchFamily="34" charset="-122"/>
              </a:rPr>
              <a:t>RencNum</a:t>
            </a:r>
            <a:endParaRPr lang="fr-FR" altLang="fr-FR" sz="2800" b="1" dirty="0">
              <a:solidFill>
                <a:srgbClr val="000000"/>
              </a:solidFill>
              <a:ea typeface="Microsoft YaHei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4838"/>
            <a:ext cx="5986463" cy="396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Imag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3513" y="4765675"/>
            <a:ext cx="715327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Imag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92263" y="19050"/>
            <a:ext cx="69532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Image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7888" y="1979613"/>
            <a:ext cx="398145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4400" b="1" smtClean="0">
                <a:solidFill>
                  <a:srgbClr val="0070C0"/>
                </a:solidFill>
              </a:rPr>
              <a:t>Reprendre la main: actualiser la documentation du projet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3738" y="2012950"/>
            <a:ext cx="8693150" cy="5295900"/>
          </a:xfrm>
        </p:spPr>
        <p:txBody>
          <a:bodyPr rtlCol="0">
            <a:normAutofit lnSpcReduction="10000"/>
          </a:bodyPr>
          <a:lstStyle/>
          <a:p>
            <a:pPr eaLnBrk="1" hangingPunct="1">
              <a:defRPr/>
            </a:pPr>
            <a:r>
              <a:rPr lang="fr-FR" dirty="0"/>
              <a:t>Nouvelles sources:</a:t>
            </a:r>
          </a:p>
          <a:p>
            <a:pPr eaLnBrk="1" hangingPunct="1">
              <a:buFontTx/>
              <a:buChar char="-"/>
              <a:defRPr/>
            </a:pPr>
            <a:r>
              <a:rPr lang="fr-FR" dirty="0"/>
              <a:t>Visites: </a:t>
            </a:r>
            <a:r>
              <a:rPr lang="fr-FR" dirty="0" err="1"/>
              <a:t>faclab</a:t>
            </a:r>
            <a:r>
              <a:rPr lang="fr-FR" dirty="0"/>
              <a:t> de Gennevilliers (France), bibliothèques de Kanazawa (Japon), bibliothèques Louise Michel et Marguerite Yourcenar à Paris, bibliothèques de Chelles, Choisy-le-Roi, espace Nouvelle génération à la BPI…  </a:t>
            </a:r>
          </a:p>
          <a:p>
            <a:pPr eaLnBrk="1" hangingPunct="1">
              <a:buFontTx/>
              <a:buChar char="-"/>
              <a:defRPr/>
            </a:pPr>
            <a:r>
              <a:rPr lang="fr-FR" dirty="0"/>
              <a:t>Veille technique et sociale sur Twitter (Silvère Mercier, Marie D. Martel, et </a:t>
            </a:r>
            <a:r>
              <a:rPr lang="fr-FR" dirty="0">
                <a:hlinkClick r:id="rId3"/>
              </a:rPr>
              <a:t>bien d’autres</a:t>
            </a:r>
            <a:r>
              <a:rPr lang="fr-FR" dirty="0"/>
              <a:t>…)</a:t>
            </a:r>
          </a:p>
          <a:p>
            <a:pPr eaLnBrk="1" hangingPunct="1">
              <a:buFontTx/>
              <a:buChar char="-"/>
              <a:defRPr/>
            </a:pPr>
            <a:r>
              <a:rPr lang="fr-FR" dirty="0"/>
              <a:t>Statistiques de l’INSEE et de la chambre de commerce et d’industrie sur le quartier des Halles et le centre de Paris</a:t>
            </a:r>
          </a:p>
          <a:p>
            <a:pPr eaLnBrk="1" hangingPunct="1">
              <a:buFontTx/>
              <a:buChar char="-"/>
              <a:defRPr/>
            </a:pPr>
            <a:r>
              <a:rPr lang="fr-FR" dirty="0"/>
              <a:t>Lectures (</a:t>
            </a:r>
            <a:r>
              <a:rPr lang="fr-FR" dirty="0">
                <a:hlinkClick r:id="rId4"/>
              </a:rPr>
              <a:t>Chris Anderson</a:t>
            </a:r>
            <a:r>
              <a:rPr lang="fr-FR" dirty="0"/>
              <a:t>, Claude </a:t>
            </a:r>
            <a:r>
              <a:rPr lang="fr-FR" dirty="0" err="1"/>
              <a:t>Poissenot</a:t>
            </a:r>
            <a:r>
              <a:rPr lang="fr-FR" dirty="0"/>
              <a:t>, </a:t>
            </a:r>
            <a:r>
              <a:rPr lang="fr-FR" dirty="0">
                <a:hlinkClick r:id="rId5"/>
              </a:rPr>
              <a:t>mémoire de conservateur de Elise Breton</a:t>
            </a:r>
            <a:r>
              <a:rPr lang="fr-FR" dirty="0"/>
              <a:t> et de </a:t>
            </a:r>
            <a:r>
              <a:rPr lang="fr-FR" dirty="0">
                <a:hlinkClick r:id="rId6"/>
              </a:rPr>
              <a:t>Marine </a:t>
            </a:r>
            <a:r>
              <a:rPr lang="fr-FR" dirty="0" err="1">
                <a:hlinkClick r:id="rId6"/>
              </a:rPr>
              <a:t>Peotta</a:t>
            </a:r>
            <a:r>
              <a:rPr lang="fr-FR" dirty="0"/>
              <a:t>)</a:t>
            </a:r>
          </a:p>
          <a:p>
            <a:pPr eaLnBrk="1" hangingPunct="1">
              <a:buFont typeface="Symbol" panose="05050102010706020507" pitchFamily="18" charset="2"/>
              <a:buChar char="Þ"/>
              <a:defRPr/>
            </a:pPr>
            <a:r>
              <a:rPr lang="fr-FR" dirty="0"/>
              <a:t>Territorialiser</a:t>
            </a:r>
          </a:p>
          <a:p>
            <a:pPr eaLnBrk="1" hangingPunct="1">
              <a:buFont typeface="Symbol" panose="05050102010706020507" pitchFamily="18" charset="2"/>
              <a:buChar char="Þ"/>
              <a:defRPr/>
            </a:pPr>
            <a:r>
              <a:rPr lang="fr-FR" dirty="0"/>
              <a:t>S’adapter aux nouvelles pratiques culturelles</a:t>
            </a:r>
          </a:p>
          <a:p>
            <a:pPr eaLnBrk="1" hangingPunct="1">
              <a:buFont typeface="Symbol" panose="05050102010706020507" pitchFamily="18" charset="2"/>
              <a:buChar char="Þ"/>
              <a:defRPr/>
            </a:pPr>
            <a:r>
              <a:rPr lang="fr-FR" dirty="0"/>
              <a:t>Comprendre les besoins, les nouvelles attentes, l’évolution des espaces culturels et des bibliothèques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Des </a:t>
            </a:r>
            <a:r>
              <a:rPr lang="en-GB" altLang="fr-FR" sz="44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pratiques</a:t>
            </a:r>
            <a:r>
              <a:rPr lang="en-GB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altLang="fr-FR" sz="44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culturelles</a:t>
            </a:r>
            <a:r>
              <a:rPr lang="en-GB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altLang="fr-FR" sz="44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GB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altLang="fr-FR" sz="44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évolution</a:t>
            </a:r>
            <a:endParaRPr lang="en-GB" altLang="fr-FR" sz="44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503238" y="1768475"/>
            <a:ext cx="9067800" cy="539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755650">
              <a:spcBef>
                <a:spcPts val="638"/>
              </a:spcBef>
              <a:defRPr/>
            </a:pPr>
            <a:r>
              <a:rPr lang="en-GB" altLang="fr-FR" sz="2600" dirty="0">
                <a:latin typeface="+mn-lt"/>
              </a:rPr>
              <a:t>Les </a:t>
            </a:r>
            <a:r>
              <a:rPr lang="en-GB" altLang="fr-FR" sz="2600" dirty="0" err="1">
                <a:latin typeface="+mn-lt"/>
              </a:rPr>
              <a:t>bibliothèques</a:t>
            </a:r>
            <a:r>
              <a:rPr lang="en-GB" altLang="fr-FR" sz="2600" dirty="0">
                <a:latin typeface="+mn-lt"/>
              </a:rPr>
              <a:t>, </a:t>
            </a:r>
            <a:r>
              <a:rPr lang="en-GB" altLang="fr-FR" sz="2600" dirty="0" err="1">
                <a:latin typeface="+mn-lt"/>
              </a:rPr>
              <a:t>une</a:t>
            </a:r>
            <a:r>
              <a:rPr lang="en-GB" altLang="fr-FR" sz="2600" dirty="0">
                <a:latin typeface="+mn-lt"/>
              </a:rPr>
              <a:t> institution au </a:t>
            </a:r>
            <a:r>
              <a:rPr lang="en-GB" altLang="fr-FR" sz="2600" dirty="0" err="1">
                <a:latin typeface="+mn-lt"/>
              </a:rPr>
              <a:t>statut</a:t>
            </a:r>
            <a:r>
              <a:rPr lang="en-GB" altLang="fr-FR" sz="2600" dirty="0">
                <a:latin typeface="+mn-lt"/>
              </a:rPr>
              <a:t> </a:t>
            </a:r>
            <a:r>
              <a:rPr lang="en-GB" altLang="fr-FR" sz="2600" dirty="0" err="1">
                <a:latin typeface="+mn-lt"/>
              </a:rPr>
              <a:t>fragilisé</a:t>
            </a:r>
            <a:endParaRPr lang="en-GB" altLang="fr-FR" sz="2600" dirty="0">
              <a:latin typeface="+mn-lt"/>
            </a:endParaRPr>
          </a:p>
          <a:p>
            <a:pPr marL="342900" indent="-342900" defTabSz="755650">
              <a:spcBef>
                <a:spcPts val="638"/>
              </a:spcBef>
              <a:buFont typeface="Symbol" panose="05050102010706020507" pitchFamily="18" charset="2"/>
              <a:buChar char="Þ"/>
              <a:defRPr/>
            </a:pPr>
            <a:r>
              <a:rPr lang="en-GB" altLang="fr-FR" sz="2600" dirty="0">
                <a:latin typeface="+mn-lt"/>
              </a:rPr>
              <a:t>Les institutions </a:t>
            </a:r>
            <a:r>
              <a:rPr lang="en-GB" altLang="fr-FR" sz="2600" dirty="0" err="1">
                <a:latin typeface="+mn-lt"/>
              </a:rPr>
              <a:t>sont</a:t>
            </a:r>
            <a:r>
              <a:rPr lang="en-GB" altLang="fr-FR" sz="2600" dirty="0">
                <a:latin typeface="+mn-lt"/>
              </a:rPr>
              <a:t> </a:t>
            </a:r>
            <a:r>
              <a:rPr lang="en-GB" altLang="fr-FR" sz="2600" dirty="0" err="1">
                <a:latin typeface="+mn-lt"/>
              </a:rPr>
              <a:t>fragilisées</a:t>
            </a:r>
            <a:r>
              <a:rPr lang="en-GB" altLang="fr-FR" sz="2600" dirty="0">
                <a:latin typeface="+mn-lt"/>
              </a:rPr>
              <a:t> par les </a:t>
            </a:r>
            <a:r>
              <a:rPr lang="en-GB" altLang="fr-FR" sz="2600" dirty="0" err="1">
                <a:latin typeface="+mn-lt"/>
              </a:rPr>
              <a:t>processus</a:t>
            </a:r>
            <a:r>
              <a:rPr lang="en-GB" altLang="fr-FR" sz="2600" dirty="0">
                <a:latin typeface="+mn-lt"/>
              </a:rPr>
              <a:t> </a:t>
            </a:r>
            <a:r>
              <a:rPr lang="en-GB" altLang="fr-FR" sz="2600" dirty="0" err="1">
                <a:latin typeface="+mn-lt"/>
              </a:rPr>
              <a:t>d’individuation</a:t>
            </a:r>
            <a:r>
              <a:rPr lang="en-GB" altLang="fr-FR" sz="2600" dirty="0">
                <a:latin typeface="+mn-lt"/>
              </a:rPr>
              <a:t> de la </a:t>
            </a:r>
            <a:r>
              <a:rPr lang="en-GB" altLang="fr-FR" sz="2600" dirty="0" err="1">
                <a:latin typeface="+mn-lt"/>
              </a:rPr>
              <a:t>société</a:t>
            </a:r>
            <a:r>
              <a:rPr lang="en-GB" altLang="fr-FR" sz="2600" dirty="0">
                <a:latin typeface="+mn-lt"/>
              </a:rPr>
              <a:t> de </a:t>
            </a:r>
            <a:r>
              <a:rPr lang="en-GB" altLang="fr-FR" sz="2600" dirty="0" err="1">
                <a:latin typeface="+mn-lt"/>
              </a:rPr>
              <a:t>l’information</a:t>
            </a:r>
            <a:endParaRPr lang="en-GB" altLang="fr-FR" sz="2600" dirty="0">
              <a:latin typeface="+mn-lt"/>
            </a:endParaRPr>
          </a:p>
          <a:p>
            <a:pPr marL="342900" indent="-342900" defTabSz="755650">
              <a:spcBef>
                <a:spcPts val="638"/>
              </a:spcBef>
              <a:buFont typeface="Symbol" panose="05050102010706020507" pitchFamily="18" charset="2"/>
              <a:buChar char="Þ"/>
              <a:defRPr/>
            </a:pPr>
            <a:r>
              <a:rPr lang="en-GB" altLang="fr-FR" sz="2600" dirty="0" err="1">
                <a:latin typeface="+mn-lt"/>
              </a:rPr>
              <a:t>Légitimité</a:t>
            </a:r>
            <a:r>
              <a:rPr lang="en-GB" altLang="fr-FR" sz="2600" dirty="0">
                <a:latin typeface="+mn-lt"/>
              </a:rPr>
              <a:t> </a:t>
            </a:r>
            <a:r>
              <a:rPr lang="en-GB" altLang="fr-FR" sz="2600" dirty="0" err="1">
                <a:latin typeface="+mn-lt"/>
              </a:rPr>
              <a:t>culturelle</a:t>
            </a:r>
            <a:r>
              <a:rPr lang="en-GB" altLang="fr-FR" sz="2600" dirty="0">
                <a:latin typeface="+mn-lt"/>
              </a:rPr>
              <a:t> </a:t>
            </a:r>
            <a:r>
              <a:rPr lang="en-GB" altLang="fr-FR" sz="2600" dirty="0" err="1">
                <a:latin typeface="+mn-lt"/>
              </a:rPr>
              <a:t>fragilisée</a:t>
            </a:r>
            <a:r>
              <a:rPr lang="en-GB" altLang="fr-FR" sz="2600" dirty="0">
                <a:latin typeface="+mn-lt"/>
              </a:rPr>
              <a:t> </a:t>
            </a:r>
            <a:r>
              <a:rPr lang="en-GB" altLang="fr-FR" sz="2600" dirty="0" err="1">
                <a:latin typeface="+mn-lt"/>
              </a:rPr>
              <a:t>parfois</a:t>
            </a:r>
            <a:r>
              <a:rPr lang="en-GB" altLang="fr-FR" sz="2600" dirty="0">
                <a:latin typeface="+mn-lt"/>
              </a:rPr>
              <a:t> par </a:t>
            </a:r>
            <a:r>
              <a:rPr lang="en-GB" altLang="fr-FR" sz="2600" dirty="0" err="1">
                <a:latin typeface="+mn-lt"/>
              </a:rPr>
              <a:t>une</a:t>
            </a:r>
            <a:r>
              <a:rPr lang="en-GB" altLang="fr-FR" sz="2600" dirty="0">
                <a:latin typeface="+mn-lt"/>
              </a:rPr>
              <a:t> </a:t>
            </a:r>
            <a:r>
              <a:rPr lang="en-GB" altLang="fr-FR" sz="2600" dirty="0" err="1">
                <a:latin typeface="+mn-lt"/>
              </a:rPr>
              <a:t>inadéquation</a:t>
            </a:r>
            <a:r>
              <a:rPr lang="en-GB" altLang="fr-FR" sz="2600" dirty="0">
                <a:latin typeface="+mn-lt"/>
              </a:rPr>
              <a:t> aux </a:t>
            </a:r>
            <a:r>
              <a:rPr lang="en-GB" altLang="fr-FR" sz="2600" dirty="0" err="1">
                <a:latin typeface="+mn-lt"/>
              </a:rPr>
              <a:t>besoins</a:t>
            </a:r>
            <a:r>
              <a:rPr lang="en-GB" altLang="fr-FR" sz="2600" dirty="0">
                <a:latin typeface="+mn-lt"/>
              </a:rPr>
              <a:t>, aux </a:t>
            </a:r>
            <a:r>
              <a:rPr lang="en-GB" altLang="fr-FR" sz="2600" dirty="0" err="1">
                <a:latin typeface="+mn-lt"/>
              </a:rPr>
              <a:t>rythmes</a:t>
            </a:r>
            <a:r>
              <a:rPr lang="en-GB" altLang="fr-FR" sz="2600" dirty="0">
                <a:latin typeface="+mn-lt"/>
              </a:rPr>
              <a:t> de vie, aux mutations de la </a:t>
            </a:r>
            <a:r>
              <a:rPr lang="en-GB" altLang="fr-FR" sz="2600" dirty="0" err="1">
                <a:latin typeface="+mn-lt"/>
              </a:rPr>
              <a:t>société</a:t>
            </a:r>
            <a:r>
              <a:rPr lang="en-GB" altLang="fr-FR" sz="2600" dirty="0">
                <a:latin typeface="+mn-lt"/>
              </a:rPr>
              <a:t> </a:t>
            </a:r>
            <a:r>
              <a:rPr lang="en-GB" altLang="fr-FR" sz="2600" dirty="0" err="1">
                <a:latin typeface="+mn-lt"/>
              </a:rPr>
              <a:t>française</a:t>
            </a:r>
            <a:endParaRPr lang="en-GB" altLang="fr-FR" sz="2600" dirty="0">
              <a:latin typeface="+mn-lt"/>
            </a:endParaRPr>
          </a:p>
          <a:p>
            <a:pPr marL="342900" indent="-342900" defTabSz="755650">
              <a:spcBef>
                <a:spcPts val="638"/>
              </a:spcBef>
              <a:buFont typeface="Symbol" panose="05050102010706020507" pitchFamily="18" charset="2"/>
              <a:buChar char="Þ"/>
              <a:defRPr/>
            </a:pPr>
            <a:r>
              <a:rPr lang="en-GB" altLang="fr-FR" sz="2600" dirty="0" err="1">
                <a:latin typeface="+mn-lt"/>
              </a:rPr>
              <a:t>Recherche</a:t>
            </a:r>
            <a:r>
              <a:rPr lang="en-GB" altLang="fr-FR" sz="2600" dirty="0">
                <a:latin typeface="+mn-lt"/>
              </a:rPr>
              <a:t> de plus </a:t>
            </a:r>
            <a:r>
              <a:rPr lang="en-GB" altLang="fr-FR" sz="2600" dirty="0" err="1">
                <a:latin typeface="+mn-lt"/>
              </a:rPr>
              <a:t>en</a:t>
            </a:r>
            <a:r>
              <a:rPr lang="en-GB" altLang="fr-FR" sz="2600" dirty="0">
                <a:latin typeface="+mn-lt"/>
              </a:rPr>
              <a:t> plus </a:t>
            </a:r>
            <a:r>
              <a:rPr lang="en-GB" altLang="fr-FR" sz="2600" dirty="0" err="1">
                <a:latin typeface="+mn-lt"/>
              </a:rPr>
              <a:t>d'horizontalité</a:t>
            </a:r>
            <a:r>
              <a:rPr lang="en-GB" altLang="fr-FR" sz="2600" dirty="0">
                <a:latin typeface="+mn-lt"/>
              </a:rPr>
              <a:t> (on </a:t>
            </a:r>
            <a:r>
              <a:rPr lang="en-GB" altLang="fr-FR" sz="2600" dirty="0" err="1">
                <a:latin typeface="+mn-lt"/>
              </a:rPr>
              <a:t>aime</a:t>
            </a:r>
            <a:r>
              <a:rPr lang="en-GB" altLang="fr-FR" sz="2600" dirty="0">
                <a:latin typeface="+mn-lt"/>
              </a:rPr>
              <a:t>, on </a:t>
            </a:r>
            <a:r>
              <a:rPr lang="en-GB" altLang="fr-FR" sz="2600" dirty="0" err="1">
                <a:latin typeface="+mn-lt"/>
              </a:rPr>
              <a:t>commente</a:t>
            </a:r>
            <a:r>
              <a:rPr lang="en-GB" altLang="fr-FR" sz="2600" dirty="0">
                <a:latin typeface="+mn-lt"/>
              </a:rPr>
              <a:t>, on </a:t>
            </a:r>
            <a:r>
              <a:rPr lang="en-GB" altLang="fr-FR" sz="2600" dirty="0" err="1">
                <a:latin typeface="+mn-lt"/>
              </a:rPr>
              <a:t>partage</a:t>
            </a:r>
            <a:r>
              <a:rPr lang="en-GB" altLang="fr-FR" sz="2600" dirty="0">
                <a:latin typeface="+mn-lt"/>
              </a:rPr>
              <a:t>) à la place de la relation </a:t>
            </a:r>
            <a:r>
              <a:rPr lang="en-GB" altLang="fr-FR" sz="2600" dirty="0" err="1">
                <a:latin typeface="+mn-lt"/>
              </a:rPr>
              <a:t>verticale</a:t>
            </a:r>
            <a:r>
              <a:rPr lang="en-GB" altLang="fr-FR" sz="2600" dirty="0">
                <a:latin typeface="+mn-lt"/>
              </a:rPr>
              <a:t> </a:t>
            </a:r>
            <a:r>
              <a:rPr lang="en-GB" altLang="fr-FR" sz="2600" dirty="0" err="1">
                <a:latin typeface="+mn-lt"/>
              </a:rPr>
              <a:t>traditionnelle</a:t>
            </a:r>
            <a:r>
              <a:rPr lang="en-GB" altLang="fr-FR" sz="2600" dirty="0">
                <a:latin typeface="+mn-lt"/>
              </a:rPr>
              <a:t> du </a:t>
            </a:r>
            <a:r>
              <a:rPr lang="en-GB" altLang="fr-FR" sz="2600" dirty="0" err="1">
                <a:latin typeface="+mn-lt"/>
              </a:rPr>
              <a:t>professionnel</a:t>
            </a:r>
            <a:r>
              <a:rPr lang="en-GB" altLang="fr-FR" sz="2600" dirty="0">
                <a:latin typeface="+mn-lt"/>
              </a:rPr>
              <a:t> qui </a:t>
            </a:r>
            <a:r>
              <a:rPr lang="en-GB" altLang="fr-FR" sz="2600" dirty="0" err="1">
                <a:latin typeface="+mn-lt"/>
              </a:rPr>
              <a:t>sait</a:t>
            </a:r>
            <a:r>
              <a:rPr lang="en-GB" altLang="fr-FR" sz="2600" dirty="0">
                <a:latin typeface="+mn-lt"/>
              </a:rPr>
              <a:t> (</a:t>
            </a:r>
            <a:r>
              <a:rPr lang="en-GB" altLang="fr-FR" sz="2600" dirty="0" err="1">
                <a:latin typeface="+mn-lt"/>
              </a:rPr>
              <a:t>ou</a:t>
            </a:r>
            <a:r>
              <a:rPr lang="en-GB" altLang="fr-FR" sz="2600" dirty="0">
                <a:latin typeface="+mn-lt"/>
              </a:rPr>
              <a:t> </a:t>
            </a:r>
            <a:r>
              <a:rPr lang="en-GB" altLang="fr-FR" sz="2600" dirty="0" err="1">
                <a:latin typeface="+mn-lt"/>
              </a:rPr>
              <a:t>croit</a:t>
            </a:r>
            <a:r>
              <a:rPr lang="en-GB" altLang="fr-FR" sz="2600" dirty="0">
                <a:latin typeface="+mn-lt"/>
              </a:rPr>
              <a:t> savoir) </a:t>
            </a:r>
            <a:r>
              <a:rPr lang="en-GB" altLang="fr-FR" sz="2600" dirty="0" err="1">
                <a:latin typeface="+mn-lt"/>
              </a:rPr>
              <a:t>vers</a:t>
            </a:r>
            <a:r>
              <a:rPr lang="en-GB" altLang="fr-FR" sz="2600" dirty="0">
                <a:latin typeface="+mn-lt"/>
              </a:rPr>
              <a:t> son public</a:t>
            </a:r>
          </a:p>
          <a:p>
            <a:pPr marL="342900" indent="-342900" defTabSz="755650">
              <a:spcBef>
                <a:spcPts val="638"/>
              </a:spcBef>
              <a:buFont typeface="Symbol" panose="05050102010706020507" pitchFamily="18" charset="2"/>
              <a:buChar char="Þ"/>
              <a:defRPr/>
            </a:pPr>
            <a:r>
              <a:rPr lang="en-GB" altLang="fr-FR" sz="2600" dirty="0">
                <a:latin typeface="+mn-lt"/>
              </a:rPr>
              <a:t>Les TIC </a:t>
            </a:r>
            <a:r>
              <a:rPr lang="en-GB" altLang="fr-FR" sz="2600" dirty="0" err="1">
                <a:latin typeface="+mn-lt"/>
              </a:rPr>
              <a:t>permettent</a:t>
            </a:r>
            <a:r>
              <a:rPr lang="en-GB" altLang="fr-FR" sz="2600" dirty="0">
                <a:latin typeface="+mn-lt"/>
              </a:rPr>
              <a:t> à </a:t>
            </a:r>
            <a:r>
              <a:rPr lang="en-GB" altLang="fr-FR" sz="2600" dirty="0" err="1">
                <a:latin typeface="+mn-lt"/>
              </a:rPr>
              <a:t>une</a:t>
            </a:r>
            <a:r>
              <a:rPr lang="en-GB" altLang="fr-FR" sz="2600" dirty="0">
                <a:latin typeface="+mn-lt"/>
              </a:rPr>
              <a:t> </a:t>
            </a:r>
            <a:r>
              <a:rPr lang="en-GB" altLang="fr-FR" sz="2600" dirty="0" err="1">
                <a:latin typeface="+mn-lt"/>
              </a:rPr>
              <a:t>personne</a:t>
            </a:r>
            <a:r>
              <a:rPr lang="en-GB" altLang="fr-FR" sz="2600" dirty="0">
                <a:latin typeface="+mn-lt"/>
              </a:rPr>
              <a:t> </a:t>
            </a:r>
            <a:r>
              <a:rPr lang="en-GB" altLang="fr-FR" sz="2600" dirty="0" err="1">
                <a:latin typeface="+mn-lt"/>
              </a:rPr>
              <a:t>dotée</a:t>
            </a:r>
            <a:r>
              <a:rPr lang="en-GB" altLang="fr-FR" sz="2600" dirty="0">
                <a:latin typeface="+mn-lt"/>
              </a:rPr>
              <a:t> </a:t>
            </a:r>
            <a:r>
              <a:rPr lang="en-GB" altLang="fr-FR" sz="2600" dirty="0" err="1">
                <a:latin typeface="+mn-lt"/>
              </a:rPr>
              <a:t>d’internet</a:t>
            </a:r>
            <a:r>
              <a:rPr lang="en-GB" altLang="fr-FR" sz="2600" dirty="0">
                <a:latin typeface="+mn-lt"/>
              </a:rPr>
              <a:t> de ne plus se </a:t>
            </a:r>
            <a:r>
              <a:rPr lang="en-GB" altLang="fr-FR" sz="2600" dirty="0" err="1">
                <a:latin typeface="+mn-lt"/>
              </a:rPr>
              <a:t>servir</a:t>
            </a:r>
            <a:r>
              <a:rPr lang="en-GB" altLang="fr-FR" sz="2600" dirty="0">
                <a:latin typeface="+mn-lt"/>
              </a:rPr>
              <a:t> de la </a:t>
            </a:r>
            <a:r>
              <a:rPr lang="en-GB" altLang="fr-FR" sz="2600" dirty="0" err="1">
                <a:latin typeface="+mn-lt"/>
              </a:rPr>
              <a:t>bibliothèque</a:t>
            </a:r>
            <a:r>
              <a:rPr lang="en-GB" altLang="fr-FR" sz="2600" dirty="0">
                <a:latin typeface="+mn-lt"/>
              </a:rPr>
              <a:t> </a:t>
            </a:r>
            <a:r>
              <a:rPr lang="en-GB" altLang="fr-FR" sz="2600" dirty="0" err="1">
                <a:latin typeface="+mn-lt"/>
              </a:rPr>
              <a:t>comme</a:t>
            </a:r>
            <a:r>
              <a:rPr lang="en-GB" altLang="fr-FR" sz="2600" dirty="0">
                <a:latin typeface="+mn-lt"/>
              </a:rPr>
              <a:t> d’un centre de </a:t>
            </a:r>
            <a:r>
              <a:rPr lang="en-GB" altLang="fr-FR" sz="2600" dirty="0" err="1">
                <a:latin typeface="+mn-lt"/>
              </a:rPr>
              <a:t>ressources</a:t>
            </a:r>
            <a:r>
              <a:rPr lang="en-GB" altLang="fr-FR" sz="2600" dirty="0">
                <a:latin typeface="+mn-lt"/>
              </a:rPr>
              <a:t> pour </a:t>
            </a:r>
            <a:r>
              <a:rPr lang="en-GB" altLang="fr-FR" sz="2600" dirty="0" err="1">
                <a:latin typeface="+mn-lt"/>
              </a:rPr>
              <a:t>l’orientation</a:t>
            </a:r>
            <a:r>
              <a:rPr lang="en-GB" altLang="fr-FR" sz="2600" dirty="0">
                <a:latin typeface="+mn-lt"/>
              </a:rPr>
              <a:t>, la </a:t>
            </a:r>
            <a:r>
              <a:rPr lang="en-GB" altLang="fr-FR" sz="2600" dirty="0" err="1">
                <a:latin typeface="+mn-lt"/>
              </a:rPr>
              <a:t>recherche</a:t>
            </a:r>
            <a:r>
              <a:rPr lang="en-GB" altLang="fr-FR" sz="2600" dirty="0">
                <a:latin typeface="+mn-lt"/>
              </a:rPr>
              <a:t> </a:t>
            </a:r>
            <a:r>
              <a:rPr lang="en-GB" altLang="fr-FR" sz="2600" dirty="0" err="1">
                <a:latin typeface="+mn-lt"/>
              </a:rPr>
              <a:t>d’information</a:t>
            </a:r>
            <a:r>
              <a:rPr lang="en-GB" altLang="fr-FR" sz="2600" dirty="0">
                <a:latin typeface="+mn-lt"/>
              </a:rPr>
              <a:t>, la fiction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503238" y="1768475"/>
            <a:ext cx="9067800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143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1425"/>
              </a:spcAft>
              <a:defRPr/>
            </a:pPr>
            <a:endParaRPr lang="en-GB" altLang="fr-FR" sz="3200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L="573087" indent="-457200" eaLnBrk="1" hangingPunct="1">
              <a:spcAft>
                <a:spcPts val="1425"/>
              </a:spcAft>
              <a:buFont typeface="Symbol" panose="05050102010706020507" pitchFamily="18" charset="2"/>
              <a:buChar char="Þ"/>
              <a:tabLst>
                <a:tab pos="412750" algn="l"/>
                <a:tab pos="860425" algn="l"/>
                <a:tab pos="1309688" algn="l"/>
                <a:tab pos="1758950" algn="l"/>
                <a:tab pos="2208213" algn="l"/>
                <a:tab pos="2657475" algn="l"/>
                <a:tab pos="3106738" algn="l"/>
                <a:tab pos="3556000" algn="l"/>
                <a:tab pos="4005263" algn="l"/>
                <a:tab pos="4454525" algn="l"/>
                <a:tab pos="4903788" algn="l"/>
                <a:tab pos="5353050" algn="l"/>
                <a:tab pos="5802313" algn="l"/>
                <a:tab pos="6251575" algn="l"/>
                <a:tab pos="6700838" algn="l"/>
                <a:tab pos="7150100" algn="l"/>
                <a:tab pos="7599363" algn="l"/>
                <a:tab pos="8048625" algn="l"/>
                <a:tab pos="8497888" algn="l"/>
                <a:tab pos="8947150" algn="l"/>
                <a:tab pos="9396413" algn="l"/>
              </a:tabLst>
              <a:defRPr/>
            </a:pPr>
            <a:r>
              <a:rPr lang="en-GB" altLang="fr-FR" sz="3600" dirty="0" err="1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Contexte</a:t>
            </a:r>
            <a:r>
              <a:rPr lang="en-GB" altLang="fr-FR" sz="36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 « </a:t>
            </a:r>
            <a:r>
              <a:rPr lang="en-GB" altLang="fr-FR" sz="3600" dirty="0" err="1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d'infobésité</a:t>
            </a:r>
            <a:r>
              <a:rPr lang="en-GB" altLang="fr-FR" sz="36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 », de multiplication des </a:t>
            </a:r>
            <a:r>
              <a:rPr lang="en-GB" altLang="fr-FR" sz="3600" dirty="0" err="1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informations</a:t>
            </a:r>
            <a:r>
              <a:rPr lang="en-GB" altLang="fr-FR" sz="36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, de </a:t>
            </a:r>
            <a:r>
              <a:rPr lang="en-GB" altLang="fr-FR" sz="3600" dirty="0" err="1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leur</a:t>
            </a:r>
            <a:r>
              <a:rPr lang="en-GB" altLang="fr-FR" sz="36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 </a:t>
            </a:r>
            <a:r>
              <a:rPr lang="en-GB" altLang="fr-FR" sz="3600" dirty="0" err="1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accessibilité</a:t>
            </a:r>
            <a:r>
              <a:rPr lang="en-GB" altLang="fr-FR" sz="36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, de </a:t>
            </a:r>
            <a:r>
              <a:rPr lang="en-GB" altLang="fr-FR" sz="3600" dirty="0" err="1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leurs</a:t>
            </a:r>
            <a:r>
              <a:rPr lang="en-GB" altLang="fr-FR" sz="36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 sources </a:t>
            </a:r>
          </a:p>
          <a:p>
            <a:pPr marL="573087" indent="-457200" eaLnBrk="1" hangingPunct="1">
              <a:spcAft>
                <a:spcPts val="1425"/>
              </a:spcAft>
              <a:buFont typeface="Symbol" panose="05050102010706020507" pitchFamily="18" charset="2"/>
              <a:buChar char="Þ"/>
              <a:tabLst>
                <a:tab pos="412750" algn="l"/>
                <a:tab pos="860425" algn="l"/>
                <a:tab pos="1309688" algn="l"/>
                <a:tab pos="1758950" algn="l"/>
                <a:tab pos="2208213" algn="l"/>
                <a:tab pos="2657475" algn="l"/>
                <a:tab pos="3106738" algn="l"/>
                <a:tab pos="3556000" algn="l"/>
                <a:tab pos="4005263" algn="l"/>
                <a:tab pos="4454525" algn="l"/>
                <a:tab pos="4903788" algn="l"/>
                <a:tab pos="5353050" algn="l"/>
                <a:tab pos="5802313" algn="l"/>
                <a:tab pos="6251575" algn="l"/>
                <a:tab pos="6700838" algn="l"/>
                <a:tab pos="7150100" algn="l"/>
                <a:tab pos="7599363" algn="l"/>
                <a:tab pos="8048625" algn="l"/>
                <a:tab pos="8497888" algn="l"/>
                <a:tab pos="8947150" algn="l"/>
                <a:tab pos="9396413" algn="l"/>
              </a:tabLst>
              <a:defRPr/>
            </a:pPr>
            <a:r>
              <a:rPr lang="en-GB" altLang="fr-FR" sz="36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Les prescriptions </a:t>
            </a:r>
            <a:r>
              <a:rPr lang="en-GB" altLang="fr-FR" sz="3600" dirty="0" err="1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évoluent</a:t>
            </a:r>
            <a:r>
              <a:rPr lang="en-GB" altLang="fr-FR" sz="36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 (</a:t>
            </a:r>
            <a:r>
              <a:rPr lang="en-GB" altLang="fr-FR" sz="3600" dirty="0" err="1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sociale</a:t>
            </a:r>
            <a:r>
              <a:rPr lang="en-GB" altLang="fr-FR" sz="36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, </a:t>
            </a:r>
            <a:r>
              <a:rPr lang="en-GB" altLang="fr-FR" sz="3600" dirty="0" err="1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éditoriale</a:t>
            </a:r>
            <a:r>
              <a:rPr lang="en-GB" altLang="fr-FR" sz="36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 </a:t>
            </a:r>
            <a:r>
              <a:rPr lang="en-GB" altLang="fr-FR" sz="3600" dirty="0" err="1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ou</a:t>
            </a:r>
            <a:r>
              <a:rPr lang="en-GB" altLang="fr-FR" sz="36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 </a:t>
            </a:r>
            <a:r>
              <a:rPr lang="en-GB" altLang="fr-FR" sz="3600" dirty="0" err="1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verticale</a:t>
            </a:r>
            <a:r>
              <a:rPr lang="en-GB" altLang="fr-FR" sz="36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 et </a:t>
            </a:r>
            <a:r>
              <a:rPr lang="en-GB" altLang="fr-FR" sz="3600" dirty="0" err="1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algorithmique</a:t>
            </a:r>
            <a:r>
              <a:rPr lang="en-GB" altLang="fr-FR" sz="3600" dirty="0" smtClean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)</a:t>
            </a:r>
            <a:endParaRPr lang="en-GB" altLang="fr-FR" sz="3600" dirty="0">
              <a:solidFill>
                <a:srgbClr val="000000"/>
              </a:solidFill>
              <a:latin typeface="+mn-lt"/>
              <a:ea typeface="Microsoft YaHei" panose="020B0503020204020204" pitchFamily="34" charset="-122"/>
            </a:endParaRPr>
          </a:p>
          <a:p>
            <a:pPr marL="573087" indent="-457200" eaLnBrk="1" hangingPunct="1">
              <a:spcAft>
                <a:spcPts val="1425"/>
              </a:spcAft>
              <a:buFont typeface="Symbol" panose="05050102010706020507" pitchFamily="18" charset="2"/>
              <a:buChar char="Þ"/>
              <a:tabLst>
                <a:tab pos="412750" algn="l"/>
                <a:tab pos="860425" algn="l"/>
                <a:tab pos="1309688" algn="l"/>
                <a:tab pos="1758950" algn="l"/>
                <a:tab pos="2208213" algn="l"/>
                <a:tab pos="2657475" algn="l"/>
                <a:tab pos="3106738" algn="l"/>
                <a:tab pos="3556000" algn="l"/>
                <a:tab pos="4005263" algn="l"/>
                <a:tab pos="4454525" algn="l"/>
                <a:tab pos="4903788" algn="l"/>
                <a:tab pos="5353050" algn="l"/>
                <a:tab pos="5802313" algn="l"/>
                <a:tab pos="6251575" algn="l"/>
                <a:tab pos="6700838" algn="l"/>
                <a:tab pos="7150100" algn="l"/>
                <a:tab pos="7599363" algn="l"/>
                <a:tab pos="8048625" algn="l"/>
                <a:tab pos="8497888" algn="l"/>
                <a:tab pos="8947150" algn="l"/>
                <a:tab pos="9396413" algn="l"/>
              </a:tabLst>
              <a:defRPr/>
            </a:pPr>
            <a:r>
              <a:rPr lang="en-GB" altLang="fr-FR" sz="3600" dirty="0" err="1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Recherche</a:t>
            </a:r>
            <a:r>
              <a:rPr lang="en-GB" altLang="fr-FR" sz="36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 </a:t>
            </a:r>
            <a:r>
              <a:rPr lang="en-GB" altLang="fr-FR" sz="3600" dirty="0" err="1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d'aide</a:t>
            </a:r>
            <a:r>
              <a:rPr lang="en-GB" altLang="fr-FR" sz="36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 à la </a:t>
            </a:r>
            <a:r>
              <a:rPr lang="en-GB" altLang="fr-FR" sz="3600" dirty="0" err="1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sélection</a:t>
            </a:r>
            <a:r>
              <a:rPr lang="en-GB" altLang="fr-FR" sz="36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, au </a:t>
            </a:r>
            <a:r>
              <a:rPr lang="en-GB" altLang="fr-FR" sz="3600" dirty="0" err="1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conseil</a:t>
            </a:r>
            <a:r>
              <a:rPr lang="en-GB" altLang="fr-FR" sz="36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 </a:t>
            </a:r>
            <a:r>
              <a:rPr lang="en-GB" altLang="fr-FR" sz="3600" dirty="0" err="1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personnalisé</a:t>
            </a:r>
            <a:r>
              <a:rPr lang="en-GB" altLang="fr-FR" sz="36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, à la curation de </a:t>
            </a:r>
            <a:r>
              <a:rPr lang="en-GB" altLang="fr-FR" sz="3600" dirty="0" err="1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contenus</a:t>
            </a:r>
            <a:endParaRPr lang="en-GB" altLang="fr-FR" sz="3600" dirty="0">
              <a:solidFill>
                <a:srgbClr val="000000"/>
              </a:solidFill>
              <a:latin typeface="+mn-lt"/>
              <a:ea typeface="Microsoft YaHei" panose="020B0503020204020204" pitchFamily="34" charset="-122"/>
            </a:endParaRPr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Des </a:t>
            </a:r>
            <a:r>
              <a:rPr lang="en-GB" altLang="fr-FR" sz="44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pratiques</a:t>
            </a:r>
            <a:r>
              <a:rPr lang="en-GB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altLang="fr-FR" sz="44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culturelles</a:t>
            </a:r>
            <a:r>
              <a:rPr lang="en-GB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altLang="fr-FR" sz="44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GB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altLang="fr-FR" sz="44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évolution</a:t>
            </a:r>
            <a:endParaRPr lang="en-GB" altLang="fr-FR" sz="44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"/>
          <p:cNvSpPr txBox="1">
            <a:spLocks noChangeArrowheads="1"/>
          </p:cNvSpPr>
          <p:nvPr/>
        </p:nvSpPr>
        <p:spPr bwMode="auto">
          <a:xfrm>
            <a:off x="503238" y="301625"/>
            <a:ext cx="90709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38880" rIns="100800" bIns="504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La concurrence par le </a:t>
            </a:r>
            <a:r>
              <a:rPr lang="en-GB" altLang="fr-FR" sz="44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privé</a:t>
            </a:r>
            <a:endParaRPr lang="en-GB" altLang="fr-FR" sz="44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503238" y="1768475"/>
            <a:ext cx="9070975" cy="4989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6350" y="1474788"/>
            <a:ext cx="6021388" cy="3324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00" y="4140200"/>
            <a:ext cx="7705725" cy="3317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/>
          <p:cNvSpPr txBox="1">
            <a:spLocks noChangeArrowheads="1"/>
          </p:cNvSpPr>
          <p:nvPr/>
        </p:nvSpPr>
        <p:spPr bwMode="auto">
          <a:xfrm>
            <a:off x="503238" y="301625"/>
            <a:ext cx="90709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38880" rIns="100800" bIns="504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Que faire ?</a:t>
            </a:r>
          </a:p>
        </p:txBody>
      </p:sp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503238" y="1768475"/>
            <a:ext cx="9070975" cy="563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403225" indent="-298450">
              <a:tabLst>
                <a:tab pos="403225" algn="l"/>
                <a:tab pos="850900" algn="l"/>
                <a:tab pos="1300163" algn="l"/>
                <a:tab pos="1749425" algn="l"/>
                <a:tab pos="2198688" algn="l"/>
                <a:tab pos="2647950" algn="l"/>
                <a:tab pos="3097213" algn="l"/>
                <a:tab pos="3546475" algn="l"/>
                <a:tab pos="3995738" algn="l"/>
                <a:tab pos="4445000" algn="l"/>
                <a:tab pos="4894263" algn="l"/>
                <a:tab pos="5343525" algn="l"/>
                <a:tab pos="5792788" algn="l"/>
                <a:tab pos="6242050" algn="l"/>
                <a:tab pos="6691313" algn="l"/>
                <a:tab pos="7140575" algn="l"/>
                <a:tab pos="7589838" algn="l"/>
                <a:tab pos="8039100" algn="l"/>
                <a:tab pos="8488363" algn="l"/>
                <a:tab pos="8937625" algn="l"/>
                <a:tab pos="93868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03225" algn="l"/>
                <a:tab pos="850900" algn="l"/>
                <a:tab pos="1300163" algn="l"/>
                <a:tab pos="1749425" algn="l"/>
                <a:tab pos="2198688" algn="l"/>
                <a:tab pos="2647950" algn="l"/>
                <a:tab pos="3097213" algn="l"/>
                <a:tab pos="3546475" algn="l"/>
                <a:tab pos="3995738" algn="l"/>
                <a:tab pos="4445000" algn="l"/>
                <a:tab pos="4894263" algn="l"/>
                <a:tab pos="5343525" algn="l"/>
                <a:tab pos="5792788" algn="l"/>
                <a:tab pos="6242050" algn="l"/>
                <a:tab pos="6691313" algn="l"/>
                <a:tab pos="7140575" algn="l"/>
                <a:tab pos="7589838" algn="l"/>
                <a:tab pos="8039100" algn="l"/>
                <a:tab pos="8488363" algn="l"/>
                <a:tab pos="8937625" algn="l"/>
                <a:tab pos="93868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03225" algn="l"/>
                <a:tab pos="850900" algn="l"/>
                <a:tab pos="1300163" algn="l"/>
                <a:tab pos="1749425" algn="l"/>
                <a:tab pos="2198688" algn="l"/>
                <a:tab pos="2647950" algn="l"/>
                <a:tab pos="3097213" algn="l"/>
                <a:tab pos="3546475" algn="l"/>
                <a:tab pos="3995738" algn="l"/>
                <a:tab pos="4445000" algn="l"/>
                <a:tab pos="4894263" algn="l"/>
                <a:tab pos="5343525" algn="l"/>
                <a:tab pos="5792788" algn="l"/>
                <a:tab pos="6242050" algn="l"/>
                <a:tab pos="6691313" algn="l"/>
                <a:tab pos="7140575" algn="l"/>
                <a:tab pos="7589838" algn="l"/>
                <a:tab pos="8039100" algn="l"/>
                <a:tab pos="8488363" algn="l"/>
                <a:tab pos="8937625" algn="l"/>
                <a:tab pos="93868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03225" algn="l"/>
                <a:tab pos="850900" algn="l"/>
                <a:tab pos="1300163" algn="l"/>
                <a:tab pos="1749425" algn="l"/>
                <a:tab pos="2198688" algn="l"/>
                <a:tab pos="2647950" algn="l"/>
                <a:tab pos="3097213" algn="l"/>
                <a:tab pos="3546475" algn="l"/>
                <a:tab pos="3995738" algn="l"/>
                <a:tab pos="4445000" algn="l"/>
                <a:tab pos="4894263" algn="l"/>
                <a:tab pos="5343525" algn="l"/>
                <a:tab pos="5792788" algn="l"/>
                <a:tab pos="6242050" algn="l"/>
                <a:tab pos="6691313" algn="l"/>
                <a:tab pos="7140575" algn="l"/>
                <a:tab pos="7589838" algn="l"/>
                <a:tab pos="8039100" algn="l"/>
                <a:tab pos="8488363" algn="l"/>
                <a:tab pos="8937625" algn="l"/>
                <a:tab pos="93868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03225" algn="l"/>
                <a:tab pos="850900" algn="l"/>
                <a:tab pos="1300163" algn="l"/>
                <a:tab pos="1749425" algn="l"/>
                <a:tab pos="2198688" algn="l"/>
                <a:tab pos="2647950" algn="l"/>
                <a:tab pos="3097213" algn="l"/>
                <a:tab pos="3546475" algn="l"/>
                <a:tab pos="3995738" algn="l"/>
                <a:tab pos="4445000" algn="l"/>
                <a:tab pos="4894263" algn="l"/>
                <a:tab pos="5343525" algn="l"/>
                <a:tab pos="5792788" algn="l"/>
                <a:tab pos="6242050" algn="l"/>
                <a:tab pos="6691313" algn="l"/>
                <a:tab pos="7140575" algn="l"/>
                <a:tab pos="7589838" algn="l"/>
                <a:tab pos="8039100" algn="l"/>
                <a:tab pos="8488363" algn="l"/>
                <a:tab pos="8937625" algn="l"/>
                <a:tab pos="93868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03225" algn="l"/>
                <a:tab pos="850900" algn="l"/>
                <a:tab pos="1300163" algn="l"/>
                <a:tab pos="1749425" algn="l"/>
                <a:tab pos="2198688" algn="l"/>
                <a:tab pos="2647950" algn="l"/>
                <a:tab pos="3097213" algn="l"/>
                <a:tab pos="3546475" algn="l"/>
                <a:tab pos="3995738" algn="l"/>
                <a:tab pos="4445000" algn="l"/>
                <a:tab pos="4894263" algn="l"/>
                <a:tab pos="5343525" algn="l"/>
                <a:tab pos="5792788" algn="l"/>
                <a:tab pos="6242050" algn="l"/>
                <a:tab pos="6691313" algn="l"/>
                <a:tab pos="7140575" algn="l"/>
                <a:tab pos="7589838" algn="l"/>
                <a:tab pos="8039100" algn="l"/>
                <a:tab pos="8488363" algn="l"/>
                <a:tab pos="8937625" algn="l"/>
                <a:tab pos="93868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03225" algn="l"/>
                <a:tab pos="850900" algn="l"/>
                <a:tab pos="1300163" algn="l"/>
                <a:tab pos="1749425" algn="l"/>
                <a:tab pos="2198688" algn="l"/>
                <a:tab pos="2647950" algn="l"/>
                <a:tab pos="3097213" algn="l"/>
                <a:tab pos="3546475" algn="l"/>
                <a:tab pos="3995738" algn="l"/>
                <a:tab pos="4445000" algn="l"/>
                <a:tab pos="4894263" algn="l"/>
                <a:tab pos="5343525" algn="l"/>
                <a:tab pos="5792788" algn="l"/>
                <a:tab pos="6242050" algn="l"/>
                <a:tab pos="6691313" algn="l"/>
                <a:tab pos="7140575" algn="l"/>
                <a:tab pos="7589838" algn="l"/>
                <a:tab pos="8039100" algn="l"/>
                <a:tab pos="8488363" algn="l"/>
                <a:tab pos="8937625" algn="l"/>
                <a:tab pos="93868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03225" algn="l"/>
                <a:tab pos="850900" algn="l"/>
                <a:tab pos="1300163" algn="l"/>
                <a:tab pos="1749425" algn="l"/>
                <a:tab pos="2198688" algn="l"/>
                <a:tab pos="2647950" algn="l"/>
                <a:tab pos="3097213" algn="l"/>
                <a:tab pos="3546475" algn="l"/>
                <a:tab pos="3995738" algn="l"/>
                <a:tab pos="4445000" algn="l"/>
                <a:tab pos="4894263" algn="l"/>
                <a:tab pos="5343525" algn="l"/>
                <a:tab pos="5792788" algn="l"/>
                <a:tab pos="6242050" algn="l"/>
                <a:tab pos="6691313" algn="l"/>
                <a:tab pos="7140575" algn="l"/>
                <a:tab pos="7589838" algn="l"/>
                <a:tab pos="8039100" algn="l"/>
                <a:tab pos="8488363" algn="l"/>
                <a:tab pos="8937625" algn="l"/>
                <a:tab pos="93868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03225" algn="l"/>
                <a:tab pos="850900" algn="l"/>
                <a:tab pos="1300163" algn="l"/>
                <a:tab pos="1749425" algn="l"/>
                <a:tab pos="2198688" algn="l"/>
                <a:tab pos="2647950" algn="l"/>
                <a:tab pos="3097213" algn="l"/>
                <a:tab pos="3546475" algn="l"/>
                <a:tab pos="3995738" algn="l"/>
                <a:tab pos="4445000" algn="l"/>
                <a:tab pos="4894263" algn="l"/>
                <a:tab pos="5343525" algn="l"/>
                <a:tab pos="5792788" algn="l"/>
                <a:tab pos="6242050" algn="l"/>
                <a:tab pos="6691313" algn="l"/>
                <a:tab pos="7140575" algn="l"/>
                <a:tab pos="7589838" algn="l"/>
                <a:tab pos="8039100" algn="l"/>
                <a:tab pos="8488363" algn="l"/>
                <a:tab pos="8937625" algn="l"/>
                <a:tab pos="93868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04775" indent="0" algn="just" eaLnBrk="1" fontAlgn="auto" hangingPunct="1">
              <a:spcBef>
                <a:spcPts val="0"/>
              </a:spcBef>
              <a:spcAft>
                <a:spcPts val="1425"/>
              </a:spcAft>
              <a:defRPr/>
            </a:pPr>
            <a:r>
              <a:rPr lang="en-GB" altLang="fr-FR" sz="28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Quelles</a:t>
            </a:r>
            <a:r>
              <a:rPr lang="en-GB" altLang="fr-FR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GB" altLang="fr-FR" sz="28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stratégies</a:t>
            </a:r>
            <a:r>
              <a:rPr lang="en-GB" altLang="fr-FR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GB" altLang="fr-FR" sz="28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mettre</a:t>
            </a:r>
            <a:r>
              <a:rPr lang="en-GB" altLang="fr-FR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GB" altLang="fr-FR" sz="28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en</a:t>
            </a:r>
            <a:r>
              <a:rPr lang="en-GB" altLang="fr-FR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 oeuvre ? Comment se </a:t>
            </a:r>
            <a:r>
              <a:rPr lang="en-GB" altLang="fr-FR" sz="28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démarquer</a:t>
            </a:r>
            <a:r>
              <a:rPr lang="en-GB" altLang="fr-FR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, </a:t>
            </a:r>
            <a:r>
              <a:rPr lang="en-GB" altLang="fr-FR" sz="28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montrer</a:t>
            </a:r>
            <a:r>
              <a:rPr lang="en-GB" altLang="fr-FR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GB" altLang="fr-FR" sz="28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ses</a:t>
            </a:r>
            <a:r>
              <a:rPr lang="en-GB" altLang="fr-FR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GB" altLang="fr-FR" sz="28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compétences</a:t>
            </a:r>
            <a:r>
              <a:rPr lang="en-GB" altLang="fr-FR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 ?</a:t>
            </a:r>
          </a:p>
          <a:p>
            <a:pPr marL="409575" algn="just" eaLnBrk="1" fontAlgn="auto" hangingPunct="1">
              <a:spcBef>
                <a:spcPts val="0"/>
              </a:spcBef>
              <a:spcAft>
                <a:spcPts val="1425"/>
              </a:spcAft>
              <a:defRPr/>
            </a:pPr>
            <a:r>
              <a:rPr lang="en-GB" altLang="fr-FR" sz="28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Enjeux</a:t>
            </a:r>
            <a:r>
              <a:rPr lang="en-GB" altLang="fr-FR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 :</a:t>
            </a:r>
          </a:p>
          <a:p>
            <a:pPr marL="573087" indent="-457200" eaLnBrk="1" hangingPunct="1">
              <a:spcAft>
                <a:spcPts val="1425"/>
              </a:spcAft>
              <a:buFont typeface="Symbol" panose="05050102010706020507" pitchFamily="18" charset="2"/>
              <a:buChar char="Þ"/>
              <a:tabLst>
                <a:tab pos="412750" algn="l"/>
                <a:tab pos="860425" algn="l"/>
                <a:tab pos="1309688" algn="l"/>
                <a:tab pos="1758950" algn="l"/>
                <a:tab pos="2208213" algn="l"/>
                <a:tab pos="2657475" algn="l"/>
                <a:tab pos="3106738" algn="l"/>
                <a:tab pos="3556000" algn="l"/>
                <a:tab pos="4005263" algn="l"/>
                <a:tab pos="4454525" algn="l"/>
                <a:tab pos="4903788" algn="l"/>
                <a:tab pos="5353050" algn="l"/>
                <a:tab pos="5802313" algn="l"/>
                <a:tab pos="6251575" algn="l"/>
                <a:tab pos="6700838" algn="l"/>
                <a:tab pos="7150100" algn="l"/>
                <a:tab pos="7599363" algn="l"/>
                <a:tab pos="8048625" algn="l"/>
                <a:tab pos="8497888" algn="l"/>
                <a:tab pos="8947150" algn="l"/>
                <a:tab pos="9396413" algn="l"/>
              </a:tabLst>
              <a:defRPr/>
            </a:pPr>
            <a:r>
              <a:rPr lang="en-GB" altLang="fr-FR" sz="2800" dirty="0" err="1">
                <a:solidFill>
                  <a:srgbClr val="000000"/>
                </a:solidFill>
                <a:latin typeface="+mn-lt"/>
              </a:rPr>
              <a:t>Éviter</a:t>
            </a:r>
            <a:r>
              <a:rPr lang="en-GB" altLang="fr-FR" sz="2800" dirty="0">
                <a:solidFill>
                  <a:srgbClr val="000000"/>
                </a:solidFill>
                <a:latin typeface="+mn-lt"/>
              </a:rPr>
              <a:t> d’être un lieu </a:t>
            </a:r>
            <a:r>
              <a:rPr lang="en-GB" altLang="fr-FR" sz="2800" dirty="0" err="1">
                <a:solidFill>
                  <a:srgbClr val="000000"/>
                </a:solidFill>
                <a:latin typeface="+mn-lt"/>
              </a:rPr>
              <a:t>conçu</a:t>
            </a:r>
            <a:r>
              <a:rPr lang="en-GB" altLang="fr-FR" sz="2800" dirty="0">
                <a:solidFill>
                  <a:srgbClr val="000000"/>
                </a:solidFill>
                <a:latin typeface="+mn-lt"/>
              </a:rPr>
              <a:t> sur des documents dates et des a </a:t>
            </a:r>
            <a:r>
              <a:rPr lang="en-GB" altLang="fr-FR" sz="2800" dirty="0" err="1">
                <a:solidFill>
                  <a:srgbClr val="000000"/>
                </a:solidFill>
                <a:latin typeface="+mn-lt"/>
              </a:rPr>
              <a:t>prioris</a:t>
            </a:r>
            <a:endParaRPr lang="en-GB" altLang="fr-FR" sz="2800" dirty="0">
              <a:solidFill>
                <a:srgbClr val="000000"/>
              </a:solidFill>
              <a:latin typeface="+mn-lt"/>
            </a:endParaRPr>
          </a:p>
          <a:p>
            <a:pPr marL="573087" indent="-457200" eaLnBrk="1" hangingPunct="1">
              <a:spcAft>
                <a:spcPts val="1425"/>
              </a:spcAft>
              <a:buFont typeface="Symbol" panose="05050102010706020507" pitchFamily="18" charset="2"/>
              <a:buChar char="Þ"/>
              <a:tabLst>
                <a:tab pos="412750" algn="l"/>
                <a:tab pos="860425" algn="l"/>
                <a:tab pos="1309688" algn="l"/>
                <a:tab pos="1758950" algn="l"/>
                <a:tab pos="2208213" algn="l"/>
                <a:tab pos="2657475" algn="l"/>
                <a:tab pos="3106738" algn="l"/>
                <a:tab pos="3556000" algn="l"/>
                <a:tab pos="4005263" algn="l"/>
                <a:tab pos="4454525" algn="l"/>
                <a:tab pos="4903788" algn="l"/>
                <a:tab pos="5353050" algn="l"/>
                <a:tab pos="5802313" algn="l"/>
                <a:tab pos="6251575" algn="l"/>
                <a:tab pos="6700838" algn="l"/>
                <a:tab pos="7150100" algn="l"/>
                <a:tab pos="7599363" algn="l"/>
                <a:tab pos="8048625" algn="l"/>
                <a:tab pos="8497888" algn="l"/>
                <a:tab pos="8947150" algn="l"/>
                <a:tab pos="9396413" algn="l"/>
              </a:tabLst>
              <a:defRPr/>
            </a:pPr>
            <a:r>
              <a:rPr lang="en-GB" altLang="fr-FR" sz="2800" dirty="0" err="1">
                <a:solidFill>
                  <a:srgbClr val="000000"/>
                </a:solidFill>
                <a:latin typeface="+mn-lt"/>
              </a:rPr>
              <a:t>Éviter</a:t>
            </a:r>
            <a:r>
              <a:rPr lang="en-GB" altLang="fr-FR" sz="2800" dirty="0">
                <a:solidFill>
                  <a:srgbClr val="000000"/>
                </a:solidFill>
                <a:latin typeface="+mn-lt"/>
              </a:rPr>
              <a:t> de </a:t>
            </a:r>
            <a:r>
              <a:rPr lang="en-GB" altLang="fr-FR" sz="2800" dirty="0" err="1">
                <a:solidFill>
                  <a:srgbClr val="000000"/>
                </a:solidFill>
                <a:latin typeface="+mn-lt"/>
              </a:rPr>
              <a:t>devenir</a:t>
            </a:r>
            <a:r>
              <a:rPr lang="en-GB" altLang="fr-FR" sz="2800" dirty="0">
                <a:solidFill>
                  <a:srgbClr val="000000"/>
                </a:solidFill>
                <a:latin typeface="+mn-lt"/>
              </a:rPr>
              <a:t> un lieu </a:t>
            </a:r>
            <a:r>
              <a:rPr lang="en-GB" altLang="fr-FR" sz="2800" dirty="0" err="1">
                <a:solidFill>
                  <a:srgbClr val="000000"/>
                </a:solidFill>
                <a:latin typeface="+mn-lt"/>
              </a:rPr>
              <a:t>utilitaire</a:t>
            </a:r>
            <a:endParaRPr lang="en-GB" altLang="fr-FR" sz="2800" dirty="0">
              <a:solidFill>
                <a:srgbClr val="000000"/>
              </a:solidFill>
              <a:latin typeface="+mn-lt"/>
            </a:endParaRPr>
          </a:p>
          <a:p>
            <a:pPr marL="573087" indent="-457200" eaLnBrk="1" hangingPunct="1">
              <a:spcAft>
                <a:spcPts val="1425"/>
              </a:spcAft>
              <a:buFont typeface="Symbol" panose="05050102010706020507" pitchFamily="18" charset="2"/>
              <a:buChar char="Þ"/>
              <a:tabLst>
                <a:tab pos="412750" algn="l"/>
                <a:tab pos="860425" algn="l"/>
                <a:tab pos="1309688" algn="l"/>
                <a:tab pos="1758950" algn="l"/>
                <a:tab pos="2208213" algn="l"/>
                <a:tab pos="2657475" algn="l"/>
                <a:tab pos="3106738" algn="l"/>
                <a:tab pos="3556000" algn="l"/>
                <a:tab pos="4005263" algn="l"/>
                <a:tab pos="4454525" algn="l"/>
                <a:tab pos="4903788" algn="l"/>
                <a:tab pos="5353050" algn="l"/>
                <a:tab pos="5802313" algn="l"/>
                <a:tab pos="6251575" algn="l"/>
                <a:tab pos="6700838" algn="l"/>
                <a:tab pos="7150100" algn="l"/>
                <a:tab pos="7599363" algn="l"/>
                <a:tab pos="8048625" algn="l"/>
                <a:tab pos="8497888" algn="l"/>
                <a:tab pos="8947150" algn="l"/>
                <a:tab pos="9396413" algn="l"/>
              </a:tabLst>
              <a:defRPr/>
            </a:pPr>
            <a:r>
              <a:rPr lang="en-GB" altLang="fr-FR" sz="2800" dirty="0" err="1">
                <a:solidFill>
                  <a:srgbClr val="000000"/>
                </a:solidFill>
                <a:latin typeface="+mn-lt"/>
              </a:rPr>
              <a:t>Éviter</a:t>
            </a:r>
            <a:r>
              <a:rPr lang="en-GB" altLang="fr-FR" sz="2800" dirty="0">
                <a:solidFill>
                  <a:srgbClr val="000000"/>
                </a:solidFill>
                <a:latin typeface="+mn-lt"/>
              </a:rPr>
              <a:t> de </a:t>
            </a:r>
            <a:r>
              <a:rPr lang="en-GB" altLang="fr-FR" sz="2800" dirty="0" err="1">
                <a:solidFill>
                  <a:srgbClr val="000000"/>
                </a:solidFill>
                <a:latin typeface="+mn-lt"/>
              </a:rPr>
              <a:t>devenir</a:t>
            </a:r>
            <a:r>
              <a:rPr lang="en-GB" altLang="fr-FR" sz="2800" dirty="0">
                <a:solidFill>
                  <a:srgbClr val="000000"/>
                </a:solidFill>
                <a:latin typeface="+mn-lt"/>
              </a:rPr>
              <a:t> un lieu </a:t>
            </a:r>
            <a:r>
              <a:rPr lang="en-GB" altLang="fr-FR" sz="2800" dirty="0" err="1">
                <a:solidFill>
                  <a:srgbClr val="000000"/>
                </a:solidFill>
                <a:latin typeface="+mn-lt"/>
              </a:rPr>
              <a:t>fréquenté</a:t>
            </a:r>
            <a:r>
              <a:rPr lang="en-GB" altLang="fr-FR" sz="2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fr-FR" sz="2800" dirty="0" err="1">
                <a:solidFill>
                  <a:srgbClr val="000000"/>
                </a:solidFill>
                <a:latin typeface="+mn-lt"/>
              </a:rPr>
              <a:t>selon</a:t>
            </a:r>
            <a:r>
              <a:rPr lang="en-GB" altLang="fr-FR" sz="2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fr-FR" sz="2800" dirty="0" err="1">
                <a:solidFill>
                  <a:srgbClr val="000000"/>
                </a:solidFill>
                <a:latin typeface="+mn-lt"/>
              </a:rPr>
              <a:t>une</a:t>
            </a:r>
            <a:r>
              <a:rPr lang="en-GB" altLang="fr-FR" sz="2800" dirty="0">
                <a:solidFill>
                  <a:srgbClr val="000000"/>
                </a:solidFill>
                <a:latin typeface="+mn-lt"/>
              </a:rPr>
              <a:t> motivation de reproduction </a:t>
            </a:r>
            <a:r>
              <a:rPr lang="en-GB" altLang="fr-FR" sz="2800" dirty="0" err="1">
                <a:solidFill>
                  <a:srgbClr val="000000"/>
                </a:solidFill>
                <a:latin typeface="+mn-lt"/>
              </a:rPr>
              <a:t>sociale</a:t>
            </a:r>
            <a:endParaRPr lang="en-GB" altLang="fr-FR" sz="2800" dirty="0">
              <a:solidFill>
                <a:srgbClr val="000000"/>
              </a:solidFill>
              <a:latin typeface="+mn-lt"/>
            </a:endParaRPr>
          </a:p>
          <a:p>
            <a:pPr marL="573087" indent="-457200" eaLnBrk="1" hangingPunct="1">
              <a:spcAft>
                <a:spcPts val="1425"/>
              </a:spcAft>
              <a:buFont typeface="Symbol" panose="05050102010706020507" pitchFamily="18" charset="2"/>
              <a:buChar char="Þ"/>
              <a:tabLst>
                <a:tab pos="412750" algn="l"/>
                <a:tab pos="860425" algn="l"/>
                <a:tab pos="1309688" algn="l"/>
                <a:tab pos="1758950" algn="l"/>
                <a:tab pos="2208213" algn="l"/>
                <a:tab pos="2657475" algn="l"/>
                <a:tab pos="3106738" algn="l"/>
                <a:tab pos="3556000" algn="l"/>
                <a:tab pos="4005263" algn="l"/>
                <a:tab pos="4454525" algn="l"/>
                <a:tab pos="4903788" algn="l"/>
                <a:tab pos="5353050" algn="l"/>
                <a:tab pos="5802313" algn="l"/>
                <a:tab pos="6251575" algn="l"/>
                <a:tab pos="6700838" algn="l"/>
                <a:tab pos="7150100" algn="l"/>
                <a:tab pos="7599363" algn="l"/>
                <a:tab pos="8048625" algn="l"/>
                <a:tab pos="8497888" algn="l"/>
                <a:tab pos="8947150" algn="l"/>
                <a:tab pos="9396413" algn="l"/>
              </a:tabLst>
              <a:defRPr/>
            </a:pPr>
            <a:r>
              <a:rPr lang="en-GB" altLang="fr-FR" sz="2800" dirty="0" err="1">
                <a:solidFill>
                  <a:srgbClr val="000000"/>
                </a:solidFill>
                <a:latin typeface="+mn-lt"/>
              </a:rPr>
              <a:t>Éviter</a:t>
            </a:r>
            <a:r>
              <a:rPr lang="en-GB" altLang="fr-FR" sz="2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fr-FR" sz="2800" dirty="0" err="1">
                <a:solidFill>
                  <a:srgbClr val="000000"/>
                </a:solidFill>
                <a:latin typeface="+mn-lt"/>
              </a:rPr>
              <a:t>d'offrir</a:t>
            </a:r>
            <a:r>
              <a:rPr lang="en-GB" altLang="fr-FR" sz="2800" dirty="0">
                <a:solidFill>
                  <a:srgbClr val="000000"/>
                </a:solidFill>
                <a:latin typeface="+mn-lt"/>
              </a:rPr>
              <a:t> des services à la plus-value </a:t>
            </a:r>
            <a:r>
              <a:rPr lang="en-GB" altLang="fr-FR" sz="2800" dirty="0" err="1">
                <a:solidFill>
                  <a:srgbClr val="000000"/>
                </a:solidFill>
                <a:latin typeface="+mn-lt"/>
              </a:rPr>
              <a:t>faible</a:t>
            </a:r>
            <a:r>
              <a:rPr lang="en-GB" altLang="fr-FR" sz="2800" dirty="0">
                <a:solidFill>
                  <a:srgbClr val="000000"/>
                </a:solidFill>
                <a:latin typeface="+mn-lt"/>
              </a:rPr>
              <a:t> avec </a:t>
            </a:r>
            <a:r>
              <a:rPr lang="en-GB" altLang="fr-FR" sz="2800" dirty="0" err="1">
                <a:solidFill>
                  <a:srgbClr val="000000"/>
                </a:solidFill>
                <a:latin typeface="+mn-lt"/>
              </a:rPr>
              <a:t>une</a:t>
            </a:r>
            <a:r>
              <a:rPr lang="en-GB" altLang="fr-FR" sz="2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fr-FR" sz="2800" dirty="0" err="1">
                <a:solidFill>
                  <a:srgbClr val="000000"/>
                </a:solidFill>
                <a:latin typeface="+mn-lt"/>
              </a:rPr>
              <a:t>médiation</a:t>
            </a:r>
            <a:r>
              <a:rPr lang="en-GB" altLang="fr-FR" sz="2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fr-FR" sz="2800" dirty="0" err="1">
                <a:solidFill>
                  <a:srgbClr val="000000"/>
                </a:solidFill>
                <a:latin typeface="+mn-lt"/>
              </a:rPr>
              <a:t>dépassée</a:t>
            </a:r>
            <a:endParaRPr lang="en-GB" altLang="fr-FR" sz="2800" dirty="0">
              <a:solidFill>
                <a:srgbClr val="000000"/>
              </a:solidFill>
              <a:latin typeface="+mn-lt"/>
            </a:endParaRPr>
          </a:p>
          <a:p>
            <a:pPr marL="409575" algn="just" eaLnBrk="1" fontAlgn="auto" hangingPunct="1">
              <a:spcBef>
                <a:spcPts val="0"/>
              </a:spcBef>
              <a:spcAft>
                <a:spcPts val="1425"/>
              </a:spcAft>
              <a:defRPr/>
            </a:pPr>
            <a:endParaRPr lang="en-GB" altLang="fr-FR" sz="3200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4400" b="1" smtClean="0">
                <a:solidFill>
                  <a:srgbClr val="0070C0"/>
                </a:solidFill>
              </a:rPr>
              <a:t>Reprendre la main – organisation du travail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3738" y="1907628"/>
            <a:ext cx="8693150" cy="5185321"/>
          </a:xfrm>
        </p:spPr>
        <p:txBody>
          <a:bodyPr rtlCol="0">
            <a:noAutofit/>
          </a:bodyPr>
          <a:lstStyle/>
          <a:p>
            <a:pPr marL="573087" indent="-457200" eaLnBrk="1" hangingPunct="1">
              <a:spcBef>
                <a:spcPct val="0"/>
              </a:spcBef>
              <a:spcAft>
                <a:spcPts val="1425"/>
              </a:spcAft>
              <a:buFont typeface="Symbol" panose="05050102010706020507" pitchFamily="18" charset="2"/>
              <a:buChar char="Þ"/>
              <a:tabLst>
                <a:tab pos="412750" algn="l"/>
                <a:tab pos="860425" algn="l"/>
                <a:tab pos="1309688" algn="l"/>
                <a:tab pos="1758950" algn="l"/>
                <a:tab pos="2208213" algn="l"/>
                <a:tab pos="2657475" algn="l"/>
                <a:tab pos="3106738" algn="l"/>
                <a:tab pos="3556000" algn="l"/>
                <a:tab pos="4005263" algn="l"/>
                <a:tab pos="4454525" algn="l"/>
                <a:tab pos="4903788" algn="l"/>
                <a:tab pos="5353050" algn="l"/>
                <a:tab pos="5802313" algn="l"/>
                <a:tab pos="6251575" algn="l"/>
                <a:tab pos="6700838" algn="l"/>
                <a:tab pos="7150100" algn="l"/>
                <a:tab pos="7599363" algn="l"/>
                <a:tab pos="8048625" algn="l"/>
                <a:tab pos="8497888" algn="l"/>
                <a:tab pos="8947150" algn="l"/>
                <a:tab pos="9396413" algn="l"/>
              </a:tabLst>
              <a:defRPr/>
            </a:pPr>
            <a:r>
              <a:rPr lang="fr-FR" sz="3600" dirty="0">
                <a:solidFill>
                  <a:srgbClr val="000000"/>
                </a:solidFill>
                <a:ea typeface="Microsoft YaHei" panose="020B0503020204020204" pitchFamily="34" charset="-122"/>
              </a:rPr>
              <a:t>Acquérir une culture commune: animation de communauté, conseil, </a:t>
            </a:r>
            <a:r>
              <a:rPr lang="fr-FR" sz="3600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inclusion</a:t>
            </a:r>
            <a:endParaRPr lang="fr-FR" sz="3600" dirty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marL="573087" indent="-457200" eaLnBrk="1" hangingPunct="1">
              <a:spcBef>
                <a:spcPct val="0"/>
              </a:spcBef>
              <a:spcAft>
                <a:spcPts val="1425"/>
              </a:spcAft>
              <a:buFont typeface="Symbol" panose="05050102010706020507" pitchFamily="18" charset="2"/>
              <a:buChar char="Þ"/>
              <a:tabLst>
                <a:tab pos="412750" algn="l"/>
                <a:tab pos="860425" algn="l"/>
                <a:tab pos="1309688" algn="l"/>
                <a:tab pos="1758950" algn="l"/>
                <a:tab pos="2208213" algn="l"/>
                <a:tab pos="2657475" algn="l"/>
                <a:tab pos="3106738" algn="l"/>
                <a:tab pos="3556000" algn="l"/>
                <a:tab pos="4005263" algn="l"/>
                <a:tab pos="4454525" algn="l"/>
                <a:tab pos="4903788" algn="l"/>
                <a:tab pos="5353050" algn="l"/>
                <a:tab pos="5802313" algn="l"/>
                <a:tab pos="6251575" algn="l"/>
                <a:tab pos="6700838" algn="l"/>
                <a:tab pos="7150100" algn="l"/>
                <a:tab pos="7599363" algn="l"/>
                <a:tab pos="8048625" algn="l"/>
                <a:tab pos="8497888" algn="l"/>
                <a:tab pos="8947150" algn="l"/>
                <a:tab pos="9396413" algn="l"/>
              </a:tabLst>
              <a:defRPr/>
            </a:pPr>
            <a:r>
              <a:rPr lang="fr-FR" sz="3600" dirty="0">
                <a:solidFill>
                  <a:srgbClr val="000000"/>
                </a:solidFill>
                <a:ea typeface="Microsoft YaHei" panose="020B0503020204020204" pitchFamily="34" charset="-122"/>
              </a:rPr>
              <a:t>Responsabiliser les </a:t>
            </a:r>
            <a:r>
              <a:rPr lang="fr-FR" sz="3600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agents</a:t>
            </a:r>
            <a:endParaRPr lang="fr-FR" sz="3600" dirty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marL="573087" indent="-457200" eaLnBrk="1" hangingPunct="1">
              <a:spcBef>
                <a:spcPct val="0"/>
              </a:spcBef>
              <a:spcAft>
                <a:spcPts val="1425"/>
              </a:spcAft>
              <a:buFont typeface="Symbol" panose="05050102010706020507" pitchFamily="18" charset="2"/>
              <a:buChar char="Þ"/>
              <a:tabLst>
                <a:tab pos="412750" algn="l"/>
                <a:tab pos="860425" algn="l"/>
                <a:tab pos="1309688" algn="l"/>
                <a:tab pos="1758950" algn="l"/>
                <a:tab pos="2208213" algn="l"/>
                <a:tab pos="2657475" algn="l"/>
                <a:tab pos="3106738" algn="l"/>
                <a:tab pos="3556000" algn="l"/>
                <a:tab pos="4005263" algn="l"/>
                <a:tab pos="4454525" algn="l"/>
                <a:tab pos="4903788" algn="l"/>
                <a:tab pos="5353050" algn="l"/>
                <a:tab pos="5802313" algn="l"/>
                <a:tab pos="6251575" algn="l"/>
                <a:tab pos="6700838" algn="l"/>
                <a:tab pos="7150100" algn="l"/>
                <a:tab pos="7599363" algn="l"/>
                <a:tab pos="8048625" algn="l"/>
                <a:tab pos="8497888" algn="l"/>
                <a:tab pos="8947150" algn="l"/>
                <a:tab pos="9396413" algn="l"/>
              </a:tabLst>
              <a:defRPr/>
            </a:pPr>
            <a:r>
              <a:rPr lang="fr-FR" sz="3600" dirty="0">
                <a:solidFill>
                  <a:srgbClr val="000000"/>
                </a:solidFill>
                <a:ea typeface="Microsoft YaHei" panose="020B0503020204020204" pitchFamily="34" charset="-122"/>
              </a:rPr>
              <a:t>Développer la créativité </a:t>
            </a:r>
            <a:r>
              <a:rPr lang="en-US" altLang="fr-FR" sz="3600" dirty="0">
                <a:solidFill>
                  <a:srgbClr val="000000"/>
                </a:solidFill>
                <a:ea typeface="Microsoft YaHei" panose="020B0503020204020204" pitchFamily="34" charset="-122"/>
              </a:rPr>
              <a:t>et les </a:t>
            </a:r>
            <a:r>
              <a:rPr lang="en-US" altLang="fr-FR" sz="36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compétences</a:t>
            </a:r>
            <a:r>
              <a:rPr lang="en-US" altLang="fr-FR" sz="3600" dirty="0">
                <a:solidFill>
                  <a:srgbClr val="000000"/>
                </a:solidFill>
                <a:ea typeface="Microsoft YaHei" panose="020B0503020204020204" pitchFamily="34" charset="-122"/>
              </a:rPr>
              <a:t> des agents</a:t>
            </a:r>
            <a:r>
              <a:rPr lang="fr-FR" sz="3600" dirty="0">
                <a:solidFill>
                  <a:srgbClr val="000000"/>
                </a:solidFill>
                <a:ea typeface="Microsoft YaHei" panose="020B0503020204020204" pitchFamily="34" charset="-122"/>
              </a:rPr>
              <a:t>, développer la bienveillance, se faire confiance,</a:t>
            </a:r>
            <a:r>
              <a:rPr lang="en-US" altLang="fr-FR" sz="3600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en-US" altLang="fr-FR" sz="36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accroître</a:t>
            </a:r>
            <a:r>
              <a:rPr lang="en-US" altLang="fr-FR" sz="3600" dirty="0">
                <a:solidFill>
                  <a:srgbClr val="000000"/>
                </a:solidFill>
                <a:ea typeface="Microsoft YaHei" panose="020B0503020204020204" pitchFamily="34" charset="-122"/>
              </a:rPr>
              <a:t> le </a:t>
            </a:r>
            <a:r>
              <a:rPr lang="en-US" altLang="fr-FR" sz="36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défi</a:t>
            </a:r>
            <a:r>
              <a:rPr lang="en-US" altLang="fr-FR" sz="3600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en-US" altLang="fr-FR" sz="3600" dirty="0" err="1" smtClean="0">
                <a:solidFill>
                  <a:srgbClr val="000000"/>
                </a:solidFill>
                <a:ea typeface="Microsoft YaHei" panose="020B0503020204020204" pitchFamily="34" charset="-122"/>
              </a:rPr>
              <a:t>intellectuel</a:t>
            </a:r>
            <a:endParaRPr lang="fr-FR" sz="3600" dirty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marL="573087" indent="-457200" eaLnBrk="1" hangingPunct="1">
              <a:spcBef>
                <a:spcPct val="0"/>
              </a:spcBef>
              <a:spcAft>
                <a:spcPts val="1425"/>
              </a:spcAft>
              <a:buFont typeface="Symbol" panose="05050102010706020507" pitchFamily="18" charset="2"/>
              <a:buChar char="Þ"/>
              <a:tabLst>
                <a:tab pos="412750" algn="l"/>
                <a:tab pos="860425" algn="l"/>
                <a:tab pos="1309688" algn="l"/>
                <a:tab pos="1758950" algn="l"/>
                <a:tab pos="2208213" algn="l"/>
                <a:tab pos="2657475" algn="l"/>
                <a:tab pos="3106738" algn="l"/>
                <a:tab pos="3556000" algn="l"/>
                <a:tab pos="4005263" algn="l"/>
                <a:tab pos="4454525" algn="l"/>
                <a:tab pos="4903788" algn="l"/>
                <a:tab pos="5353050" algn="l"/>
                <a:tab pos="5802313" algn="l"/>
                <a:tab pos="6251575" algn="l"/>
                <a:tab pos="6700838" algn="l"/>
                <a:tab pos="7150100" algn="l"/>
                <a:tab pos="7599363" algn="l"/>
                <a:tab pos="8048625" algn="l"/>
                <a:tab pos="8497888" algn="l"/>
                <a:tab pos="8947150" algn="l"/>
                <a:tab pos="9396413" algn="l"/>
              </a:tabLst>
              <a:defRPr/>
            </a:pPr>
            <a:r>
              <a:rPr lang="fr-FR" sz="3600" dirty="0">
                <a:solidFill>
                  <a:srgbClr val="000000"/>
                </a:solidFill>
                <a:ea typeface="Microsoft YaHei" panose="020B0503020204020204" pitchFamily="34" charset="-122"/>
              </a:rPr>
              <a:t>Développer une capacitation des bibliothécaires entre eux et des publics vers les bibliothécaires</a:t>
            </a:r>
          </a:p>
          <a:p>
            <a:pPr eaLnBrk="1" hangingPunct="1">
              <a:buFontTx/>
              <a:buChar char="-"/>
              <a:defRPr/>
            </a:pPr>
            <a:endParaRPr lang="fr-FR" sz="22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sz="3200" dirty="0"/>
              <a:t>Benchmark des réseaux sociaux</a:t>
            </a:r>
          </a:p>
          <a:p>
            <a:pPr eaLnBrk="1" hangingPunct="1">
              <a:buFont typeface="Symbol" panose="05050102010706020507" pitchFamily="18" charset="2"/>
              <a:buChar char="Þ"/>
              <a:defRPr/>
            </a:pPr>
            <a:r>
              <a:rPr lang="fr-FR" sz="3200" dirty="0"/>
              <a:t>Développer une culture de la recommandation</a:t>
            </a:r>
          </a:p>
          <a:p>
            <a:pPr eaLnBrk="1" hangingPunct="1">
              <a:defRPr/>
            </a:pPr>
            <a:r>
              <a:rPr lang="fr-FR" sz="3200" dirty="0"/>
              <a:t>Participation importante au premier biblioremix parisien</a:t>
            </a:r>
          </a:p>
          <a:p>
            <a:pPr eaLnBrk="1" hangingPunct="1">
              <a:buFont typeface="Symbol" panose="05050102010706020507" pitchFamily="18" charset="2"/>
              <a:buChar char="Þ"/>
              <a:defRPr/>
            </a:pPr>
            <a:r>
              <a:rPr lang="fr-FR" sz="3200" dirty="0"/>
              <a:t>Développer une culture de la capacitation et de la participation</a:t>
            </a:r>
          </a:p>
          <a:p>
            <a:pPr eaLnBrk="1" hangingPunct="1">
              <a:defRPr/>
            </a:pPr>
            <a:r>
              <a:rPr lang="fr-FR" sz="3200" dirty="0"/>
              <a:t>Brunch scoop.it toutes les 6 semaines</a:t>
            </a:r>
          </a:p>
          <a:p>
            <a:pPr eaLnBrk="1" hangingPunct="1">
              <a:buFont typeface="Symbol" panose="05050102010706020507" pitchFamily="18" charset="2"/>
              <a:buChar char="Þ"/>
              <a:defRPr/>
            </a:pPr>
            <a:r>
              <a:rPr lang="fr-FR" sz="3200" dirty="0"/>
              <a:t>Développer une culture de la curation de contenus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fr-FR" sz="2400" dirty="0"/>
          </a:p>
          <a:p>
            <a:pPr>
              <a:defRPr/>
            </a:pPr>
            <a:endParaRPr lang="fr-FR" dirty="0"/>
          </a:p>
        </p:txBody>
      </p:sp>
      <p:sp>
        <p:nvSpPr>
          <p:cNvPr id="45059" name="Titre 1"/>
          <p:cNvSpPr txBox="1">
            <a:spLocks/>
          </p:cNvSpPr>
          <p:nvPr/>
        </p:nvSpPr>
        <p:spPr bwMode="auto">
          <a:xfrm>
            <a:off x="846138" y="555625"/>
            <a:ext cx="869315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755650" eaLnBrk="1" hangingPunct="1">
              <a:lnSpc>
                <a:spcPct val="90000"/>
              </a:lnSpc>
            </a:pPr>
            <a:r>
              <a:rPr lang="fr-FR" altLang="fr-FR" sz="4400" b="1">
                <a:solidFill>
                  <a:srgbClr val="0070C0"/>
                </a:solidFill>
                <a:latin typeface="Calibri Light" pitchFamily="34" charset="0"/>
              </a:rPr>
              <a:t>Reprendre la main – organisation du travail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503238" y="301625"/>
            <a:ext cx="90709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8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fr-FR" sz="44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Résultats</a:t>
            </a:r>
            <a:r>
              <a:rPr lang="en-US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du benchmark</a:t>
            </a:r>
          </a:p>
        </p:txBody>
      </p:sp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503238" y="1768475"/>
            <a:ext cx="9070975" cy="498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431800" indent="-307975"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1425"/>
              </a:spcAft>
              <a:buSzPct val="45000"/>
              <a:defRPr/>
            </a:pPr>
            <a:endParaRPr lang="en-US" altLang="fr-FR" sz="3200" ker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25450" indent="-312738" eaLnBrk="1" fontAlgn="auto" hangingPunct="1">
              <a:spcBef>
                <a:spcPts val="0"/>
              </a:spcBef>
              <a:spcAft>
                <a:spcPts val="1425"/>
              </a:spcAft>
              <a:buSzPct val="45000"/>
              <a:buFont typeface="Wingdings" panose="05000000000000000000" pitchFamily="2" charset="2"/>
              <a:buChar char=""/>
              <a:defRPr/>
            </a:pPr>
            <a:r>
              <a:rPr lang="en-US" altLang="fr-FR" sz="3200" kern="0">
                <a:solidFill>
                  <a:srgbClr val="000000"/>
                </a:solidFill>
                <a:latin typeface="Calibri" panose="020F0502020204030204" pitchFamily="34" charset="0"/>
              </a:rPr>
              <a:t>2013 (40 plateformes): </a:t>
            </a:r>
            <a:r>
              <a:rPr lang="en-US" altLang="fr-FR" sz="3200" kern="0">
                <a:solidFill>
                  <a:srgbClr val="CCCCFF"/>
                </a:solidFill>
                <a:latin typeface="Calibri" panose="020F0502020204030204" pitchFamily="34" charset="0"/>
                <a:hlinkClick r:id="rId4"/>
              </a:rPr>
              <a:t>http://b14-sigbermes.apps.paris.fr/userfiles/file/Bibliographies/reseaux-sociaux-bibliotheques/reseaux-sociaux-bibliotheques.html</a:t>
            </a:r>
          </a:p>
          <a:p>
            <a:pPr marL="430213" eaLnBrk="1" fontAlgn="auto" hangingPunct="1">
              <a:spcBef>
                <a:spcPts val="0"/>
              </a:spcBef>
              <a:spcAft>
                <a:spcPts val="1425"/>
              </a:spcAft>
              <a:buSzPct val="45000"/>
              <a:defRPr/>
            </a:pPr>
            <a:endParaRPr lang="en-US" altLang="fr-FR" sz="3200" ker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1425"/>
              </a:spcAft>
              <a:defRPr/>
            </a:pPr>
            <a:r>
              <a:rPr lang="en-US" altLang="fr-FR" sz="3200" kern="0">
                <a:solidFill>
                  <a:srgbClr val="000000"/>
                </a:solidFill>
                <a:latin typeface="Calibri" panose="020F0502020204030204" pitchFamily="34" charset="0"/>
              </a:rPr>
              <a:t>2014 (50 plateformes) : </a:t>
            </a:r>
            <a:r>
              <a:rPr lang="en-US" altLang="fr-FR" sz="3200" kern="0">
                <a:solidFill>
                  <a:srgbClr val="CCCCFF"/>
                </a:solidFill>
                <a:latin typeface="Calibri" panose="020F0502020204030204" pitchFamily="34" charset="0"/>
                <a:hlinkClick r:id="rId5"/>
              </a:rPr>
              <a:t>http://b14-sigbermes.apps.paris.fr/userfiles/file/Bibliographies/reseaux-sociaux-bibliotheques/reseaux-sociaux-bibliotheques.pdf</a:t>
            </a:r>
            <a:r>
              <a:rPr lang="en-US" altLang="fr-FR" sz="3200" ker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4400" b="1" smtClean="0">
                <a:solidFill>
                  <a:srgbClr val="0070C0"/>
                </a:solidFill>
              </a:rPr>
              <a:t>Développer une culture de la participation et de la capacitation</a:t>
            </a:r>
          </a:p>
        </p:txBody>
      </p:sp>
      <p:sp>
        <p:nvSpPr>
          <p:cNvPr id="61443" name="Espace réservé du contenu 2"/>
          <p:cNvSpPr>
            <a:spLocks noGrp="1"/>
          </p:cNvSpPr>
          <p:nvPr>
            <p:ph idx="1"/>
          </p:nvPr>
        </p:nvSpPr>
        <p:spPr>
          <a:xfrm>
            <a:off x="693738" y="2012950"/>
            <a:ext cx="5283200" cy="5295900"/>
          </a:xfrm>
        </p:spPr>
        <p:txBody>
          <a:bodyPr/>
          <a:lstStyle/>
          <a:p>
            <a:pPr>
              <a:defRPr/>
            </a:pPr>
            <a:r>
              <a:rPr lang="fr-FR" altLang="fr-FR" sz="2600" dirty="0"/>
              <a:t>Participer au </a:t>
            </a:r>
            <a:r>
              <a:rPr lang="fr-FR" altLang="fr-FR" sz="2600" dirty="0">
                <a:hlinkClick r:id="rId3"/>
              </a:rPr>
              <a:t>biblioremix parisien à la bibliothèque Louise Michel</a:t>
            </a:r>
            <a:r>
              <a:rPr lang="fr-FR" altLang="fr-FR" sz="2600" dirty="0"/>
              <a:t> (2 jours)</a:t>
            </a:r>
          </a:p>
          <a:p>
            <a:pPr>
              <a:buFont typeface="Symbol" panose="05050102010706020507" pitchFamily="18" charset="2"/>
              <a:buChar char="Þ"/>
              <a:defRPr/>
            </a:pPr>
            <a:r>
              <a:rPr lang="fr-FR" altLang="fr-FR" sz="2600" dirty="0"/>
              <a:t>Une dizaine d’agents de la préfiguration</a:t>
            </a:r>
          </a:p>
          <a:p>
            <a:pPr>
              <a:buFont typeface="Symbol" panose="05050102010706020507" pitchFamily="18" charset="2"/>
              <a:buChar char="Þ"/>
              <a:defRPr/>
            </a:pPr>
            <a:r>
              <a:rPr lang="fr-FR" altLang="fr-FR" sz="2600" dirty="0"/>
              <a:t>Une cinquantaine de participants, tous bibliothécaires</a:t>
            </a:r>
          </a:p>
          <a:p>
            <a:pPr>
              <a:buFont typeface="Symbol" panose="05050102010706020507" pitchFamily="18" charset="2"/>
              <a:buChar char="Þ"/>
              <a:defRPr/>
            </a:pPr>
            <a:r>
              <a:rPr lang="fr-FR" altLang="fr-FR" sz="2600" dirty="0"/>
              <a:t>Ne pas croire que l’on va élaborer des projets qui seront forcément concrétisés</a:t>
            </a:r>
          </a:p>
          <a:p>
            <a:pPr>
              <a:buFont typeface="Symbol" panose="05050102010706020507" pitchFamily="18" charset="2"/>
              <a:buChar char="Þ"/>
              <a:defRPr/>
            </a:pPr>
            <a:r>
              <a:rPr lang="fr-FR" altLang="fr-FR" sz="2600" dirty="0"/>
              <a:t>Diversifier le travail en équipe, en urgence, se rencontrer, s’écouter, valoriser la créativité de chacun</a:t>
            </a:r>
          </a:p>
          <a:p>
            <a:pPr>
              <a:buFont typeface="Symbol" panose="05050102010706020507" pitchFamily="18" charset="2"/>
              <a:buChar char="Þ"/>
              <a:defRPr/>
            </a:pPr>
            <a:endParaRPr lang="fr-FR" altLang="fr-FR" dirty="0"/>
          </a:p>
          <a:p>
            <a:pPr>
              <a:buFont typeface="Symbol" panose="05050102010706020507" pitchFamily="18" charset="2"/>
              <a:buChar char="Þ"/>
              <a:defRPr/>
            </a:pPr>
            <a:endParaRPr lang="fr-FR" altLang="fr-FR" dirty="0"/>
          </a:p>
          <a:p>
            <a:pPr marL="0" indent="0">
              <a:buFont typeface="Arial" pitchFamily="34" charset="0"/>
              <a:buNone/>
              <a:defRPr/>
            </a:pPr>
            <a:endParaRPr lang="fr-FR" altLang="fr-FR" dirty="0"/>
          </a:p>
        </p:txBody>
      </p:sp>
      <p:pic>
        <p:nvPicPr>
          <p:cNvPr id="55300" name="Imag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4713" y="1930400"/>
            <a:ext cx="4078287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7223125" y="7007225"/>
            <a:ext cx="2351088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95B53BB-3E34-42DF-81BC-87C976DB55CE}" type="slidenum">
              <a:rPr lang="fr-FR" altLang="fr-FR">
                <a:solidFill>
                  <a:srgbClr val="000000"/>
                </a:solidFill>
                <a:ea typeface="Microsoft YaHei" pitchFamily="34" charset="-122"/>
              </a:rPr>
              <a:pPr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fr-FR" altLang="fr-FR">
              <a:solidFill>
                <a:srgbClr val="000000"/>
              </a:solidFill>
              <a:ea typeface="Microsoft YaHei" pitchFamily="34" charset="-122"/>
            </a:endParaRP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 cstate="print"/>
          <a:srcRect l="5736"/>
          <a:stretch>
            <a:fillRect/>
          </a:stretch>
        </p:blipFill>
        <p:spPr bwMode="auto">
          <a:xfrm>
            <a:off x="436563" y="1081088"/>
            <a:ext cx="9126537" cy="544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4405313" y="6557963"/>
            <a:ext cx="5159375" cy="242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1000">
                <a:solidFill>
                  <a:srgbClr val="000000"/>
                </a:solidFill>
                <a:ea typeface="Microsoft YaHei" pitchFamily="34" charset="-122"/>
              </a:rPr>
              <a:t>© Patrick Berger et Jacques Anziutti Architectes / L’autre Image </a:t>
            </a: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7938" y="288925"/>
            <a:ext cx="697706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Vue de la Canopée des Halles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4400" b="1" dirty="0" smtClean="0">
                <a:solidFill>
                  <a:srgbClr val="0070C0"/>
                </a:solidFill>
              </a:rPr>
              <a:t>Développer une culture de la curation de contenus</a:t>
            </a:r>
          </a:p>
        </p:txBody>
      </p:sp>
      <p:sp>
        <p:nvSpPr>
          <p:cNvPr id="56323" name="Espace réservé du contenu 2"/>
          <p:cNvSpPr>
            <a:spLocks noGrp="1"/>
          </p:cNvSpPr>
          <p:nvPr>
            <p:ph idx="1"/>
          </p:nvPr>
        </p:nvSpPr>
        <p:spPr>
          <a:xfrm>
            <a:off x="215900" y="2012950"/>
            <a:ext cx="4379913" cy="5151438"/>
          </a:xfrm>
        </p:spPr>
        <p:txBody>
          <a:bodyPr/>
          <a:lstStyle/>
          <a:p>
            <a:r>
              <a:rPr lang="fr-FR" altLang="fr-FR" smtClean="0"/>
              <a:t>Brunch </a:t>
            </a:r>
            <a:r>
              <a:rPr lang="fr-FR" altLang="fr-FR" smtClean="0">
                <a:hlinkClick r:id="rId3"/>
              </a:rPr>
              <a:t>scoop.it</a:t>
            </a:r>
            <a:endParaRPr lang="fr-FR" altLang="fr-FR" smtClean="0"/>
          </a:p>
          <a:p>
            <a:pPr>
              <a:buFontTx/>
              <a:buChar char="-"/>
            </a:pPr>
            <a:r>
              <a:rPr lang="fr-FR" altLang="fr-FR" smtClean="0"/>
              <a:t>Chance de pouvoir créer encore 5 topics gratuitement…</a:t>
            </a:r>
          </a:p>
          <a:p>
            <a:pPr>
              <a:buFontTx/>
              <a:buChar char="-"/>
            </a:pPr>
            <a:r>
              <a:rPr lang="fr-FR" altLang="fr-FR" smtClean="0"/>
              <a:t>Sanctuarisation d’un temps hebdomadaire pour chaque agent consulte les scoops épinglés</a:t>
            </a:r>
          </a:p>
          <a:p>
            <a:pPr>
              <a:buFontTx/>
              <a:buChar char="-"/>
            </a:pPr>
            <a:r>
              <a:rPr lang="fr-FR" altLang="fr-FR" smtClean="0"/>
              <a:t>Toutes les 6 semaines, brunch où chacun présentait un scoop avec discussion au sein de l’équipe</a:t>
            </a:r>
          </a:p>
          <a:p>
            <a:pPr>
              <a:buFontTx/>
              <a:buChar char="-"/>
            </a:pPr>
            <a:r>
              <a:rPr lang="fr-FR" altLang="fr-FR" smtClean="0"/>
              <a:t>Création d’une culture commune à la curation de contenus, au débat, confrontation des points de vue, enrichissement du projet</a:t>
            </a:r>
          </a:p>
        </p:txBody>
      </p:sp>
      <p:pic>
        <p:nvPicPr>
          <p:cNvPr id="56324" name="Imag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3913" y="3248025"/>
            <a:ext cx="5465762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Image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2663" y="1547813"/>
            <a:ext cx="5286375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4400" b="1" dirty="0" smtClean="0">
                <a:solidFill>
                  <a:srgbClr val="0070C0"/>
                </a:solidFill>
              </a:rPr>
              <a:t>Développer une culture des nouvelles pratiques numériques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9832" y="1979637"/>
            <a:ext cx="5138662" cy="4795838"/>
          </a:xfrm>
        </p:spPr>
        <p:txBody>
          <a:bodyPr/>
          <a:lstStyle/>
          <a:p>
            <a:r>
              <a:rPr lang="fr-FR" dirty="0" smtClean="0"/>
              <a:t>Autoformation aux machines à commande numérique</a:t>
            </a:r>
          </a:p>
          <a:p>
            <a:pPr>
              <a:buFont typeface="Symbol" pitchFamily="18" charset="2"/>
              <a:buChar char="Þ"/>
            </a:pPr>
            <a:r>
              <a:rPr lang="fr-FR" dirty="0" smtClean="0"/>
              <a:t>Imprimante 3D et </a:t>
            </a:r>
            <a:r>
              <a:rPr lang="fr-FR" dirty="0" smtClean="0">
                <a:hlinkClick r:id="rId3"/>
              </a:rPr>
              <a:t>réflexions autour de cet outil</a:t>
            </a:r>
            <a:endParaRPr lang="fr-FR" dirty="0" smtClean="0"/>
          </a:p>
          <a:p>
            <a:pPr>
              <a:buFont typeface="Symbol" pitchFamily="18" charset="2"/>
              <a:buChar char="Þ"/>
            </a:pPr>
            <a:r>
              <a:rPr lang="fr-FR" dirty="0" smtClean="0">
                <a:hlinkClick r:id="rId4"/>
              </a:rPr>
              <a:t>Tinkerplay et </a:t>
            </a:r>
            <a:r>
              <a:rPr lang="fr-FR" dirty="0" err="1" smtClean="0">
                <a:hlinkClick r:id="rId4"/>
              </a:rPr>
              <a:t>stopmotion</a:t>
            </a:r>
            <a:endParaRPr lang="fr-FR" dirty="0" smtClean="0"/>
          </a:p>
          <a:p>
            <a:pPr>
              <a:buFont typeface="Symbol" pitchFamily="18" charset="2"/>
              <a:buChar char="Þ"/>
            </a:pPr>
            <a:r>
              <a:rPr lang="fr-FR" dirty="0" smtClean="0"/>
              <a:t>Lego </a:t>
            </a:r>
            <a:r>
              <a:rPr lang="fr-FR" dirty="0" err="1" smtClean="0"/>
              <a:t>Mindstorm</a:t>
            </a:r>
            <a:r>
              <a:rPr lang="fr-FR" dirty="0" smtClean="0"/>
              <a:t> (merci au Carrefour numérique !)</a:t>
            </a:r>
          </a:p>
          <a:p>
            <a:pPr>
              <a:buFont typeface="Symbol" pitchFamily="18" charset="2"/>
              <a:buChar char="Þ"/>
            </a:pPr>
            <a:r>
              <a:rPr lang="fr-FR" dirty="0" smtClean="0"/>
              <a:t>Test d’animation autour de 3D Slash à la bibliothèque Marguerite Audoux</a:t>
            </a:r>
          </a:p>
          <a:p>
            <a:pPr>
              <a:buFont typeface="Symbol" pitchFamily="18" charset="2"/>
              <a:buChar char="Þ"/>
            </a:pPr>
            <a:r>
              <a:rPr lang="fr-FR" dirty="0" smtClean="0"/>
              <a:t>Ateliers </a:t>
            </a:r>
            <a:r>
              <a:rPr lang="fr-FR" dirty="0" err="1" smtClean="0"/>
              <a:t>Wikipedia</a:t>
            </a:r>
            <a:r>
              <a:rPr lang="fr-FR" dirty="0" smtClean="0"/>
              <a:t>, généalogie... entre nous</a:t>
            </a:r>
          </a:p>
          <a:p>
            <a:pPr>
              <a:buFont typeface="Symbol" pitchFamily="18" charset="2"/>
              <a:buChar char="Þ"/>
            </a:pPr>
            <a:r>
              <a:rPr lang="fr-FR" dirty="0" smtClean="0">
                <a:hlinkClick r:id="rId5"/>
              </a:rPr>
              <a:t>Vidéos de présentation des bibliothécaires</a:t>
            </a:r>
            <a:endParaRPr lang="fr-FR" dirty="0"/>
          </a:p>
        </p:txBody>
      </p:sp>
      <p:pic>
        <p:nvPicPr>
          <p:cNvPr id="8" name="Image 7" descr="18165497586_6da74b1e60_z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88384" y="1547589"/>
            <a:ext cx="2407816" cy="1354397"/>
          </a:xfrm>
          <a:prstGeom prst="rect">
            <a:avLst/>
          </a:prstGeom>
        </p:spPr>
      </p:pic>
      <p:pic>
        <p:nvPicPr>
          <p:cNvPr id="9" name="Image 8" descr="18188378222_a5a304cdfd_z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75980" y="1403573"/>
            <a:ext cx="2004645" cy="3563814"/>
          </a:xfrm>
          <a:prstGeom prst="rect">
            <a:avLst/>
          </a:prstGeom>
        </p:spPr>
      </p:pic>
      <p:pic>
        <p:nvPicPr>
          <p:cNvPr id="10" name="Image 9" descr="18192474741_c0ab577d3a_z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44368" y="3131765"/>
            <a:ext cx="2264812" cy="1511054"/>
          </a:xfrm>
          <a:prstGeom prst="rect">
            <a:avLst/>
          </a:prstGeom>
        </p:spPr>
      </p:pic>
      <p:pic>
        <p:nvPicPr>
          <p:cNvPr id="11" name="Image 10" descr="19549615955_7985e491b3_z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20432" y="5160221"/>
            <a:ext cx="3596370" cy="239945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re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3150" cy="1071563"/>
          </a:xfrm>
        </p:spPr>
        <p:txBody>
          <a:bodyPr/>
          <a:lstStyle/>
          <a:p>
            <a:pPr eaLnBrk="1" hangingPunct="1"/>
            <a:r>
              <a:rPr lang="fr-FR" altLang="fr-FR" sz="4400" b="1" smtClean="0">
                <a:solidFill>
                  <a:srgbClr val="0070C0"/>
                </a:solidFill>
              </a:rPr>
              <a:t>Redonner confiance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3738" y="1619250"/>
            <a:ext cx="8693150" cy="5545138"/>
          </a:xfrm>
        </p:spPr>
        <p:txBody>
          <a:bodyPr rtlCol="0">
            <a:normAutofit fontScale="92500" lnSpcReduction="10000"/>
          </a:bodyPr>
          <a:lstStyle/>
          <a:p>
            <a:pPr eaLnBrk="1" hangingPunct="1">
              <a:defRPr/>
            </a:pPr>
            <a:r>
              <a:rPr lang="fr-FR" dirty="0"/>
              <a:t>Formation à la méthodologie de la concertation</a:t>
            </a:r>
          </a:p>
          <a:p>
            <a:pPr eaLnBrk="1" hangingPunct="1">
              <a:defRPr/>
            </a:pPr>
            <a:endParaRPr lang="fr-FR" dirty="0"/>
          </a:p>
          <a:p>
            <a:pPr eaLnBrk="1" hangingPunct="1">
              <a:defRPr/>
            </a:pPr>
            <a:r>
              <a:rPr lang="fr-FR" dirty="0"/>
              <a:t>Repérer les points de débat, les influenceurs du quartier; donner les bonnes informations, débattre, échanger, accepter d’adapter certains aspects du projet</a:t>
            </a:r>
          </a:p>
          <a:p>
            <a:pPr eaLnBrk="1" hangingPunct="1">
              <a:defRPr/>
            </a:pPr>
            <a:endParaRPr lang="fr-FR" dirty="0"/>
          </a:p>
          <a:p>
            <a:pPr eaLnBrk="1" hangingPunct="1">
              <a:defRPr/>
            </a:pPr>
            <a:r>
              <a:rPr lang="fr-FR" dirty="0"/>
              <a:t>2 rencontres avec l’association de riverains la plus vindicative </a:t>
            </a:r>
          </a:p>
          <a:p>
            <a:pPr eaLnBrk="1" hangingPunct="1">
              <a:buFont typeface="Symbol" panose="05050102010706020507" pitchFamily="18" charset="2"/>
              <a:buChar char="Þ"/>
              <a:defRPr/>
            </a:pPr>
            <a:r>
              <a:rPr lang="fr-FR" dirty="0"/>
              <a:t>visites de bibliothèques</a:t>
            </a:r>
          </a:p>
          <a:p>
            <a:pPr eaLnBrk="1" hangingPunct="1">
              <a:buFont typeface="Symbol" panose="05050102010706020507" pitchFamily="18" charset="2"/>
              <a:buChar char="Þ"/>
              <a:defRPr/>
            </a:pPr>
            <a:r>
              <a:rPr lang="fr-FR" dirty="0"/>
              <a:t>Capacitation, faire comprendre comment évoluait la bibliothèque aujourd’hui</a:t>
            </a:r>
          </a:p>
          <a:p>
            <a:pPr eaLnBrk="1" hangingPunct="1">
              <a:buFont typeface="Symbol" panose="05050102010706020507" pitchFamily="18" charset="2"/>
              <a:buChar char="Þ"/>
              <a:defRPr/>
            </a:pPr>
            <a:endParaRPr lang="fr-FR" dirty="0"/>
          </a:p>
          <a:p>
            <a:pPr eaLnBrk="1" hangingPunct="1">
              <a:defRPr/>
            </a:pPr>
            <a:r>
              <a:rPr lang="fr-FR" dirty="0"/>
              <a:t>Rencontres avec </a:t>
            </a:r>
            <a:r>
              <a:rPr lang="fr-FR" dirty="0">
                <a:hlinkClick r:id="rId3"/>
              </a:rPr>
              <a:t>riverains photographes </a:t>
            </a:r>
            <a:endParaRPr lang="fr-FR" dirty="0"/>
          </a:p>
          <a:p>
            <a:pPr eaLnBrk="1" hangingPunct="1">
              <a:defRPr/>
            </a:pPr>
            <a:endParaRPr lang="fr-FR" dirty="0"/>
          </a:p>
          <a:p>
            <a:pPr eaLnBrk="1" hangingPunct="1">
              <a:defRPr/>
            </a:pPr>
            <a:r>
              <a:rPr lang="fr-FR" dirty="0"/>
              <a:t>Rencontres avec les maisons des associations, crèches, directeurs d’école primaire/maternelle, associations socio-culturelles, associations travaillant avec les personnes en précarité, accueil de jour pour personnes âgées, bibliothèques hors-les-murs dès 2014…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1"/>
          <p:cNvSpPr txBox="1">
            <a:spLocks noChangeArrowheads="1"/>
          </p:cNvSpPr>
          <p:nvPr/>
        </p:nvSpPr>
        <p:spPr bwMode="auto">
          <a:xfrm>
            <a:off x="503238" y="301625"/>
            <a:ext cx="90709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8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755650" eaLnBrk="1" hangingPunct="1">
              <a:lnSpc>
                <a:spcPct val="90000"/>
              </a:lnSpc>
              <a:defRPr/>
            </a:pPr>
            <a:r>
              <a:rPr lang="fr-FR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Redonner confiance : une politique éditoriale complémentaire</a:t>
            </a:r>
          </a:p>
        </p:txBody>
      </p:sp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503238" y="1768475"/>
            <a:ext cx="9070975" cy="581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415925" indent="-311150">
              <a:tabLst>
                <a:tab pos="415925" algn="l"/>
                <a:tab pos="863600" algn="l"/>
                <a:tab pos="1312863" algn="l"/>
                <a:tab pos="1762125" algn="l"/>
                <a:tab pos="2211388" algn="l"/>
                <a:tab pos="2660650" algn="l"/>
                <a:tab pos="3109913" algn="l"/>
                <a:tab pos="3559175" algn="l"/>
                <a:tab pos="4008438" algn="l"/>
                <a:tab pos="4457700" algn="l"/>
                <a:tab pos="4906963" algn="l"/>
                <a:tab pos="5356225" algn="l"/>
                <a:tab pos="5805488" algn="l"/>
                <a:tab pos="6254750" algn="l"/>
                <a:tab pos="6704013" algn="l"/>
                <a:tab pos="7153275" algn="l"/>
                <a:tab pos="7602538" algn="l"/>
                <a:tab pos="8051800" algn="l"/>
                <a:tab pos="8501063" algn="l"/>
                <a:tab pos="8950325" algn="l"/>
                <a:tab pos="93995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15925" algn="l"/>
                <a:tab pos="863600" algn="l"/>
                <a:tab pos="1312863" algn="l"/>
                <a:tab pos="1762125" algn="l"/>
                <a:tab pos="2211388" algn="l"/>
                <a:tab pos="2660650" algn="l"/>
                <a:tab pos="3109913" algn="l"/>
                <a:tab pos="3559175" algn="l"/>
                <a:tab pos="4008438" algn="l"/>
                <a:tab pos="4457700" algn="l"/>
                <a:tab pos="4906963" algn="l"/>
                <a:tab pos="5356225" algn="l"/>
                <a:tab pos="5805488" algn="l"/>
                <a:tab pos="6254750" algn="l"/>
                <a:tab pos="6704013" algn="l"/>
                <a:tab pos="7153275" algn="l"/>
                <a:tab pos="7602538" algn="l"/>
                <a:tab pos="8051800" algn="l"/>
                <a:tab pos="8501063" algn="l"/>
                <a:tab pos="8950325" algn="l"/>
                <a:tab pos="93995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15925" algn="l"/>
                <a:tab pos="863600" algn="l"/>
                <a:tab pos="1312863" algn="l"/>
                <a:tab pos="1762125" algn="l"/>
                <a:tab pos="2211388" algn="l"/>
                <a:tab pos="2660650" algn="l"/>
                <a:tab pos="3109913" algn="l"/>
                <a:tab pos="3559175" algn="l"/>
                <a:tab pos="4008438" algn="l"/>
                <a:tab pos="4457700" algn="l"/>
                <a:tab pos="4906963" algn="l"/>
                <a:tab pos="5356225" algn="l"/>
                <a:tab pos="5805488" algn="l"/>
                <a:tab pos="6254750" algn="l"/>
                <a:tab pos="6704013" algn="l"/>
                <a:tab pos="7153275" algn="l"/>
                <a:tab pos="7602538" algn="l"/>
                <a:tab pos="8051800" algn="l"/>
                <a:tab pos="8501063" algn="l"/>
                <a:tab pos="8950325" algn="l"/>
                <a:tab pos="93995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15925" algn="l"/>
                <a:tab pos="863600" algn="l"/>
                <a:tab pos="1312863" algn="l"/>
                <a:tab pos="1762125" algn="l"/>
                <a:tab pos="2211388" algn="l"/>
                <a:tab pos="2660650" algn="l"/>
                <a:tab pos="3109913" algn="l"/>
                <a:tab pos="3559175" algn="l"/>
                <a:tab pos="4008438" algn="l"/>
                <a:tab pos="4457700" algn="l"/>
                <a:tab pos="4906963" algn="l"/>
                <a:tab pos="5356225" algn="l"/>
                <a:tab pos="5805488" algn="l"/>
                <a:tab pos="6254750" algn="l"/>
                <a:tab pos="6704013" algn="l"/>
                <a:tab pos="7153275" algn="l"/>
                <a:tab pos="7602538" algn="l"/>
                <a:tab pos="8051800" algn="l"/>
                <a:tab pos="8501063" algn="l"/>
                <a:tab pos="8950325" algn="l"/>
                <a:tab pos="93995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15925" algn="l"/>
                <a:tab pos="863600" algn="l"/>
                <a:tab pos="1312863" algn="l"/>
                <a:tab pos="1762125" algn="l"/>
                <a:tab pos="2211388" algn="l"/>
                <a:tab pos="2660650" algn="l"/>
                <a:tab pos="3109913" algn="l"/>
                <a:tab pos="3559175" algn="l"/>
                <a:tab pos="4008438" algn="l"/>
                <a:tab pos="4457700" algn="l"/>
                <a:tab pos="4906963" algn="l"/>
                <a:tab pos="5356225" algn="l"/>
                <a:tab pos="5805488" algn="l"/>
                <a:tab pos="6254750" algn="l"/>
                <a:tab pos="6704013" algn="l"/>
                <a:tab pos="7153275" algn="l"/>
                <a:tab pos="7602538" algn="l"/>
                <a:tab pos="8051800" algn="l"/>
                <a:tab pos="8501063" algn="l"/>
                <a:tab pos="8950325" algn="l"/>
                <a:tab pos="93995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5925" algn="l"/>
                <a:tab pos="863600" algn="l"/>
                <a:tab pos="1312863" algn="l"/>
                <a:tab pos="1762125" algn="l"/>
                <a:tab pos="2211388" algn="l"/>
                <a:tab pos="2660650" algn="l"/>
                <a:tab pos="3109913" algn="l"/>
                <a:tab pos="3559175" algn="l"/>
                <a:tab pos="4008438" algn="l"/>
                <a:tab pos="4457700" algn="l"/>
                <a:tab pos="4906963" algn="l"/>
                <a:tab pos="5356225" algn="l"/>
                <a:tab pos="5805488" algn="l"/>
                <a:tab pos="6254750" algn="l"/>
                <a:tab pos="6704013" algn="l"/>
                <a:tab pos="7153275" algn="l"/>
                <a:tab pos="7602538" algn="l"/>
                <a:tab pos="8051800" algn="l"/>
                <a:tab pos="8501063" algn="l"/>
                <a:tab pos="8950325" algn="l"/>
                <a:tab pos="93995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5925" algn="l"/>
                <a:tab pos="863600" algn="l"/>
                <a:tab pos="1312863" algn="l"/>
                <a:tab pos="1762125" algn="l"/>
                <a:tab pos="2211388" algn="l"/>
                <a:tab pos="2660650" algn="l"/>
                <a:tab pos="3109913" algn="l"/>
                <a:tab pos="3559175" algn="l"/>
                <a:tab pos="4008438" algn="l"/>
                <a:tab pos="4457700" algn="l"/>
                <a:tab pos="4906963" algn="l"/>
                <a:tab pos="5356225" algn="l"/>
                <a:tab pos="5805488" algn="l"/>
                <a:tab pos="6254750" algn="l"/>
                <a:tab pos="6704013" algn="l"/>
                <a:tab pos="7153275" algn="l"/>
                <a:tab pos="7602538" algn="l"/>
                <a:tab pos="8051800" algn="l"/>
                <a:tab pos="8501063" algn="l"/>
                <a:tab pos="8950325" algn="l"/>
                <a:tab pos="93995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5925" algn="l"/>
                <a:tab pos="863600" algn="l"/>
                <a:tab pos="1312863" algn="l"/>
                <a:tab pos="1762125" algn="l"/>
                <a:tab pos="2211388" algn="l"/>
                <a:tab pos="2660650" algn="l"/>
                <a:tab pos="3109913" algn="l"/>
                <a:tab pos="3559175" algn="l"/>
                <a:tab pos="4008438" algn="l"/>
                <a:tab pos="4457700" algn="l"/>
                <a:tab pos="4906963" algn="l"/>
                <a:tab pos="5356225" algn="l"/>
                <a:tab pos="5805488" algn="l"/>
                <a:tab pos="6254750" algn="l"/>
                <a:tab pos="6704013" algn="l"/>
                <a:tab pos="7153275" algn="l"/>
                <a:tab pos="7602538" algn="l"/>
                <a:tab pos="8051800" algn="l"/>
                <a:tab pos="8501063" algn="l"/>
                <a:tab pos="8950325" algn="l"/>
                <a:tab pos="93995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5925" algn="l"/>
                <a:tab pos="863600" algn="l"/>
                <a:tab pos="1312863" algn="l"/>
                <a:tab pos="1762125" algn="l"/>
                <a:tab pos="2211388" algn="l"/>
                <a:tab pos="2660650" algn="l"/>
                <a:tab pos="3109913" algn="l"/>
                <a:tab pos="3559175" algn="l"/>
                <a:tab pos="4008438" algn="l"/>
                <a:tab pos="4457700" algn="l"/>
                <a:tab pos="4906963" algn="l"/>
                <a:tab pos="5356225" algn="l"/>
                <a:tab pos="5805488" algn="l"/>
                <a:tab pos="6254750" algn="l"/>
                <a:tab pos="6704013" algn="l"/>
                <a:tab pos="7153275" algn="l"/>
                <a:tab pos="7602538" algn="l"/>
                <a:tab pos="8051800" algn="l"/>
                <a:tab pos="8501063" algn="l"/>
                <a:tab pos="8950325" algn="l"/>
                <a:tab pos="93995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1425"/>
              </a:spcAft>
              <a:buSzPct val="45000"/>
              <a:buFont typeface="Wingdings" panose="05000000000000000000" pitchFamily="2" charset="2"/>
              <a:buChar char=""/>
              <a:defRPr/>
            </a:pPr>
            <a:r>
              <a:rPr lang="en-US" altLang="fr-FR" sz="3200" kern="0" dirty="0">
                <a:solidFill>
                  <a:srgbClr val="000000"/>
                </a:solidFill>
                <a:latin typeface="Calibri" panose="020F0502020204030204" pitchFamily="34" charset="0"/>
              </a:rPr>
              <a:t>un </a:t>
            </a:r>
            <a:r>
              <a:rPr lang="en-US" altLang="fr-FR" sz="3200" kern="0" dirty="0">
                <a:solidFill>
                  <a:srgbClr val="000000"/>
                </a:solidFill>
                <a:latin typeface="Calibri" panose="020F0502020204030204" pitchFamily="34" charset="0"/>
                <a:hlinkClick r:id="rId4"/>
              </a:rPr>
              <a:t>blog</a:t>
            </a:r>
            <a:r>
              <a:rPr lang="en-US" altLang="fr-FR" sz="3200" kern="0" dirty="0">
                <a:solidFill>
                  <a:srgbClr val="000000"/>
                </a:solidFill>
                <a:latin typeface="Calibri" panose="020F0502020204030204" pitchFamily="34" charset="0"/>
              </a:rPr>
              <a:t> et </a:t>
            </a:r>
            <a:r>
              <a:rPr lang="en-US" altLang="fr-FR" sz="32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une</a:t>
            </a:r>
            <a:r>
              <a:rPr lang="en-US" altLang="fr-FR" sz="3200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fr-FR" sz="32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lettre</a:t>
            </a:r>
            <a:r>
              <a:rPr lang="en-US" altLang="fr-FR" sz="3200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fr-FR" sz="32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d’information</a:t>
            </a:r>
            <a:r>
              <a:rPr lang="en-US" altLang="fr-FR" sz="3200" kern="0" dirty="0">
                <a:solidFill>
                  <a:srgbClr val="000000"/>
                </a:solidFill>
                <a:latin typeface="Calibri" panose="020F0502020204030204" pitchFamily="34" charset="0"/>
              </a:rPr>
              <a:t> aux </a:t>
            </a:r>
            <a:r>
              <a:rPr lang="en-US" altLang="fr-FR" sz="32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couleurs</a:t>
            </a:r>
            <a:r>
              <a:rPr lang="en-US" altLang="fr-FR" sz="3200" kern="0" dirty="0">
                <a:solidFill>
                  <a:srgbClr val="000000"/>
                </a:solidFill>
                <a:latin typeface="Calibri" panose="020F0502020204030204" pitchFamily="34" charset="0"/>
              </a:rPr>
              <a:t> orange/bleu</a:t>
            </a:r>
          </a:p>
          <a:p>
            <a:pPr marL="422275" eaLnBrk="1" fontAlgn="auto" hangingPunct="1">
              <a:spcBef>
                <a:spcPts val="0"/>
              </a:spcBef>
              <a:spcAft>
                <a:spcPts val="1425"/>
              </a:spcAft>
              <a:buSzPct val="45000"/>
              <a:defRPr/>
            </a:pPr>
            <a:r>
              <a:rPr lang="en-US" altLang="fr-FR" sz="3200" kern="0" dirty="0">
                <a:solidFill>
                  <a:srgbClr val="000000"/>
                </a:solidFill>
                <a:latin typeface="Calibri" panose="020F0502020204030204" pitchFamily="34" charset="0"/>
              </a:rPr>
              <a:t>=&gt; Orange: </a:t>
            </a:r>
            <a:r>
              <a:rPr lang="en-US" altLang="fr-FR" sz="32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dynamisme</a:t>
            </a:r>
            <a:r>
              <a:rPr lang="en-US" altLang="fr-FR" sz="3200" kern="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altLang="fr-FR" sz="32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créativité</a:t>
            </a:r>
            <a:endParaRPr lang="en-US" altLang="fr-FR" sz="3200" kern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22275" eaLnBrk="1" fontAlgn="auto" hangingPunct="1">
              <a:spcBef>
                <a:spcPts val="0"/>
              </a:spcBef>
              <a:spcAft>
                <a:spcPts val="1425"/>
              </a:spcAft>
              <a:buSzPct val="45000"/>
              <a:defRPr/>
            </a:pPr>
            <a:r>
              <a:rPr lang="en-US" altLang="fr-FR" sz="3200" kern="0" dirty="0">
                <a:solidFill>
                  <a:srgbClr val="000000"/>
                </a:solidFill>
                <a:latin typeface="Calibri" panose="020F0502020204030204" pitchFamily="34" charset="0"/>
              </a:rPr>
              <a:t>=&gt; Bleu: </a:t>
            </a:r>
            <a:r>
              <a:rPr lang="en-US" altLang="fr-FR" sz="32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sécurité</a:t>
            </a:r>
            <a:r>
              <a:rPr lang="en-US" altLang="fr-FR" sz="3200" kern="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altLang="fr-FR" sz="32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fiabilité</a:t>
            </a:r>
            <a:endParaRPr lang="en-US" altLang="fr-FR" sz="3200" kern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1425"/>
              </a:spcAft>
              <a:buSzPct val="45000"/>
              <a:buFont typeface="Wingdings" panose="05000000000000000000" pitchFamily="2" charset="2"/>
              <a:buChar char=""/>
              <a:defRPr/>
            </a:pPr>
            <a:r>
              <a:rPr lang="en-US" altLang="fr-FR" sz="3200" kern="0" dirty="0">
                <a:solidFill>
                  <a:srgbClr val="000000"/>
                </a:solidFill>
                <a:latin typeface="Calibri" panose="020F0502020204030204" pitchFamily="34" charset="0"/>
              </a:rPr>
              <a:t>Champ lexical de la manufacture/atelier pour le blog </a:t>
            </a:r>
          </a:p>
          <a:p>
            <a:pPr eaLnBrk="1" fontAlgn="auto" hangingPunct="1">
              <a:spcBef>
                <a:spcPts val="0"/>
              </a:spcBef>
              <a:spcAft>
                <a:spcPts val="1425"/>
              </a:spcAft>
              <a:buSzPct val="45000"/>
              <a:buFont typeface="Wingdings" panose="05000000000000000000" pitchFamily="2" charset="2"/>
              <a:buChar char=""/>
              <a:defRPr/>
            </a:pPr>
            <a:r>
              <a:rPr lang="en-US" altLang="fr-FR" sz="32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Créer</a:t>
            </a:r>
            <a:r>
              <a:rPr lang="en-US" altLang="fr-FR" sz="3200" kern="0" dirty="0">
                <a:solidFill>
                  <a:srgbClr val="000000"/>
                </a:solidFill>
                <a:latin typeface="Calibri" panose="020F0502020204030204" pitchFamily="34" charset="0"/>
              </a:rPr>
              <a:t> un alias ? </a:t>
            </a:r>
            <a:r>
              <a:rPr lang="en-US" altLang="fr-FR" sz="32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Risque</a:t>
            </a:r>
            <a:r>
              <a:rPr lang="en-US" altLang="fr-FR" sz="3200" kern="0" dirty="0">
                <a:solidFill>
                  <a:srgbClr val="000000"/>
                </a:solidFill>
                <a:latin typeface="Calibri" panose="020F0502020204030204" pitchFamily="34" charset="0"/>
              </a:rPr>
              <a:t> de </a:t>
            </a:r>
            <a:r>
              <a:rPr lang="en-US" altLang="fr-FR" sz="32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manquer</a:t>
            </a:r>
            <a:r>
              <a:rPr lang="en-US" altLang="fr-FR" sz="3200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fr-FR" sz="32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l'objectif</a:t>
            </a:r>
            <a:r>
              <a:rPr lang="en-US" altLang="fr-FR" sz="3200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US" altLang="fr-FR" sz="3200" kern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1425"/>
              </a:spcAft>
              <a:buSzPct val="45000"/>
              <a:defRPr/>
            </a:pPr>
            <a:r>
              <a:rPr lang="en-US" altLang="fr-FR" sz="3200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de </a:t>
            </a:r>
            <a:r>
              <a:rPr lang="en-US" altLang="fr-FR" sz="32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maîtrise</a:t>
            </a:r>
            <a:r>
              <a:rPr lang="en-US" altLang="fr-FR" sz="3200" kern="0" dirty="0">
                <a:solidFill>
                  <a:srgbClr val="000000"/>
                </a:solidFill>
                <a:latin typeface="Calibri" panose="020F0502020204030204" pitchFamily="34" charset="0"/>
              </a:rPr>
              <a:t> de la communication...</a:t>
            </a:r>
          </a:p>
          <a:p>
            <a:pPr marL="422275" eaLnBrk="1" fontAlgn="auto" hangingPunct="1">
              <a:spcBef>
                <a:spcPts val="0"/>
              </a:spcBef>
              <a:spcAft>
                <a:spcPts val="1425"/>
              </a:spcAft>
              <a:buSzPct val="45000"/>
              <a:defRPr/>
            </a:pPr>
            <a:endParaRPr lang="en-US" altLang="fr-FR" sz="3200" kern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22275" eaLnBrk="1" fontAlgn="auto" hangingPunct="1">
              <a:spcBef>
                <a:spcPts val="0"/>
              </a:spcBef>
              <a:spcAft>
                <a:spcPts val="1425"/>
              </a:spcAft>
              <a:buSzPct val="45000"/>
              <a:defRPr/>
            </a:pPr>
            <a:endParaRPr lang="en-US" altLang="fr-FR" sz="3200" kern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22275" eaLnBrk="1" fontAlgn="auto" hangingPunct="1">
              <a:spcBef>
                <a:spcPts val="0"/>
              </a:spcBef>
              <a:spcAft>
                <a:spcPts val="1425"/>
              </a:spcAft>
              <a:buSzPct val="45000"/>
              <a:defRPr/>
            </a:pPr>
            <a:endParaRPr lang="en-US" altLang="fr-FR" sz="3200" kern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22275" eaLnBrk="1" fontAlgn="auto" hangingPunct="1">
              <a:spcBef>
                <a:spcPts val="0"/>
              </a:spcBef>
              <a:spcAft>
                <a:spcPts val="1425"/>
              </a:spcAft>
              <a:buSzPct val="45000"/>
              <a:defRPr/>
            </a:pPr>
            <a:endParaRPr lang="en-US" altLang="fr-FR" sz="3200" kern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22275" eaLnBrk="1" fontAlgn="auto" hangingPunct="1">
              <a:spcBef>
                <a:spcPts val="0"/>
              </a:spcBef>
              <a:spcAft>
                <a:spcPts val="1425"/>
              </a:spcAft>
              <a:buSzPct val="45000"/>
              <a:defRPr/>
            </a:pPr>
            <a:endParaRPr lang="en-US" altLang="fr-FR" sz="3200" kern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22275" eaLnBrk="1" fontAlgn="auto" hangingPunct="1">
              <a:spcBef>
                <a:spcPts val="0"/>
              </a:spcBef>
              <a:spcAft>
                <a:spcPts val="1425"/>
              </a:spcAft>
              <a:buSzPct val="45000"/>
              <a:defRPr/>
            </a:pPr>
            <a:endParaRPr lang="en-US" altLang="fr-FR" sz="3200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451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500" y="5448300"/>
            <a:ext cx="1508125" cy="2111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Text Box 2"/>
          <p:cNvSpPr txBox="1">
            <a:spLocks noChangeArrowheads="1"/>
          </p:cNvSpPr>
          <p:nvPr/>
        </p:nvSpPr>
        <p:spPr bwMode="auto">
          <a:xfrm>
            <a:off x="215900" y="1835150"/>
            <a:ext cx="4608513" cy="555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/>
          <a:lstStyle>
            <a:lvl1pPr marL="377825" indent="-320675"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50" indent="-457200" eaLnBrk="1" hangingPunct="1">
              <a:lnSpc>
                <a:spcPct val="90000"/>
              </a:lnSpc>
              <a:spcBef>
                <a:spcPts val="775"/>
              </a:spcBef>
              <a:buFont typeface="Symbol" panose="05050102010706020507" pitchFamily="18" charset="2"/>
              <a:buChar char="Þ"/>
              <a:defRPr/>
            </a:pPr>
            <a:r>
              <a:rPr lang="fr-FR" altLang="fr-FR" sz="32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Dépasser le marketing traditionnel  </a:t>
            </a:r>
          </a:p>
          <a:p>
            <a:pPr marL="514350" indent="-457200" eaLnBrk="1" hangingPunct="1">
              <a:lnSpc>
                <a:spcPct val="90000"/>
              </a:lnSpc>
              <a:spcBef>
                <a:spcPts val="775"/>
              </a:spcBef>
              <a:buFont typeface="Symbol" panose="05050102010706020507" pitchFamily="18" charset="2"/>
              <a:buChar char="Þ"/>
              <a:defRPr/>
            </a:pPr>
            <a:r>
              <a:rPr lang="fr-FR" altLang="fr-FR" sz="32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Faire venir l'usager à soi plutôt que d'aller le chercher massivement</a:t>
            </a:r>
          </a:p>
          <a:p>
            <a:pPr marL="514350" indent="-457200" eaLnBrk="1" hangingPunct="1">
              <a:lnSpc>
                <a:spcPct val="90000"/>
              </a:lnSpc>
              <a:spcBef>
                <a:spcPts val="775"/>
              </a:spcBef>
              <a:buFont typeface="Symbol" panose="05050102010706020507" pitchFamily="18" charset="2"/>
              <a:buChar char="Þ"/>
              <a:defRPr/>
            </a:pPr>
            <a:r>
              <a:rPr lang="fr-FR" altLang="fr-FR" sz="32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Stratégie de contenus, apporter une plus-value</a:t>
            </a:r>
          </a:p>
          <a:p>
            <a:pPr marL="514350" indent="-457200" eaLnBrk="1" hangingPunct="1">
              <a:lnSpc>
                <a:spcPct val="90000"/>
              </a:lnSpc>
              <a:spcBef>
                <a:spcPts val="775"/>
              </a:spcBef>
              <a:buFont typeface="Symbol" panose="05050102010706020507" pitchFamily="18" charset="2"/>
              <a:buChar char="Þ"/>
              <a:defRPr/>
            </a:pPr>
            <a:r>
              <a:rPr lang="fr-FR" altLang="fr-FR" sz="32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Penser à l'expérience et à l'interaction</a:t>
            </a:r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5140325" y="1768475"/>
            <a:ext cx="4416425" cy="4968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pic>
        <p:nvPicPr>
          <p:cNvPr id="107524" name="Picture 7" descr="Afficher l'image d'orig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4413" y="2124075"/>
            <a:ext cx="5256212" cy="394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490538" y="466725"/>
            <a:ext cx="90630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Inbound marketing : </a:t>
            </a:r>
            <a:r>
              <a:rPr lang="en-US" altLang="fr-FR" sz="44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nouvelles</a:t>
            </a:r>
            <a:r>
              <a:rPr lang="en-US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techniques pour le service public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Text Box 2"/>
          <p:cNvSpPr txBox="1">
            <a:spLocks noChangeArrowheads="1"/>
          </p:cNvSpPr>
          <p:nvPr/>
        </p:nvSpPr>
        <p:spPr bwMode="auto">
          <a:xfrm>
            <a:off x="1030288" y="2100263"/>
            <a:ext cx="9050337" cy="496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/>
          <a:lstStyle>
            <a:lvl1pPr marL="377825" indent="-320675"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775"/>
              </a:spcBef>
              <a:defRPr/>
            </a:pPr>
            <a:r>
              <a:rPr lang="fr-FR" altLang="fr-FR" sz="24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Moyens :</a:t>
            </a:r>
          </a:p>
          <a:p>
            <a:pPr marL="400050" indent="-342900" eaLnBrk="1" hangingPunct="1">
              <a:spcBef>
                <a:spcPts val="775"/>
              </a:spcBef>
              <a:buFont typeface="Symbol" panose="05050102010706020507" pitchFamily="18" charset="2"/>
              <a:buChar char="Þ"/>
              <a:defRPr/>
            </a:pPr>
            <a:r>
              <a:rPr lang="fr-FR" altLang="fr-FR" sz="24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produire du contenu (livres blancs, bibliographies, podcasts, </a:t>
            </a:r>
            <a:r>
              <a:rPr lang="fr-FR" altLang="fr-FR" sz="2400" dirty="0" err="1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ebooks</a:t>
            </a:r>
            <a:r>
              <a:rPr lang="fr-FR" altLang="fr-FR" sz="24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...)</a:t>
            </a:r>
          </a:p>
          <a:p>
            <a:pPr marL="400050" indent="-342900" eaLnBrk="1" hangingPunct="1">
              <a:spcBef>
                <a:spcPts val="775"/>
              </a:spcBef>
              <a:buFont typeface="Symbol" panose="05050102010706020507" pitchFamily="18" charset="2"/>
              <a:buChar char="Þ"/>
              <a:defRPr/>
            </a:pPr>
            <a:r>
              <a:rPr lang="fr-FR" altLang="fr-FR" sz="24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publier sur un blog, partager sur les réseaux sociaux, utiliser la viralité du web, comptes sur les réseaux sociaux animés</a:t>
            </a:r>
          </a:p>
          <a:p>
            <a:pPr marL="400050" indent="-342900" eaLnBrk="1" hangingPunct="1">
              <a:spcBef>
                <a:spcPts val="775"/>
              </a:spcBef>
              <a:buFont typeface="Symbol" panose="05050102010706020507" pitchFamily="18" charset="2"/>
              <a:buChar char="Þ"/>
              <a:defRPr/>
            </a:pPr>
            <a:r>
              <a:rPr lang="fr-FR" altLang="fr-FR" sz="24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infographies, contenus graphiques</a:t>
            </a:r>
          </a:p>
          <a:p>
            <a:pPr marL="400050" indent="-342900" eaLnBrk="1" hangingPunct="1">
              <a:spcBef>
                <a:spcPts val="775"/>
              </a:spcBef>
              <a:buFont typeface="Symbol" panose="05050102010706020507" pitchFamily="18" charset="2"/>
              <a:buChar char="Þ"/>
              <a:defRPr/>
            </a:pPr>
            <a:r>
              <a:rPr lang="fr-FR" altLang="fr-FR" sz="24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conseils personnalisés, du service concret, visible, reconnu et mis en valeur, sur place ou en ligne</a:t>
            </a:r>
          </a:p>
          <a:p>
            <a:pPr marL="400050" indent="-342900" eaLnBrk="1" hangingPunct="1">
              <a:spcBef>
                <a:spcPts val="775"/>
              </a:spcBef>
              <a:buFont typeface="Symbol" panose="05050102010706020507" pitchFamily="18" charset="2"/>
              <a:buChar char="Þ"/>
              <a:defRPr/>
            </a:pPr>
            <a:r>
              <a:rPr lang="fr-FR" altLang="fr-FR" sz="24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tableau de bord de </a:t>
            </a:r>
            <a:r>
              <a:rPr lang="fr-FR" altLang="fr-FR" sz="2400" dirty="0" err="1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reporting</a:t>
            </a:r>
            <a:r>
              <a:rPr lang="fr-FR" altLang="fr-FR" sz="24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 (mesure les clics vers les publications, leurs origines...)</a:t>
            </a:r>
          </a:p>
          <a:p>
            <a:pPr marL="400050" indent="-342900" eaLnBrk="1" hangingPunct="1">
              <a:spcBef>
                <a:spcPts val="775"/>
              </a:spcBef>
              <a:buFont typeface="Symbol" panose="05050102010706020507" pitchFamily="18" charset="2"/>
              <a:buChar char="Þ"/>
              <a:defRPr/>
            </a:pPr>
            <a:r>
              <a:rPr lang="fr-FR" altLang="fr-FR" sz="24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utiliser les outils de statistique des réseaux sociaux, des liens (goo.gl ou bit.ly)</a:t>
            </a:r>
          </a:p>
          <a:p>
            <a:pPr marL="514350" indent="-457200" eaLnBrk="1" hangingPunct="1">
              <a:spcBef>
                <a:spcPts val="775"/>
              </a:spcBef>
              <a:buFontTx/>
              <a:buChar char="-"/>
              <a:defRPr/>
            </a:pPr>
            <a:endParaRPr lang="fr-FR" altLang="fr-FR" sz="3100" dirty="0">
              <a:solidFill>
                <a:srgbClr val="000000"/>
              </a:solidFill>
              <a:latin typeface="Trebuchet MS" panose="020B0603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490538" y="466725"/>
            <a:ext cx="90630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Inbound marketing : </a:t>
            </a:r>
            <a:r>
              <a:rPr lang="en-US" altLang="fr-FR" sz="44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nouvelles</a:t>
            </a:r>
            <a:r>
              <a:rPr lang="en-US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techniques pour le service public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Text Box 2"/>
          <p:cNvSpPr txBox="1">
            <a:spLocks noChangeArrowheads="1"/>
          </p:cNvSpPr>
          <p:nvPr/>
        </p:nvSpPr>
        <p:spPr bwMode="auto">
          <a:xfrm>
            <a:off x="792163" y="1835150"/>
            <a:ext cx="4956175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28080" rIns="100800" bIns="50400"/>
          <a:lstStyle>
            <a:lvl1pPr marL="331788" indent="-325438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63550" indent="-457200" eaLnBrk="1" hangingPunct="1">
              <a:spcBef>
                <a:spcPts val="800"/>
              </a:spcBef>
              <a:spcAft>
                <a:spcPts val="1425"/>
              </a:spcAft>
              <a:buFont typeface="Symbol" panose="05050102010706020507" pitchFamily="18" charset="2"/>
              <a:buChar char="Þ"/>
              <a:defRPr/>
            </a:pPr>
            <a:r>
              <a:rPr lang="fr-FR" altLang="fr-FR" sz="32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repenser les espaces d'accueil pour créer plus de proximité et un service fondé sur l'empathie et l’accessibilité</a:t>
            </a:r>
          </a:p>
          <a:p>
            <a:pPr marL="6350" indent="0" eaLnBrk="1" hangingPunct="1">
              <a:spcBef>
                <a:spcPts val="800"/>
              </a:spcBef>
              <a:spcAft>
                <a:spcPts val="1425"/>
              </a:spcAft>
              <a:defRPr/>
            </a:pPr>
            <a:endParaRPr lang="fr-FR" altLang="fr-FR" sz="3200" dirty="0">
              <a:solidFill>
                <a:srgbClr val="000000"/>
              </a:solidFill>
              <a:latin typeface="+mn-lt"/>
              <a:ea typeface="Microsoft YaHei" panose="020B0503020204020204" pitchFamily="34" charset="-122"/>
            </a:endParaRPr>
          </a:p>
        </p:txBody>
      </p:sp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5140325" y="1768475"/>
            <a:ext cx="4416425" cy="2370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5140325" y="4362450"/>
            <a:ext cx="4416425" cy="2370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pic>
        <p:nvPicPr>
          <p:cNvPr id="1136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6125" y="2016125"/>
            <a:ext cx="4254500" cy="5349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36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9163" y="4251325"/>
            <a:ext cx="4221162" cy="3308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490538" y="466725"/>
            <a:ext cx="90630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Inbound marketing : </a:t>
            </a:r>
            <a:r>
              <a:rPr lang="en-US" altLang="fr-FR" sz="44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nouvelles</a:t>
            </a:r>
            <a:r>
              <a:rPr lang="en-US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techniques pour le service public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Text Box 2"/>
          <p:cNvSpPr txBox="1">
            <a:spLocks noChangeArrowheads="1"/>
          </p:cNvSpPr>
          <p:nvPr/>
        </p:nvSpPr>
        <p:spPr bwMode="auto">
          <a:xfrm>
            <a:off x="1030288" y="2100263"/>
            <a:ext cx="9050337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/>
          <a:lstStyle>
            <a:lvl1pPr marL="377825" indent="-320675"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775"/>
              </a:spcBef>
              <a:defRPr/>
            </a:pPr>
            <a:r>
              <a:rPr lang="fr-FR" altLang="fr-FR" sz="32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Créer une identité de service en utilisant des techniques de </a:t>
            </a:r>
            <a:r>
              <a:rPr lang="fr-FR" altLang="fr-FR" sz="3200" dirty="0" err="1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storytelling</a:t>
            </a:r>
            <a:endParaRPr lang="fr-FR" altLang="fr-FR" sz="3200" dirty="0">
              <a:solidFill>
                <a:srgbClr val="000000"/>
              </a:solidFill>
              <a:latin typeface="+mn-lt"/>
              <a:ea typeface="Microsoft YaHei" panose="020B0503020204020204" pitchFamily="34" charset="-122"/>
            </a:endParaRPr>
          </a:p>
          <a:p>
            <a:pPr marL="514350" indent="-457200" eaLnBrk="1" hangingPunct="1">
              <a:spcBef>
                <a:spcPts val="775"/>
              </a:spcBef>
              <a:buFont typeface="Symbol" panose="05050102010706020507" pitchFamily="18" charset="2"/>
              <a:buChar char="Þ"/>
              <a:defRPr/>
            </a:pPr>
            <a:r>
              <a:rPr lang="fr-FR" altLang="fr-FR" sz="32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quelles sont les valeurs des agents ?</a:t>
            </a:r>
          </a:p>
          <a:p>
            <a:pPr marL="514350" indent="-457200" eaLnBrk="1" hangingPunct="1">
              <a:spcBef>
                <a:spcPts val="775"/>
              </a:spcBef>
              <a:buFont typeface="Symbol" panose="05050102010706020507" pitchFamily="18" charset="2"/>
              <a:buChar char="Þ"/>
              <a:defRPr/>
            </a:pPr>
            <a:r>
              <a:rPr lang="fr-FR" altLang="fr-FR" sz="32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comment illustrer ses compétences, la valeur ajoutée apportée ?</a:t>
            </a:r>
          </a:p>
          <a:p>
            <a:pPr marL="514350" indent="-457200" eaLnBrk="1" hangingPunct="1">
              <a:spcBef>
                <a:spcPts val="775"/>
              </a:spcBef>
              <a:buFont typeface="Symbol" panose="05050102010706020507" pitchFamily="18" charset="2"/>
              <a:buChar char="Þ"/>
              <a:defRPr/>
            </a:pPr>
            <a:r>
              <a:rPr lang="fr-FR" altLang="fr-FR" sz="32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montrer l'envers du décor de manière humoristique</a:t>
            </a:r>
          </a:p>
          <a:p>
            <a:pPr marL="514350" indent="-457200" eaLnBrk="1" hangingPunct="1">
              <a:spcBef>
                <a:spcPts val="775"/>
              </a:spcBef>
              <a:buFont typeface="Symbol" panose="05050102010706020507" pitchFamily="18" charset="2"/>
              <a:buChar char="Þ"/>
              <a:defRPr/>
            </a:pPr>
            <a:r>
              <a:rPr lang="fr-FR" altLang="fr-FR" sz="32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faire preuve d'empathie, rendre service</a:t>
            </a:r>
          </a:p>
          <a:p>
            <a:pPr marL="514350" indent="-457200" eaLnBrk="1" hangingPunct="1">
              <a:spcBef>
                <a:spcPts val="775"/>
              </a:spcBef>
              <a:buFont typeface="Symbol" panose="05050102010706020507" pitchFamily="18" charset="2"/>
              <a:buChar char="Þ"/>
              <a:defRPr/>
            </a:pPr>
            <a:r>
              <a:rPr lang="fr-FR" altLang="fr-FR" sz="32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élaborer une stratégie de contenus</a:t>
            </a:r>
          </a:p>
          <a:p>
            <a:pPr eaLnBrk="1" hangingPunct="1">
              <a:spcBef>
                <a:spcPts val="775"/>
              </a:spcBef>
              <a:defRPr/>
            </a:pPr>
            <a:endParaRPr lang="fr-FR" altLang="fr-FR" sz="3100" dirty="0">
              <a:solidFill>
                <a:srgbClr val="000000"/>
              </a:solidFill>
              <a:latin typeface="Trebuchet MS" panose="020B0603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490538" y="466725"/>
            <a:ext cx="90630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Inbound marketing : </a:t>
            </a:r>
            <a:r>
              <a:rPr lang="en-US" altLang="fr-FR" sz="44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nouvelles</a:t>
            </a:r>
            <a:r>
              <a:rPr lang="en-US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techniques pour le service public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Text Box 2"/>
          <p:cNvSpPr txBox="1">
            <a:spLocks noChangeArrowheads="1"/>
          </p:cNvSpPr>
          <p:nvPr/>
        </p:nvSpPr>
        <p:spPr bwMode="auto">
          <a:xfrm>
            <a:off x="1030288" y="2100263"/>
            <a:ext cx="9050337" cy="478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/>
          <a:lstStyle>
            <a:lvl1pPr marL="377825" indent="-320675"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50" indent="-457200" eaLnBrk="1" hangingPunct="1">
              <a:spcBef>
                <a:spcPts val="650"/>
              </a:spcBef>
              <a:buFont typeface="Arial" panose="020B0604020202020204" pitchFamily="34" charset="0"/>
              <a:buChar char="•"/>
              <a:defRPr/>
            </a:pPr>
            <a:r>
              <a:rPr lang="fr-FR" altLang="fr-FR" sz="26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Positionner la bibliothèque comme un service expert dans le conseil auprès des usagers</a:t>
            </a:r>
          </a:p>
          <a:p>
            <a:pPr marL="514350" indent="-457200" eaLnBrk="1" hangingPunct="1">
              <a:spcBef>
                <a:spcPts val="650"/>
              </a:spcBef>
              <a:buFont typeface="Arial" panose="020B0604020202020204" pitchFamily="34" charset="0"/>
              <a:buChar char="•"/>
              <a:defRPr/>
            </a:pPr>
            <a:r>
              <a:rPr lang="fr-FR" altLang="fr-FR" sz="26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Élaborer une stratégie de contenus</a:t>
            </a:r>
          </a:p>
          <a:p>
            <a:pPr marL="514350" indent="-457200" eaLnBrk="1" hangingPunct="1">
              <a:spcBef>
                <a:spcPts val="650"/>
              </a:spcBef>
              <a:buFont typeface="Symbol" panose="05050102010706020507" pitchFamily="18" charset="2"/>
              <a:buChar char="Þ"/>
              <a:defRPr/>
            </a:pPr>
            <a:r>
              <a:rPr lang="fr-FR" altLang="fr-FR" sz="26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équilibre entre contenus produits/sélectionnés (curation)</a:t>
            </a:r>
          </a:p>
          <a:p>
            <a:pPr marL="514350" indent="-457200" eaLnBrk="1" hangingPunct="1">
              <a:spcBef>
                <a:spcPts val="650"/>
              </a:spcBef>
              <a:buFont typeface="Symbol" panose="05050102010706020507" pitchFamily="18" charset="2"/>
              <a:buChar char="Þ"/>
              <a:defRPr/>
            </a:pPr>
            <a:r>
              <a:rPr lang="fr-FR" altLang="fr-FR" sz="26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inviter d'autres producteurs sur ses plateformes ?</a:t>
            </a:r>
          </a:p>
          <a:p>
            <a:pPr marL="514350" indent="-457200" eaLnBrk="1" hangingPunct="1">
              <a:spcBef>
                <a:spcPts val="650"/>
              </a:spcBef>
              <a:buFont typeface="Symbol" panose="05050102010706020507" pitchFamily="18" charset="2"/>
              <a:buChar char="Þ"/>
              <a:defRPr/>
            </a:pPr>
            <a:r>
              <a:rPr lang="fr-FR" altLang="fr-FR" sz="26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contenus charpentés ou courts ?</a:t>
            </a:r>
          </a:p>
          <a:p>
            <a:pPr marL="514350" indent="-457200" eaLnBrk="1" hangingPunct="1">
              <a:spcBef>
                <a:spcPts val="650"/>
              </a:spcBef>
              <a:buFont typeface="Symbol" panose="05050102010706020507" pitchFamily="18" charset="2"/>
              <a:buChar char="Þ"/>
              <a:defRPr/>
            </a:pPr>
            <a:r>
              <a:rPr lang="fr-FR" altLang="fr-FR" sz="26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éducatif/humoristique (des chats ou des bibliographies?)</a:t>
            </a:r>
          </a:p>
          <a:p>
            <a:pPr eaLnBrk="1" hangingPunct="1">
              <a:spcBef>
                <a:spcPts val="650"/>
              </a:spcBef>
              <a:defRPr/>
            </a:pPr>
            <a:r>
              <a:rPr lang="fr-FR" altLang="fr-FR" sz="2600" dirty="0">
                <a:solidFill>
                  <a:srgbClr val="CCCCFF"/>
                </a:solidFill>
                <a:latin typeface="+mn-lt"/>
                <a:ea typeface="Microsoft YaHei" panose="020B0503020204020204" pitchFamily="34" charset="-122"/>
                <a:hlinkClick r:id="rId4"/>
              </a:rPr>
              <a:t>http://www.pearltrees.com/rgaillard/elaborer-strategie-editoriale/id12069781</a:t>
            </a:r>
            <a:r>
              <a:rPr lang="fr-FR" altLang="fr-FR" sz="26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 </a:t>
            </a:r>
          </a:p>
          <a:p>
            <a:pPr eaLnBrk="1" hangingPunct="1">
              <a:spcBef>
                <a:spcPts val="650"/>
              </a:spcBef>
              <a:defRPr/>
            </a:pPr>
            <a:endParaRPr lang="fr-FR" altLang="fr-FR" sz="2600" dirty="0">
              <a:solidFill>
                <a:srgbClr val="000000"/>
              </a:solidFill>
              <a:latin typeface="Trebuchet MS" panose="020B0603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490538" y="466725"/>
            <a:ext cx="90630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Inbound marketing : </a:t>
            </a:r>
            <a:r>
              <a:rPr lang="en-US" altLang="fr-FR" sz="44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nouvelles</a:t>
            </a:r>
            <a:r>
              <a:rPr lang="en-US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techniques pour le service public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1"/>
          <p:cNvSpPr txBox="1">
            <a:spLocks noChangeArrowheads="1"/>
          </p:cNvSpPr>
          <p:nvPr/>
        </p:nvSpPr>
        <p:spPr bwMode="auto">
          <a:xfrm>
            <a:off x="490538" y="466725"/>
            <a:ext cx="90630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Inbound marketing : </a:t>
            </a:r>
            <a:r>
              <a:rPr lang="en-US" altLang="fr-FR" sz="44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nouvelles</a:t>
            </a:r>
            <a:r>
              <a:rPr lang="en-US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techniques pour le service public</a:t>
            </a:r>
          </a:p>
        </p:txBody>
      </p:sp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1079500" y="1908175"/>
            <a:ext cx="8474075" cy="459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/>
          <a:lstStyle>
            <a:lvl1pPr marL="377825" indent="-319088"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fontAlgn="auto" hangingPunct="1">
              <a:spcBef>
                <a:spcPts val="650"/>
              </a:spcBef>
              <a:spcAft>
                <a:spcPts val="0"/>
              </a:spcAft>
              <a:defRPr/>
            </a:pPr>
            <a:r>
              <a:rPr lang="fr-FR" altLang="fr-FR" dirty="0">
                <a:solidFill>
                  <a:srgbClr val="000000"/>
                </a:solidFill>
                <a:latin typeface="Trebuchet MS" panose="020B0603020202020204" pitchFamily="34" charset="0"/>
              </a:rPr>
              <a:t>Un peu de </a:t>
            </a:r>
            <a:r>
              <a:rPr lang="fr-FR" altLang="fr-FR" dirty="0" err="1">
                <a:solidFill>
                  <a:srgbClr val="000000"/>
                </a:solidFill>
                <a:latin typeface="Trebuchet MS" panose="020B0603020202020204" pitchFamily="34" charset="0"/>
              </a:rPr>
              <a:t>storytelling</a:t>
            </a:r>
            <a:r>
              <a:rPr lang="fr-FR" altLang="fr-FR" dirty="0">
                <a:solidFill>
                  <a:srgbClr val="000000"/>
                </a:solidFill>
                <a:latin typeface="Trebuchet MS" panose="020B0603020202020204" pitchFamily="34" charset="0"/>
              </a:rPr>
              <a:t>...</a:t>
            </a:r>
          </a:p>
          <a:p>
            <a:pPr marL="331787" indent="-285750" eaLnBrk="1" fontAlgn="auto" hangingPunct="1">
              <a:spcBef>
                <a:spcPts val="65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srgbClr val="CCCCFF"/>
                </a:solidFill>
                <a:latin typeface="Trebuchet MS" panose="020B0603020202020204" pitchFamily="34" charset="0"/>
                <a:hlinkClick r:id="rId4"/>
              </a:rPr>
              <a:t>L’équipe de la médiathèque Françoise Sagan</a:t>
            </a:r>
            <a:endParaRPr lang="fr-FR" altLang="fr-FR" dirty="0">
              <a:solidFill>
                <a:srgbClr val="CCCCFF"/>
              </a:solidFill>
              <a:latin typeface="Trebuchet MS" panose="020B0603020202020204" pitchFamily="34" charset="0"/>
            </a:endParaRPr>
          </a:p>
          <a:p>
            <a:pPr marL="331787" indent="-285750" eaLnBrk="1" fontAlgn="auto" hangingPunct="1">
              <a:spcBef>
                <a:spcPts val="65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srgbClr val="CCCCFF"/>
                </a:solidFill>
                <a:latin typeface="Trebuchet MS" panose="020B0603020202020204" pitchFamily="34" charset="0"/>
                <a:hlinkClick r:id="rId5"/>
              </a:rPr>
              <a:t>Notre bibliothèque hors-les-murs de l’été 2015</a:t>
            </a:r>
            <a:endParaRPr lang="fr-FR" altLang="fr-FR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 eaLnBrk="1" fontAlgn="auto" hangingPunct="1">
              <a:spcBef>
                <a:spcPts val="650"/>
              </a:spcBef>
              <a:spcAft>
                <a:spcPts val="0"/>
              </a:spcAft>
              <a:defRPr/>
            </a:pPr>
            <a:r>
              <a:rPr lang="fr-FR" altLang="fr-FR" dirty="0">
                <a:solidFill>
                  <a:srgbClr val="000000"/>
                </a:solidFill>
                <a:latin typeface="Trebuchet MS" panose="020B0603020202020204" pitchFamily="34" charset="0"/>
              </a:rPr>
              <a:t>Même intention avec inventivité</a:t>
            </a:r>
          </a:p>
          <a:p>
            <a:pPr marL="331787" indent="-285750" eaLnBrk="1" fontAlgn="auto" hangingPunct="1">
              <a:spcBef>
                <a:spcPts val="65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srgbClr val="CCCCFF"/>
                </a:solidFill>
                <a:latin typeface="Trebuchet MS" panose="020B0603020202020204" pitchFamily="34" charset="0"/>
                <a:hlinkClick r:id="rId6"/>
              </a:rPr>
              <a:t>Présentation d’agent à la bibliothèque Louise Michel</a:t>
            </a:r>
            <a:endParaRPr lang="fr-FR" altLang="fr-FR" dirty="0">
              <a:solidFill>
                <a:srgbClr val="CCCCFF"/>
              </a:solidFill>
              <a:latin typeface="Trebuchet MS" panose="020B0603020202020204" pitchFamily="34" charset="0"/>
            </a:endParaRPr>
          </a:p>
          <a:p>
            <a:pPr marL="331787" indent="-285750" eaLnBrk="1" fontAlgn="auto" hangingPunct="1">
              <a:spcBef>
                <a:spcPts val="65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srgbClr val="CCCCFF"/>
                </a:solidFill>
                <a:latin typeface="Trebuchet MS" panose="020B0603020202020204" pitchFamily="34" charset="0"/>
                <a:hlinkClick r:id="rId7"/>
              </a:rPr>
              <a:t>Présentation de la responsable adjointe de la médiathèque de la Canopée</a:t>
            </a:r>
          </a:p>
          <a:p>
            <a:pPr eaLnBrk="1" fontAlgn="auto" hangingPunct="1">
              <a:spcBef>
                <a:spcPts val="650"/>
              </a:spcBef>
              <a:spcAft>
                <a:spcPts val="0"/>
              </a:spcAft>
              <a:defRPr/>
            </a:pPr>
            <a:r>
              <a:rPr lang="fr-FR" altLang="fr-FR" dirty="0">
                <a:solidFill>
                  <a:srgbClr val="000000"/>
                </a:solidFill>
                <a:latin typeface="Trebuchet MS" panose="020B0603020202020204" pitchFamily="34" charset="0"/>
              </a:rPr>
              <a:t>Instruire, expliquer, « évangéliser »</a:t>
            </a:r>
          </a:p>
          <a:p>
            <a:pPr marL="331787" indent="-285750" eaLnBrk="1" fontAlgn="auto" hangingPunct="1">
              <a:spcBef>
                <a:spcPts val="65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srgbClr val="CCCCFF"/>
                </a:solidFill>
                <a:latin typeface="Trebuchet MS" panose="020B0603020202020204" pitchFamily="34" charset="0"/>
                <a:hlinkClick r:id="rId8"/>
              </a:rPr>
              <a:t>http://mediathequeducarresaintlazare.wordpress.com/2014/04/25/des-robots-lego-en-bibliotheque/</a:t>
            </a:r>
          </a:p>
          <a:p>
            <a:pPr marL="331787" indent="-285750" eaLnBrk="1" fontAlgn="auto" hangingPunct="1">
              <a:spcBef>
                <a:spcPts val="65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srgbClr val="CCCCFF"/>
                </a:solidFill>
                <a:latin typeface="Trebuchet MS" panose="020B0603020202020204" pitchFamily="34" charset="0"/>
                <a:hlinkClick r:id="rId9"/>
              </a:rPr>
              <a:t>https://bibliothequecanopee.wordpress.com/2015/09/23/une-imprimante-3d-mais-quest-ce-que-ca-vient-faire-dans-une-bibliotheque/</a:t>
            </a:r>
            <a:r>
              <a:rPr lang="fr-FR" altLang="fr-FR" dirty="0">
                <a:solidFill>
                  <a:srgbClr val="CCCCFF"/>
                </a:solidFill>
                <a:latin typeface="Trebuchet MS" panose="020B0603020202020204" pitchFamily="34" charset="0"/>
              </a:rPr>
              <a:t> </a:t>
            </a:r>
          </a:p>
          <a:p>
            <a:pPr eaLnBrk="1" fontAlgn="auto" hangingPunct="1">
              <a:spcBef>
                <a:spcPts val="650"/>
              </a:spcBef>
              <a:spcAft>
                <a:spcPts val="0"/>
              </a:spcAft>
              <a:defRPr/>
            </a:pPr>
            <a:r>
              <a:rPr lang="fr-FR" altLang="fr-FR" dirty="0">
                <a:solidFill>
                  <a:srgbClr val="000000"/>
                </a:solidFill>
                <a:latin typeface="Trebuchet MS" panose="020B0603020202020204" pitchFamily="34" charset="0"/>
              </a:rPr>
              <a:t>Divertir</a:t>
            </a:r>
          </a:p>
          <a:p>
            <a:pPr marL="331787" indent="-285750" eaLnBrk="1" fontAlgn="auto" hangingPunct="1">
              <a:spcBef>
                <a:spcPts val="65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fr-FR" altLang="fr-FR" dirty="0">
                <a:solidFill>
                  <a:srgbClr val="CCCCFF"/>
                </a:solidFill>
                <a:latin typeface="Trebuchet MS" panose="020B0603020202020204" pitchFamily="34" charset="0"/>
                <a:hlinkClick r:id="rId10"/>
              </a:rPr>
              <a:t>https://bibliothequecanopee.wordpress.com/2015/10/08/limpression-3d-sauce-canopee-recette/</a:t>
            </a:r>
            <a:r>
              <a:rPr lang="fr-FR" altLang="fr-FR" dirty="0">
                <a:solidFill>
                  <a:srgbClr val="CCCCFF"/>
                </a:solidFill>
                <a:latin typeface="Trebuchet MS" panose="020B0603020202020204" pitchFamily="34" charset="0"/>
              </a:rPr>
              <a:t>  </a:t>
            </a:r>
          </a:p>
          <a:p>
            <a:pPr eaLnBrk="1" fontAlgn="auto" hangingPunct="1">
              <a:spcBef>
                <a:spcPts val="650"/>
              </a:spcBef>
              <a:spcAft>
                <a:spcPts val="0"/>
              </a:spcAft>
              <a:defRPr/>
            </a:pPr>
            <a:r>
              <a:rPr lang="fr-FR" altLang="fr-FR" sz="26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"/>
          <p:cNvSpPr>
            <a:spLocks noChangeArrowheads="1"/>
          </p:cNvSpPr>
          <p:nvPr/>
        </p:nvSpPr>
        <p:spPr bwMode="auto">
          <a:xfrm>
            <a:off x="4722813" y="1477963"/>
            <a:ext cx="3730625" cy="1111250"/>
          </a:xfrm>
          <a:prstGeom prst="roundRect">
            <a:avLst>
              <a:gd name="adj" fmla="val 16667"/>
            </a:avLst>
          </a:prstGeom>
          <a:solidFill>
            <a:srgbClr val="E46C0A"/>
          </a:solidFill>
          <a:ln w="25560">
            <a:solidFill>
              <a:srgbClr val="3A5F8B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altLang="fr-FR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515938" y="287338"/>
            <a:ext cx="9070975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756026" eaLnBrk="1" fontAlgn="auto" hangingPunct="1">
              <a:lnSpc>
                <a:spcPct val="90000"/>
              </a:lnSpc>
              <a:spcAft>
                <a:spcPts val="0"/>
              </a:spcAft>
              <a:buSzPct val="100000"/>
              <a:defRPr/>
            </a:pPr>
            <a:r>
              <a:rPr lang="fr-FR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Le nouveau cœur culturel de Paris </a:t>
            </a:r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754063" y="2033588"/>
            <a:ext cx="8255000" cy="119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09538" eaLnBrk="1" hangingPunct="1">
              <a:buSzPct val="100000"/>
              <a:tabLst>
                <a:tab pos="109538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</a:tabLst>
            </a:pPr>
            <a:r>
              <a:rPr lang="fr-FR" altLang="fr-FR" sz="2800">
                <a:solidFill>
                  <a:srgbClr val="000000"/>
                </a:solidFill>
                <a:ea typeface="Microsoft YaHei" pitchFamily="34" charset="-122"/>
              </a:rPr>
              <a:t>Au cœur de Paris, </a:t>
            </a:r>
          </a:p>
          <a:p>
            <a:pPr marL="109538" eaLnBrk="1" hangingPunct="1">
              <a:buSzPct val="100000"/>
              <a:tabLst>
                <a:tab pos="109538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</a:tabLst>
            </a:pPr>
            <a:r>
              <a:rPr lang="fr-FR" altLang="fr-FR" sz="2800">
                <a:solidFill>
                  <a:srgbClr val="000000"/>
                </a:solidFill>
                <a:ea typeface="Microsoft YaHei" pitchFamily="34" charset="-122"/>
              </a:rPr>
              <a:t>dédiés aux cultures et aux pratiques individuelles</a:t>
            </a:r>
          </a:p>
        </p:txBody>
      </p:sp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7223125" y="7007225"/>
            <a:ext cx="2351088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6399D9-77A8-4290-8E53-9EBA0C8ADBD5}" type="slidenum">
              <a:rPr lang="fr-FR" altLang="fr-FR">
                <a:solidFill>
                  <a:srgbClr val="000000"/>
                </a:solidFill>
                <a:ea typeface="Microsoft YaHei" pitchFamily="34" charset="-122"/>
              </a:rPr>
              <a:pPr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fr-FR" altLang="fr-FR">
              <a:solidFill>
                <a:srgbClr val="000000"/>
              </a:solidFill>
              <a:ea typeface="Microsoft YaHei" pitchFamily="34" charset="-122"/>
            </a:endParaRPr>
          </a:p>
        </p:txBody>
      </p:sp>
      <p:sp>
        <p:nvSpPr>
          <p:cNvPr id="9222" name="Rectangle 5"/>
          <p:cNvSpPr>
            <a:spLocks noChangeArrowheads="1"/>
          </p:cNvSpPr>
          <p:nvPr/>
        </p:nvSpPr>
        <p:spPr bwMode="auto">
          <a:xfrm>
            <a:off x="1389063" y="5526088"/>
            <a:ext cx="7540625" cy="700087"/>
          </a:xfrm>
          <a:prstGeom prst="rect">
            <a:avLst/>
          </a:prstGeom>
          <a:solidFill>
            <a:srgbClr val="B9CDE5"/>
          </a:solidFill>
          <a:ln w="19080">
            <a:solidFill>
              <a:srgbClr val="E46C0A"/>
            </a:solidFill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09538" eaLnBrk="1" hangingPunct="1">
              <a:buSzPct val="100000"/>
              <a:tabLst>
                <a:tab pos="109538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</a:tabLst>
            </a:pPr>
            <a:r>
              <a:rPr lang="fr-FR" altLang="fr-FR" sz="2000" b="1">
                <a:solidFill>
                  <a:srgbClr val="000000"/>
                </a:solidFill>
                <a:ea typeface="Microsoft YaHei" pitchFamily="34" charset="-122"/>
              </a:rPr>
              <a:t>Aile Sud</a:t>
            </a:r>
          </a:p>
          <a:p>
            <a:pPr marL="850900" lvl="1" indent="-284163" eaLnBrk="1" hangingPunct="1">
              <a:buSzPct val="100000"/>
              <a:tabLst>
                <a:tab pos="109538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</a:tabLst>
            </a:pPr>
            <a:r>
              <a:rPr lang="fr-FR" altLang="fr-FR" sz="2000">
                <a:solidFill>
                  <a:srgbClr val="000000"/>
                </a:solidFill>
                <a:ea typeface="Microsoft YaHei" pitchFamily="34" charset="-122"/>
              </a:rPr>
              <a:t>Conservatoire agrandi – 2450 m²</a:t>
            </a:r>
          </a:p>
        </p:txBody>
      </p:sp>
      <p:sp>
        <p:nvSpPr>
          <p:cNvPr id="9223" name="Rectangle 6"/>
          <p:cNvSpPr>
            <a:spLocks noChangeArrowheads="1"/>
          </p:cNvSpPr>
          <p:nvPr/>
        </p:nvSpPr>
        <p:spPr bwMode="auto">
          <a:xfrm>
            <a:off x="1389063" y="3621088"/>
            <a:ext cx="7540625" cy="1614487"/>
          </a:xfrm>
          <a:prstGeom prst="rect">
            <a:avLst/>
          </a:prstGeom>
          <a:solidFill>
            <a:srgbClr val="B9CDE5"/>
          </a:solidFill>
          <a:ln w="19080">
            <a:solidFill>
              <a:srgbClr val="E46C0A"/>
            </a:solidFill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109538" eaLnBrk="1" hangingPunct="1">
              <a:buSzPct val="100000"/>
              <a:tabLst>
                <a:tab pos="109538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</a:tabLst>
            </a:pPr>
            <a:r>
              <a:rPr lang="fr-FR" altLang="fr-FR" sz="2000" b="1">
                <a:solidFill>
                  <a:srgbClr val="000000"/>
                </a:solidFill>
                <a:ea typeface="Microsoft YaHei" pitchFamily="34" charset="-122"/>
              </a:rPr>
              <a:t>Aile Nord</a:t>
            </a:r>
          </a:p>
          <a:p>
            <a:pPr marL="850900" lvl="1" indent="-284163" eaLnBrk="1" hangingPunct="1">
              <a:buSzPct val="100000"/>
              <a:tabLst>
                <a:tab pos="109538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</a:tabLst>
            </a:pPr>
            <a:r>
              <a:rPr lang="fr-FR" altLang="fr-FR" sz="2000">
                <a:solidFill>
                  <a:srgbClr val="000000"/>
                </a:solidFill>
                <a:ea typeface="Microsoft YaHei" pitchFamily="34" charset="-122"/>
              </a:rPr>
              <a:t> Kiosque jeunes</a:t>
            </a:r>
          </a:p>
          <a:p>
            <a:pPr marL="850900" lvl="1" indent="-284163" eaLnBrk="1" hangingPunct="1">
              <a:buSzPct val="100000"/>
              <a:tabLst>
                <a:tab pos="109538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</a:tabLst>
            </a:pPr>
            <a:r>
              <a:rPr lang="fr-FR" altLang="fr-FR" sz="2000" b="1">
                <a:solidFill>
                  <a:srgbClr val="000000"/>
                </a:solidFill>
                <a:ea typeface="Microsoft YaHei" pitchFamily="34" charset="-122"/>
              </a:rPr>
              <a:t> Médiathèque – 1050 m²</a:t>
            </a:r>
          </a:p>
          <a:p>
            <a:pPr marL="850900" lvl="1" indent="-284163" eaLnBrk="1" hangingPunct="1">
              <a:buSzPct val="100000"/>
              <a:tabLst>
                <a:tab pos="109538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</a:tabLst>
            </a:pPr>
            <a:r>
              <a:rPr lang="fr-FR" altLang="fr-FR" sz="2000">
                <a:solidFill>
                  <a:srgbClr val="000000"/>
                </a:solidFill>
                <a:ea typeface="Microsoft YaHei" pitchFamily="34" charset="-122"/>
              </a:rPr>
              <a:t> La Place, centre culturel Hip Hop – 1400 m²</a:t>
            </a:r>
          </a:p>
          <a:p>
            <a:pPr marL="850900" lvl="1" indent="-284163" eaLnBrk="1" hangingPunct="1">
              <a:buSzPct val="100000"/>
              <a:tabLst>
                <a:tab pos="109538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</a:tabLst>
            </a:pPr>
            <a:r>
              <a:rPr lang="fr-FR" altLang="fr-FR" sz="2000">
                <a:solidFill>
                  <a:srgbClr val="000000"/>
                </a:solidFill>
                <a:ea typeface="Microsoft YaHei" pitchFamily="34" charset="-122"/>
              </a:rPr>
              <a:t> Maison des pratiques artistiques amateurs (MPAA) – 1000 m²</a:t>
            </a:r>
          </a:p>
        </p:txBody>
      </p:sp>
      <p:sp>
        <p:nvSpPr>
          <p:cNvPr id="9224" name="Rectangle 7"/>
          <p:cNvSpPr>
            <a:spLocks noChangeArrowheads="1"/>
          </p:cNvSpPr>
          <p:nvPr/>
        </p:nvSpPr>
        <p:spPr bwMode="auto">
          <a:xfrm>
            <a:off x="4881563" y="1477963"/>
            <a:ext cx="3968750" cy="1106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6600" b="1">
                <a:solidFill>
                  <a:srgbClr val="000000"/>
                </a:solidFill>
                <a:ea typeface="Microsoft YaHei" pitchFamily="34" charset="-122"/>
              </a:rPr>
              <a:t>6000 M²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1"/>
          <p:cNvSpPr txBox="1">
            <a:spLocks noChangeArrowheads="1"/>
          </p:cNvSpPr>
          <p:nvPr/>
        </p:nvSpPr>
        <p:spPr bwMode="auto">
          <a:xfrm>
            <a:off x="503238" y="301625"/>
            <a:ext cx="90709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8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Elaborer une politique éditoriale</a:t>
            </a:r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503238" y="1768475"/>
            <a:ext cx="9070975" cy="498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415925" indent="-311150">
              <a:tabLst>
                <a:tab pos="415925" algn="l"/>
                <a:tab pos="863600" algn="l"/>
                <a:tab pos="1312863" algn="l"/>
                <a:tab pos="1762125" algn="l"/>
                <a:tab pos="2211388" algn="l"/>
                <a:tab pos="2660650" algn="l"/>
                <a:tab pos="3109913" algn="l"/>
                <a:tab pos="3559175" algn="l"/>
                <a:tab pos="4008438" algn="l"/>
                <a:tab pos="4457700" algn="l"/>
                <a:tab pos="4906963" algn="l"/>
                <a:tab pos="5356225" algn="l"/>
                <a:tab pos="5805488" algn="l"/>
                <a:tab pos="6254750" algn="l"/>
                <a:tab pos="6704013" algn="l"/>
                <a:tab pos="7153275" algn="l"/>
                <a:tab pos="7602538" algn="l"/>
                <a:tab pos="8051800" algn="l"/>
                <a:tab pos="8501063" algn="l"/>
                <a:tab pos="8950325" algn="l"/>
                <a:tab pos="93995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15925" algn="l"/>
                <a:tab pos="863600" algn="l"/>
                <a:tab pos="1312863" algn="l"/>
                <a:tab pos="1762125" algn="l"/>
                <a:tab pos="2211388" algn="l"/>
                <a:tab pos="2660650" algn="l"/>
                <a:tab pos="3109913" algn="l"/>
                <a:tab pos="3559175" algn="l"/>
                <a:tab pos="4008438" algn="l"/>
                <a:tab pos="4457700" algn="l"/>
                <a:tab pos="4906963" algn="l"/>
                <a:tab pos="5356225" algn="l"/>
                <a:tab pos="5805488" algn="l"/>
                <a:tab pos="6254750" algn="l"/>
                <a:tab pos="6704013" algn="l"/>
                <a:tab pos="7153275" algn="l"/>
                <a:tab pos="7602538" algn="l"/>
                <a:tab pos="8051800" algn="l"/>
                <a:tab pos="8501063" algn="l"/>
                <a:tab pos="8950325" algn="l"/>
                <a:tab pos="93995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15925" algn="l"/>
                <a:tab pos="863600" algn="l"/>
                <a:tab pos="1312863" algn="l"/>
                <a:tab pos="1762125" algn="l"/>
                <a:tab pos="2211388" algn="l"/>
                <a:tab pos="2660650" algn="l"/>
                <a:tab pos="3109913" algn="l"/>
                <a:tab pos="3559175" algn="l"/>
                <a:tab pos="4008438" algn="l"/>
                <a:tab pos="4457700" algn="l"/>
                <a:tab pos="4906963" algn="l"/>
                <a:tab pos="5356225" algn="l"/>
                <a:tab pos="5805488" algn="l"/>
                <a:tab pos="6254750" algn="l"/>
                <a:tab pos="6704013" algn="l"/>
                <a:tab pos="7153275" algn="l"/>
                <a:tab pos="7602538" algn="l"/>
                <a:tab pos="8051800" algn="l"/>
                <a:tab pos="8501063" algn="l"/>
                <a:tab pos="8950325" algn="l"/>
                <a:tab pos="93995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15925" algn="l"/>
                <a:tab pos="863600" algn="l"/>
                <a:tab pos="1312863" algn="l"/>
                <a:tab pos="1762125" algn="l"/>
                <a:tab pos="2211388" algn="l"/>
                <a:tab pos="2660650" algn="l"/>
                <a:tab pos="3109913" algn="l"/>
                <a:tab pos="3559175" algn="l"/>
                <a:tab pos="4008438" algn="l"/>
                <a:tab pos="4457700" algn="l"/>
                <a:tab pos="4906963" algn="l"/>
                <a:tab pos="5356225" algn="l"/>
                <a:tab pos="5805488" algn="l"/>
                <a:tab pos="6254750" algn="l"/>
                <a:tab pos="6704013" algn="l"/>
                <a:tab pos="7153275" algn="l"/>
                <a:tab pos="7602538" algn="l"/>
                <a:tab pos="8051800" algn="l"/>
                <a:tab pos="8501063" algn="l"/>
                <a:tab pos="8950325" algn="l"/>
                <a:tab pos="93995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15925" algn="l"/>
                <a:tab pos="863600" algn="l"/>
                <a:tab pos="1312863" algn="l"/>
                <a:tab pos="1762125" algn="l"/>
                <a:tab pos="2211388" algn="l"/>
                <a:tab pos="2660650" algn="l"/>
                <a:tab pos="3109913" algn="l"/>
                <a:tab pos="3559175" algn="l"/>
                <a:tab pos="4008438" algn="l"/>
                <a:tab pos="4457700" algn="l"/>
                <a:tab pos="4906963" algn="l"/>
                <a:tab pos="5356225" algn="l"/>
                <a:tab pos="5805488" algn="l"/>
                <a:tab pos="6254750" algn="l"/>
                <a:tab pos="6704013" algn="l"/>
                <a:tab pos="7153275" algn="l"/>
                <a:tab pos="7602538" algn="l"/>
                <a:tab pos="8051800" algn="l"/>
                <a:tab pos="8501063" algn="l"/>
                <a:tab pos="8950325" algn="l"/>
                <a:tab pos="93995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5925" algn="l"/>
                <a:tab pos="863600" algn="l"/>
                <a:tab pos="1312863" algn="l"/>
                <a:tab pos="1762125" algn="l"/>
                <a:tab pos="2211388" algn="l"/>
                <a:tab pos="2660650" algn="l"/>
                <a:tab pos="3109913" algn="l"/>
                <a:tab pos="3559175" algn="l"/>
                <a:tab pos="4008438" algn="l"/>
                <a:tab pos="4457700" algn="l"/>
                <a:tab pos="4906963" algn="l"/>
                <a:tab pos="5356225" algn="l"/>
                <a:tab pos="5805488" algn="l"/>
                <a:tab pos="6254750" algn="l"/>
                <a:tab pos="6704013" algn="l"/>
                <a:tab pos="7153275" algn="l"/>
                <a:tab pos="7602538" algn="l"/>
                <a:tab pos="8051800" algn="l"/>
                <a:tab pos="8501063" algn="l"/>
                <a:tab pos="8950325" algn="l"/>
                <a:tab pos="93995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5925" algn="l"/>
                <a:tab pos="863600" algn="l"/>
                <a:tab pos="1312863" algn="l"/>
                <a:tab pos="1762125" algn="l"/>
                <a:tab pos="2211388" algn="l"/>
                <a:tab pos="2660650" algn="l"/>
                <a:tab pos="3109913" algn="l"/>
                <a:tab pos="3559175" algn="l"/>
                <a:tab pos="4008438" algn="l"/>
                <a:tab pos="4457700" algn="l"/>
                <a:tab pos="4906963" algn="l"/>
                <a:tab pos="5356225" algn="l"/>
                <a:tab pos="5805488" algn="l"/>
                <a:tab pos="6254750" algn="l"/>
                <a:tab pos="6704013" algn="l"/>
                <a:tab pos="7153275" algn="l"/>
                <a:tab pos="7602538" algn="l"/>
                <a:tab pos="8051800" algn="l"/>
                <a:tab pos="8501063" algn="l"/>
                <a:tab pos="8950325" algn="l"/>
                <a:tab pos="93995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5925" algn="l"/>
                <a:tab pos="863600" algn="l"/>
                <a:tab pos="1312863" algn="l"/>
                <a:tab pos="1762125" algn="l"/>
                <a:tab pos="2211388" algn="l"/>
                <a:tab pos="2660650" algn="l"/>
                <a:tab pos="3109913" algn="l"/>
                <a:tab pos="3559175" algn="l"/>
                <a:tab pos="4008438" algn="l"/>
                <a:tab pos="4457700" algn="l"/>
                <a:tab pos="4906963" algn="l"/>
                <a:tab pos="5356225" algn="l"/>
                <a:tab pos="5805488" algn="l"/>
                <a:tab pos="6254750" algn="l"/>
                <a:tab pos="6704013" algn="l"/>
                <a:tab pos="7153275" algn="l"/>
                <a:tab pos="7602538" algn="l"/>
                <a:tab pos="8051800" algn="l"/>
                <a:tab pos="8501063" algn="l"/>
                <a:tab pos="8950325" algn="l"/>
                <a:tab pos="93995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15925" algn="l"/>
                <a:tab pos="863600" algn="l"/>
                <a:tab pos="1312863" algn="l"/>
                <a:tab pos="1762125" algn="l"/>
                <a:tab pos="2211388" algn="l"/>
                <a:tab pos="2660650" algn="l"/>
                <a:tab pos="3109913" algn="l"/>
                <a:tab pos="3559175" algn="l"/>
                <a:tab pos="4008438" algn="l"/>
                <a:tab pos="4457700" algn="l"/>
                <a:tab pos="4906963" algn="l"/>
                <a:tab pos="5356225" algn="l"/>
                <a:tab pos="5805488" algn="l"/>
                <a:tab pos="6254750" algn="l"/>
                <a:tab pos="6704013" algn="l"/>
                <a:tab pos="7153275" algn="l"/>
                <a:tab pos="7602538" algn="l"/>
                <a:tab pos="8051800" algn="l"/>
                <a:tab pos="8501063" algn="l"/>
                <a:tab pos="8950325" algn="l"/>
                <a:tab pos="939958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1425"/>
              </a:spcAft>
              <a:buSzPct val="45000"/>
              <a:buFont typeface="Wingdings" panose="05000000000000000000" pitchFamily="2" charset="2"/>
              <a:buChar char=""/>
              <a:defRPr/>
            </a:pPr>
            <a:r>
              <a:rPr lang="en-US" altLang="fr-FR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Une</a:t>
            </a:r>
            <a:r>
              <a:rPr lang="en-US" alt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fr-FR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stratégie</a:t>
            </a:r>
            <a:r>
              <a:rPr lang="en-US" alt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fr-FR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sociale</a:t>
            </a:r>
            <a:r>
              <a:rPr lang="en-US" alt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fr-FR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reposant</a:t>
            </a:r>
            <a:r>
              <a:rPr lang="en-US" alt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 sur 4 </a:t>
            </a:r>
            <a:r>
              <a:rPr lang="en-US" altLang="fr-FR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piliers</a:t>
            </a:r>
            <a:r>
              <a:rPr lang="en-US" alt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marL="422275" eaLnBrk="1" fontAlgn="auto" hangingPunct="1">
              <a:spcBef>
                <a:spcPts val="0"/>
              </a:spcBef>
              <a:spcAft>
                <a:spcPts val="1425"/>
              </a:spcAft>
              <a:buSzPct val="45000"/>
              <a:defRPr/>
            </a:pPr>
            <a:r>
              <a:rPr lang="en-US" alt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- le </a:t>
            </a:r>
            <a:r>
              <a:rPr lang="en-US" altLang="fr-FR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désir</a:t>
            </a:r>
            <a:r>
              <a:rPr lang="en-US" alt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 des agents d'être </a:t>
            </a:r>
            <a:r>
              <a:rPr lang="en-US" altLang="fr-FR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en</a:t>
            </a:r>
            <a:r>
              <a:rPr lang="en-US" alt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 interaction et </a:t>
            </a:r>
            <a:r>
              <a:rPr lang="en-US" altLang="fr-FR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en</a:t>
            </a:r>
            <a:r>
              <a:rPr lang="en-US" alt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fr-FR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empathie</a:t>
            </a:r>
            <a:r>
              <a:rPr lang="en-US" alt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 avec les publics</a:t>
            </a:r>
          </a:p>
          <a:p>
            <a:pPr marL="422275" eaLnBrk="1" fontAlgn="auto" hangingPunct="1">
              <a:spcBef>
                <a:spcPts val="0"/>
              </a:spcBef>
              <a:spcAft>
                <a:spcPts val="1425"/>
              </a:spcAft>
              <a:buSzPct val="45000"/>
              <a:defRPr/>
            </a:pPr>
            <a:r>
              <a:rPr lang="en-US" alt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- la </a:t>
            </a:r>
            <a:r>
              <a:rPr lang="en-US" altLang="fr-FR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capacité</a:t>
            </a:r>
            <a:r>
              <a:rPr lang="en-US" alt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 des </a:t>
            </a:r>
            <a:r>
              <a:rPr lang="en-US" altLang="fr-FR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bibliothécaires</a:t>
            </a:r>
            <a:r>
              <a:rPr lang="en-US" alt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 à </a:t>
            </a:r>
            <a:r>
              <a:rPr lang="en-US" altLang="fr-FR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sélectionner</a:t>
            </a:r>
            <a:r>
              <a:rPr lang="en-US" alt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 et à </a:t>
            </a:r>
            <a:r>
              <a:rPr lang="en-US" altLang="fr-FR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créer</a:t>
            </a:r>
            <a:r>
              <a:rPr lang="en-US" alt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 des </a:t>
            </a:r>
            <a:r>
              <a:rPr lang="en-US" altLang="fr-FR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contenus</a:t>
            </a:r>
            <a:r>
              <a:rPr lang="en-US" alt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fr-FR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apportant</a:t>
            </a:r>
            <a:r>
              <a:rPr lang="en-US" alt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fr-FR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une</a:t>
            </a:r>
            <a:r>
              <a:rPr lang="en-US" alt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 plus-value aux </a:t>
            </a:r>
            <a:r>
              <a:rPr lang="en-US" altLang="fr-FR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usagers</a:t>
            </a:r>
            <a:endParaRPr lang="en-US" altLang="fr-FR" sz="3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22275" eaLnBrk="1" fontAlgn="auto" hangingPunct="1">
              <a:spcBef>
                <a:spcPts val="0"/>
              </a:spcBef>
              <a:spcAft>
                <a:spcPts val="1425"/>
              </a:spcAft>
              <a:buSzPct val="45000"/>
              <a:defRPr/>
            </a:pPr>
            <a:r>
              <a:rPr lang="en-US" alt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- </a:t>
            </a:r>
            <a:r>
              <a:rPr lang="en-US" altLang="fr-FR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une</a:t>
            </a:r>
            <a:r>
              <a:rPr lang="en-US" alt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fr-FR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pratique</a:t>
            </a:r>
            <a:r>
              <a:rPr lang="en-US" alt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fr-FR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personnelle</a:t>
            </a:r>
            <a:r>
              <a:rPr lang="en-US" alt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fr-FR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nécessaire</a:t>
            </a:r>
            <a:r>
              <a:rPr lang="en-US" alt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422275" eaLnBrk="1" fontAlgn="auto" hangingPunct="1">
              <a:spcBef>
                <a:spcPts val="0"/>
              </a:spcBef>
              <a:spcAft>
                <a:spcPts val="1425"/>
              </a:spcAft>
              <a:buSzPct val="45000"/>
              <a:defRPr/>
            </a:pPr>
            <a:r>
              <a:rPr lang="en-US" alt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- </a:t>
            </a:r>
            <a:r>
              <a:rPr lang="en-US" altLang="fr-FR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une</a:t>
            </a:r>
            <a:r>
              <a:rPr lang="en-US" alt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fr-FR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veille</a:t>
            </a:r>
            <a:r>
              <a:rPr lang="en-US" alt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fr-FR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professionnelle</a:t>
            </a:r>
            <a:r>
              <a:rPr lang="en-US" alt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 pour ne pas </a:t>
            </a:r>
            <a:r>
              <a:rPr lang="en-US" altLang="fr-FR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être</a:t>
            </a:r>
            <a:r>
              <a:rPr lang="en-US" alt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fr-FR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déconnecté</a:t>
            </a:r>
            <a:r>
              <a:rPr lang="en-US" alt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 des </a:t>
            </a:r>
            <a:r>
              <a:rPr lang="en-US" altLang="fr-FR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pratiques</a:t>
            </a:r>
            <a:endParaRPr lang="en-US" altLang="fr-FR" sz="3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1"/>
          <p:cNvSpPr txBox="1">
            <a:spLocks noChangeArrowheads="1"/>
          </p:cNvSpPr>
          <p:nvPr/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Elaborer une politique éditoriale</a:t>
            </a:r>
          </a:p>
        </p:txBody>
      </p:sp>
      <p:sp>
        <p:nvSpPr>
          <p:cNvPr id="125955" name="Text Box 2"/>
          <p:cNvSpPr txBox="1">
            <a:spLocks noChangeArrowheads="1"/>
          </p:cNvSpPr>
          <p:nvPr/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36550" indent="-336550" eaLnBrk="1" hangingPunct="1">
              <a:lnSpc>
                <a:spcPct val="102000"/>
              </a:lnSpc>
              <a:spcAft>
                <a:spcPts val="1425"/>
              </a:spcAft>
              <a:buFont typeface="Arial" pitchFamily="34" charset="0"/>
              <a:buChar char="•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fr-FR" altLang="fr-FR" sz="3200">
                <a:solidFill>
                  <a:srgbClr val="000000"/>
                </a:solidFill>
                <a:ea typeface="Microsoft YaHei" pitchFamily="34" charset="-122"/>
              </a:rPr>
              <a:t>Processus de 8 mois, de mars 2014 à janvier 2015</a:t>
            </a:r>
          </a:p>
          <a:p>
            <a:pPr marL="336550" indent="-336550" eaLnBrk="1" hangingPunct="1">
              <a:lnSpc>
                <a:spcPct val="102000"/>
              </a:lnSpc>
              <a:spcAft>
                <a:spcPts val="1425"/>
              </a:spcAft>
              <a:buFont typeface="Arial" pitchFamily="34" charset="0"/>
              <a:buChar char="•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fr-FR" altLang="fr-FR" sz="3200">
                <a:solidFill>
                  <a:srgbClr val="000000"/>
                </a:solidFill>
                <a:ea typeface="Microsoft YaHei" pitchFamily="34" charset="-122"/>
              </a:rPr>
              <a:t>Quelques ratés : mauvais recrutement du premier CM, départ du second lié à un recrutement, vacance du poste pendant plusieurs mois…</a:t>
            </a:r>
          </a:p>
          <a:p>
            <a:pPr marL="336550" indent="-336550" eaLnBrk="1" hangingPunct="1">
              <a:lnSpc>
                <a:spcPct val="102000"/>
              </a:lnSpc>
              <a:spcAft>
                <a:spcPts val="1425"/>
              </a:spcAft>
              <a:buFont typeface="Arial" pitchFamily="34" charset="0"/>
              <a:buChar char="•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fr-FR" altLang="fr-FR" sz="3200">
                <a:solidFill>
                  <a:srgbClr val="000000"/>
                </a:solidFill>
                <a:ea typeface="Microsoft YaHei" pitchFamily="34" charset="-122"/>
              </a:rPr>
              <a:t>Document de 13 pages avec une politique éditoriale spécifique plateforme par plateforme</a:t>
            </a:r>
          </a:p>
          <a:p>
            <a:pPr marL="336550" indent="-336550" eaLnBrk="1" hangingPunct="1">
              <a:lnSpc>
                <a:spcPct val="102000"/>
              </a:lnSpc>
              <a:spcAft>
                <a:spcPts val="1425"/>
              </a:spcAft>
              <a:buFont typeface="Arial" pitchFamily="34" charset="0"/>
              <a:buChar char="•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fr-FR" altLang="fr-FR" sz="3200">
                <a:solidFill>
                  <a:srgbClr val="000000"/>
                </a:solidFill>
                <a:ea typeface="Microsoft YaHei" pitchFamily="34" charset="-122"/>
              </a:rPr>
              <a:t>Recycler les productions, stratégie « cross canal »</a:t>
            </a:r>
          </a:p>
          <a:p>
            <a:pPr marL="336550" indent="-336550" eaLnBrk="1" hangingPunct="1">
              <a:lnSpc>
                <a:spcPct val="102000"/>
              </a:lnSpc>
              <a:spcAft>
                <a:spcPts val="1425"/>
              </a:spcAft>
              <a:buFont typeface="Arial" pitchFamily="34" charset="0"/>
              <a:buChar char="•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fr-FR" altLang="fr-FR" sz="3200">
                <a:solidFill>
                  <a:srgbClr val="000000"/>
                </a:solidFill>
                <a:ea typeface="Microsoft YaHei" pitchFamily="34" charset="-122"/>
              </a:rPr>
              <a:t>Ouverture des comptes seulement en juin 2015 (autorisation politique)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"/>
          <p:cNvSpPr>
            <a:spLocks noChangeArrowheads="1"/>
          </p:cNvSpPr>
          <p:nvPr/>
        </p:nvSpPr>
        <p:spPr bwMode="auto">
          <a:xfrm>
            <a:off x="595313" y="1557338"/>
            <a:ext cx="7540625" cy="2222500"/>
          </a:xfrm>
          <a:prstGeom prst="rect">
            <a:avLst/>
          </a:prstGeom>
          <a:solidFill>
            <a:srgbClr val="4F81BD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</p:spPr>
        <p:txBody>
          <a:bodyPr lIns="100800" tIns="50400" rIns="100800" bIns="50400" anchor="ctr"/>
          <a:lstStyle/>
          <a:p>
            <a:pPr eaLnBrk="1" hangingPunct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1900">
                <a:solidFill>
                  <a:srgbClr val="FFFFFF"/>
                </a:solidFill>
                <a:ea typeface="Microsoft YaHei" pitchFamily="34" charset="-122"/>
              </a:rPr>
              <a:t>- créer de l’intérêt pour la future bibliothèque</a:t>
            </a:r>
          </a:p>
          <a:p>
            <a:pPr eaLnBrk="1" hangingPunct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1900">
                <a:solidFill>
                  <a:srgbClr val="FFFFFF"/>
                </a:solidFill>
                <a:ea typeface="Microsoft YaHei" pitchFamily="34" charset="-122"/>
              </a:rPr>
              <a:t>- rendre compte du développement des actions de la préfiguration</a:t>
            </a:r>
          </a:p>
          <a:p>
            <a:pPr eaLnBrk="1" hangingPunct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1900">
                <a:solidFill>
                  <a:srgbClr val="FFFFFF"/>
                </a:solidFill>
                <a:ea typeface="Microsoft YaHei" pitchFamily="34" charset="-122"/>
              </a:rPr>
              <a:t>- dialoguer avec les personnes ressources sur les thèmes forts du projet </a:t>
            </a:r>
          </a:p>
          <a:p>
            <a:pPr eaLnBrk="1" hangingPunct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1900">
                <a:solidFill>
                  <a:srgbClr val="FFFFFF"/>
                </a:solidFill>
                <a:ea typeface="Microsoft YaHei" pitchFamily="34" charset="-122"/>
              </a:rPr>
              <a:t>- se créer des ambassadeurs</a:t>
            </a:r>
          </a:p>
          <a:p>
            <a:pPr eaLnBrk="1" hangingPunct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1900">
                <a:solidFill>
                  <a:srgbClr val="FFFFFF"/>
                </a:solidFill>
                <a:ea typeface="Microsoft YaHei" pitchFamily="34" charset="-122"/>
              </a:rPr>
              <a:t>- créer en interne une culture de l’accessibilité dans la communication</a:t>
            </a:r>
          </a:p>
        </p:txBody>
      </p:sp>
      <p:sp>
        <p:nvSpPr>
          <p:cNvPr id="133123" name="Text Box 2"/>
          <p:cNvSpPr txBox="1">
            <a:spLocks noChangeArrowheads="1"/>
          </p:cNvSpPr>
          <p:nvPr/>
        </p:nvSpPr>
        <p:spPr bwMode="auto">
          <a:xfrm>
            <a:off x="277813" y="128588"/>
            <a:ext cx="9072562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36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Une animation de communauté forte</a:t>
            </a:r>
          </a:p>
        </p:txBody>
      </p:sp>
      <p:sp>
        <p:nvSpPr>
          <p:cNvPr id="128004" name="Text Box 3"/>
          <p:cNvSpPr txBox="1">
            <a:spLocks noChangeArrowheads="1"/>
          </p:cNvSpPr>
          <p:nvPr/>
        </p:nvSpPr>
        <p:spPr bwMode="auto">
          <a:xfrm>
            <a:off x="614363" y="1179513"/>
            <a:ext cx="2343150" cy="377825"/>
          </a:xfrm>
          <a:prstGeom prst="rect">
            <a:avLst/>
          </a:prstGeom>
          <a:solidFill>
            <a:srgbClr val="F79646"/>
          </a:solidFill>
          <a:ln w="25560">
            <a:solidFill>
              <a:srgbClr val="B66D3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pPr marL="342900" indent="-336550" eaLnBrk="1" hangingPunct="1">
              <a:lnSpc>
                <a:spcPct val="82000"/>
              </a:lnSpc>
              <a:spcAft>
                <a:spcPts val="1425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fr-FR" altLang="fr-FR" sz="2500">
                <a:solidFill>
                  <a:srgbClr val="FFFFFF"/>
                </a:solidFill>
                <a:ea typeface="Microsoft YaHei" pitchFamily="34" charset="-122"/>
              </a:rPr>
              <a:t>Avant l’ouverture</a:t>
            </a:r>
          </a:p>
        </p:txBody>
      </p:sp>
      <p:sp>
        <p:nvSpPr>
          <p:cNvPr id="128005" name="Text Box 4"/>
          <p:cNvSpPr txBox="1">
            <a:spLocks noChangeArrowheads="1"/>
          </p:cNvSpPr>
          <p:nvPr/>
        </p:nvSpPr>
        <p:spPr bwMode="auto">
          <a:xfrm>
            <a:off x="7727950" y="7007225"/>
            <a:ext cx="2352675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100800" tIns="50400" rIns="100800" bIns="50400"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2C929A3-AF66-43F8-A3AB-C531AE2FE47F}" type="slidenum">
              <a:rPr lang="fr-FR" altLang="fr-FR">
                <a:solidFill>
                  <a:srgbClr val="FFFFFF"/>
                </a:solidFill>
                <a:latin typeface="Arial" pitchFamily="34" charset="0"/>
                <a:ea typeface="Microsoft YaHei" pitchFamily="34" charset="-122"/>
              </a:rPr>
              <a:pPr eaLnBrk="1" hangingPunct="1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32</a:t>
            </a:fld>
            <a:endParaRPr lang="fr-FR" altLang="fr-FR">
              <a:solidFill>
                <a:srgbClr val="FFFFFF"/>
              </a:solidFill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28006" name="Rectangle 5"/>
          <p:cNvSpPr>
            <a:spLocks noChangeArrowheads="1"/>
          </p:cNvSpPr>
          <p:nvPr/>
        </p:nvSpPr>
        <p:spPr bwMode="auto">
          <a:xfrm>
            <a:off x="1706563" y="4097338"/>
            <a:ext cx="7381875" cy="2540000"/>
          </a:xfrm>
          <a:prstGeom prst="rect">
            <a:avLst/>
          </a:prstGeom>
          <a:solidFill>
            <a:srgbClr val="4F81BD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</p:spPr>
        <p:txBody>
          <a:bodyPr lIns="100800" tIns="50400" rIns="100800" bIns="50400" anchor="ctr"/>
          <a:lstStyle/>
          <a:p>
            <a:pPr eaLnBrk="1" hangingPunct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1900">
                <a:solidFill>
                  <a:srgbClr val="FFFFFF"/>
                </a:solidFill>
                <a:ea typeface="Microsoft YaHei" pitchFamily="34" charset="-122"/>
              </a:rPr>
              <a:t>- offrir éventuellement de nouveaux services </a:t>
            </a:r>
          </a:p>
          <a:p>
            <a:pPr eaLnBrk="1" hangingPunct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1900">
                <a:solidFill>
                  <a:srgbClr val="FFFFFF"/>
                </a:solidFill>
                <a:ea typeface="Microsoft YaHei" pitchFamily="34" charset="-122"/>
              </a:rPr>
              <a:t>- développer ses actions de conseils vers les collections et vers d’autres contenus non-produits par la bibliothèque (curation de contenus)</a:t>
            </a:r>
          </a:p>
          <a:p>
            <a:pPr eaLnBrk="1" hangingPunct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1900">
                <a:solidFill>
                  <a:srgbClr val="FFFFFF"/>
                </a:solidFill>
                <a:ea typeface="Microsoft YaHei" pitchFamily="34" charset="-122"/>
              </a:rPr>
              <a:t>- générer du « lead », visites et emprunts </a:t>
            </a:r>
          </a:p>
          <a:p>
            <a:pPr eaLnBrk="1" hangingPunct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1900">
                <a:solidFill>
                  <a:srgbClr val="FFFFFF"/>
                </a:solidFill>
                <a:ea typeface="Microsoft YaHei" pitchFamily="34" charset="-122"/>
              </a:rPr>
              <a:t>- dynamiser les animations classiques, enrichir leurs contenus, diffuser du contenu produit par l’établissement </a:t>
            </a:r>
          </a:p>
        </p:txBody>
      </p:sp>
      <p:sp>
        <p:nvSpPr>
          <p:cNvPr id="128007" name="Freeform 6"/>
          <p:cNvSpPr>
            <a:spLocks noChangeArrowheads="1"/>
          </p:cNvSpPr>
          <p:nvPr/>
        </p:nvSpPr>
        <p:spPr bwMode="auto">
          <a:xfrm rot="10800000">
            <a:off x="6786563" y="6643688"/>
            <a:ext cx="2301875" cy="396875"/>
          </a:xfrm>
          <a:custGeom>
            <a:avLst/>
            <a:gdLst>
              <a:gd name="T0" fmla="*/ 2299827 w 2302131"/>
              <a:gd name="T1" fmla="*/ 198430 h 396877"/>
              <a:gd name="T2" fmla="*/ 1149914 w 2302131"/>
              <a:gd name="T3" fmla="*/ 396859 h 396877"/>
              <a:gd name="T4" fmla="*/ 0 w 2302131"/>
              <a:gd name="T5" fmla="*/ 198430 h 396877"/>
              <a:gd name="T6" fmla="*/ 1149914 w 2302131"/>
              <a:gd name="T7" fmla="*/ 0 h 396877"/>
              <a:gd name="T8" fmla="*/ 0 60000 65536"/>
              <a:gd name="T9" fmla="*/ 0 60000 65536"/>
              <a:gd name="T10" fmla="*/ 0 60000 65536"/>
              <a:gd name="T11" fmla="*/ 0 60000 65536"/>
              <a:gd name="T12" fmla="*/ 19374 w 2302131"/>
              <a:gd name="T13" fmla="*/ 19374 h 396877"/>
              <a:gd name="T14" fmla="*/ 2282757 w 2302131"/>
              <a:gd name="T15" fmla="*/ 396877 h 39687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02131" h="396877">
                <a:moveTo>
                  <a:pt x="66147" y="0"/>
                </a:moveTo>
                <a:lnTo>
                  <a:pt x="2235984" y="0"/>
                </a:lnTo>
                <a:cubicBezTo>
                  <a:pt x="2272515" y="0"/>
                  <a:pt x="2302131" y="29615"/>
                  <a:pt x="2302131" y="66147"/>
                </a:cubicBezTo>
                <a:lnTo>
                  <a:pt x="2302131" y="396877"/>
                </a:lnTo>
                <a:lnTo>
                  <a:pt x="0" y="396877"/>
                </a:lnTo>
                <a:lnTo>
                  <a:pt x="0" y="66147"/>
                </a:lnTo>
                <a:cubicBezTo>
                  <a:pt x="0" y="29615"/>
                  <a:pt x="29615" y="0"/>
                  <a:pt x="66146" y="0"/>
                </a:cubicBezTo>
                <a:lnTo>
                  <a:pt x="66147" y="0"/>
                </a:lnTo>
                <a:close/>
              </a:path>
            </a:pathLst>
          </a:custGeom>
          <a:solidFill>
            <a:srgbClr val="F79646"/>
          </a:solidFill>
          <a:ln w="25560" cap="flat">
            <a:solidFill>
              <a:srgbClr val="B66D3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8008" name="Text Box 7"/>
          <p:cNvSpPr txBox="1">
            <a:spLocks noChangeArrowheads="1"/>
          </p:cNvSpPr>
          <p:nvPr/>
        </p:nvSpPr>
        <p:spPr bwMode="auto">
          <a:xfrm>
            <a:off x="6865938" y="6637338"/>
            <a:ext cx="230187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100800" tIns="50400" rIns="100800" bIns="50400">
            <a:spAutoFit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2200">
                <a:solidFill>
                  <a:srgbClr val="FFFFFF"/>
                </a:solidFill>
                <a:ea typeface="Microsoft YaHei" pitchFamily="34" charset="-122"/>
              </a:rPr>
              <a:t>Après l’ouverture</a:t>
            </a:r>
          </a:p>
        </p:txBody>
      </p:sp>
      <p:sp>
        <p:nvSpPr>
          <p:cNvPr id="128009" name="Line 8"/>
          <p:cNvSpPr>
            <a:spLocks noChangeShapeType="1"/>
          </p:cNvSpPr>
          <p:nvPr/>
        </p:nvSpPr>
        <p:spPr bwMode="auto">
          <a:xfrm>
            <a:off x="912813" y="4494213"/>
            <a:ext cx="793750" cy="1587"/>
          </a:xfrm>
          <a:prstGeom prst="line">
            <a:avLst/>
          </a:prstGeom>
          <a:noFill/>
          <a:ln w="38160" cap="sq">
            <a:solidFill>
              <a:srgbClr val="E46C0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28010" name="Line 9"/>
          <p:cNvSpPr>
            <a:spLocks noChangeShapeType="1"/>
          </p:cNvSpPr>
          <p:nvPr/>
        </p:nvSpPr>
        <p:spPr bwMode="auto">
          <a:xfrm>
            <a:off x="912813" y="3779838"/>
            <a:ext cx="1587" cy="714375"/>
          </a:xfrm>
          <a:prstGeom prst="line">
            <a:avLst/>
          </a:prstGeom>
          <a:noFill/>
          <a:ln w="38160" cap="sq">
            <a:solidFill>
              <a:srgbClr val="E46C0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128011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9688" y="0"/>
            <a:ext cx="2420937" cy="1379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8012" name="Line 11"/>
          <p:cNvSpPr>
            <a:spLocks noChangeShapeType="1"/>
          </p:cNvSpPr>
          <p:nvPr/>
        </p:nvSpPr>
        <p:spPr bwMode="auto">
          <a:xfrm>
            <a:off x="6786563" y="842963"/>
            <a:ext cx="1587" cy="714375"/>
          </a:xfrm>
          <a:prstGeom prst="line">
            <a:avLst/>
          </a:prstGeom>
          <a:noFill/>
          <a:ln w="38160" cap="sq">
            <a:solidFill>
              <a:srgbClr val="E46C0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28013" name="Line 12"/>
          <p:cNvSpPr>
            <a:spLocks noChangeShapeType="1"/>
          </p:cNvSpPr>
          <p:nvPr/>
        </p:nvSpPr>
        <p:spPr bwMode="auto">
          <a:xfrm flipH="1">
            <a:off x="6780213" y="842963"/>
            <a:ext cx="885825" cy="1587"/>
          </a:xfrm>
          <a:prstGeom prst="line">
            <a:avLst/>
          </a:prstGeom>
          <a:noFill/>
          <a:ln w="38160" cap="sq">
            <a:solidFill>
              <a:srgbClr val="E46C0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28014" name="Line 13"/>
          <p:cNvSpPr>
            <a:spLocks noChangeShapeType="1"/>
          </p:cNvSpPr>
          <p:nvPr/>
        </p:nvSpPr>
        <p:spPr bwMode="auto">
          <a:xfrm flipH="1">
            <a:off x="9082088" y="5922963"/>
            <a:ext cx="647700" cy="1587"/>
          </a:xfrm>
          <a:prstGeom prst="line">
            <a:avLst/>
          </a:prstGeom>
          <a:noFill/>
          <a:ln w="38160" cap="sq">
            <a:solidFill>
              <a:srgbClr val="E46C0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28015" name="Line 14"/>
          <p:cNvSpPr>
            <a:spLocks noChangeShapeType="1"/>
          </p:cNvSpPr>
          <p:nvPr/>
        </p:nvSpPr>
        <p:spPr bwMode="auto">
          <a:xfrm>
            <a:off x="9723438" y="5922963"/>
            <a:ext cx="1587" cy="1636712"/>
          </a:xfrm>
          <a:prstGeom prst="line">
            <a:avLst/>
          </a:prstGeom>
          <a:noFill/>
          <a:ln w="38160" cap="sq">
            <a:solidFill>
              <a:srgbClr val="E46C0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Line 1"/>
          <p:cNvSpPr>
            <a:spLocks noChangeShapeType="1"/>
          </p:cNvSpPr>
          <p:nvPr/>
        </p:nvSpPr>
        <p:spPr bwMode="auto">
          <a:xfrm>
            <a:off x="5516563" y="1477963"/>
            <a:ext cx="1587" cy="1746250"/>
          </a:xfrm>
          <a:prstGeom prst="line">
            <a:avLst/>
          </a:prstGeom>
          <a:noFill/>
          <a:ln w="25560" cap="sq">
            <a:solidFill>
              <a:srgbClr val="4A7EBB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30051" name="Line 2"/>
          <p:cNvSpPr>
            <a:spLocks noChangeShapeType="1"/>
          </p:cNvSpPr>
          <p:nvPr/>
        </p:nvSpPr>
        <p:spPr bwMode="auto">
          <a:xfrm>
            <a:off x="3849688" y="1874838"/>
            <a:ext cx="1587" cy="5080000"/>
          </a:xfrm>
          <a:prstGeom prst="line">
            <a:avLst/>
          </a:prstGeom>
          <a:noFill/>
          <a:ln w="25560" cap="sq">
            <a:solidFill>
              <a:srgbClr val="4A7EBB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30052" name="Line 3"/>
          <p:cNvSpPr>
            <a:spLocks noChangeShapeType="1"/>
          </p:cNvSpPr>
          <p:nvPr/>
        </p:nvSpPr>
        <p:spPr bwMode="auto">
          <a:xfrm>
            <a:off x="752475" y="1557338"/>
            <a:ext cx="1588" cy="5080000"/>
          </a:xfrm>
          <a:prstGeom prst="line">
            <a:avLst/>
          </a:prstGeom>
          <a:noFill/>
          <a:ln w="25560" cap="sq">
            <a:solidFill>
              <a:srgbClr val="4A7EBB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35173" name="Text Box 4"/>
          <p:cNvSpPr txBox="1">
            <a:spLocks noChangeArrowheads="1"/>
          </p:cNvSpPr>
          <p:nvPr/>
        </p:nvSpPr>
        <p:spPr bwMode="auto">
          <a:xfrm>
            <a:off x="595313" y="0"/>
            <a:ext cx="6119812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/>
            </a:pPr>
            <a:r>
              <a:rPr lang="fr-FR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Blog et réseaux sociaux</a:t>
            </a:r>
          </a:p>
        </p:txBody>
      </p:sp>
      <p:pic>
        <p:nvPicPr>
          <p:cNvPr id="13005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313" y="1001713"/>
            <a:ext cx="714375" cy="71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30055" name="Text Box 6"/>
          <p:cNvSpPr txBox="1">
            <a:spLocks noChangeArrowheads="1"/>
          </p:cNvSpPr>
          <p:nvPr/>
        </p:nvSpPr>
        <p:spPr bwMode="auto">
          <a:xfrm>
            <a:off x="7223125" y="7007225"/>
            <a:ext cx="2351088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C0B0BDA-0F02-4157-A83A-7163EDBC5ED5}" type="slidenum">
              <a:rPr lang="de-DE" altLang="fr-FR">
                <a:solidFill>
                  <a:srgbClr val="000000"/>
                </a:solidFill>
                <a:ea typeface="Microsoft YaHei" pitchFamily="34" charset="-122"/>
              </a:rPr>
              <a:pPr eaLnBrk="1" hangingPunct="1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33</a:t>
            </a:fld>
            <a:endParaRPr lang="de-DE" altLang="fr-FR">
              <a:solidFill>
                <a:srgbClr val="000000"/>
              </a:solidFill>
              <a:ea typeface="Microsoft YaHei" pitchFamily="34" charset="-122"/>
            </a:endParaRPr>
          </a:p>
        </p:txBody>
      </p:sp>
      <p:pic>
        <p:nvPicPr>
          <p:cNvPr id="13005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313" y="2351088"/>
            <a:ext cx="714375" cy="71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0057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94063" y="4652963"/>
            <a:ext cx="793750" cy="793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0058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94063" y="3065463"/>
            <a:ext cx="714375" cy="71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0059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9688" y="6399213"/>
            <a:ext cx="1463675" cy="71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0060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5313" y="3859213"/>
            <a:ext cx="714375" cy="71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0061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94063" y="1636713"/>
            <a:ext cx="714375" cy="71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0062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5313" y="5526088"/>
            <a:ext cx="995362" cy="71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30063" name="Rectangle 14"/>
          <p:cNvSpPr>
            <a:spLocks noChangeArrowheads="1"/>
          </p:cNvSpPr>
          <p:nvPr/>
        </p:nvSpPr>
        <p:spPr bwMode="auto">
          <a:xfrm>
            <a:off x="1309688" y="1149350"/>
            <a:ext cx="2540000" cy="369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fr-FR">
                <a:solidFill>
                  <a:srgbClr val="000000"/>
                </a:solidFill>
                <a:ea typeface="Microsoft YaHei" pitchFamily="34" charset="-122"/>
              </a:rPr>
              <a:t>Notre fil </a:t>
            </a:r>
            <a:r>
              <a:rPr lang="de-DE" altLang="fr-FR">
                <a:solidFill>
                  <a:srgbClr val="CCCCFF"/>
                </a:solidFill>
                <a:ea typeface="Microsoft YaHei" pitchFamily="34" charset="-122"/>
                <a:hlinkClick r:id="rId12"/>
              </a:rPr>
              <a:t>Twitter</a:t>
            </a:r>
          </a:p>
        </p:txBody>
      </p:sp>
      <p:sp>
        <p:nvSpPr>
          <p:cNvPr id="130064" name="Rectangle 15"/>
          <p:cNvSpPr>
            <a:spLocks noChangeArrowheads="1"/>
          </p:cNvSpPr>
          <p:nvPr/>
        </p:nvSpPr>
        <p:spPr bwMode="auto">
          <a:xfrm>
            <a:off x="1389063" y="1785938"/>
            <a:ext cx="2063750" cy="369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fr-FR">
                <a:solidFill>
                  <a:srgbClr val="000000"/>
                </a:solidFill>
                <a:ea typeface="Microsoft YaHei" pitchFamily="34" charset="-122"/>
              </a:rPr>
              <a:t>Nos albums </a:t>
            </a:r>
            <a:r>
              <a:rPr lang="de-DE" altLang="fr-FR">
                <a:solidFill>
                  <a:srgbClr val="CCCCFF"/>
                </a:solidFill>
                <a:ea typeface="Microsoft YaHei" pitchFamily="34" charset="-122"/>
                <a:hlinkClick r:id="rId13"/>
              </a:rPr>
              <a:t>Flickr</a:t>
            </a:r>
          </a:p>
        </p:txBody>
      </p:sp>
      <p:sp>
        <p:nvSpPr>
          <p:cNvPr id="130065" name="Rectangle 16"/>
          <p:cNvSpPr>
            <a:spLocks noChangeArrowheads="1"/>
          </p:cNvSpPr>
          <p:nvPr/>
        </p:nvSpPr>
        <p:spPr bwMode="auto">
          <a:xfrm>
            <a:off x="754063" y="3224213"/>
            <a:ext cx="2540000" cy="369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fr-FR">
                <a:solidFill>
                  <a:srgbClr val="000000"/>
                </a:solidFill>
                <a:ea typeface="Microsoft YaHei" pitchFamily="34" charset="-122"/>
              </a:rPr>
              <a:t>Nos tableaux </a:t>
            </a:r>
            <a:r>
              <a:rPr lang="de-DE" altLang="fr-FR">
                <a:solidFill>
                  <a:srgbClr val="CCCCFF"/>
                </a:solidFill>
                <a:ea typeface="Microsoft YaHei" pitchFamily="34" charset="-122"/>
                <a:hlinkClick r:id="rId14"/>
              </a:rPr>
              <a:t>Pinterest</a:t>
            </a:r>
          </a:p>
        </p:txBody>
      </p:sp>
      <p:sp>
        <p:nvSpPr>
          <p:cNvPr id="130066" name="Rectangle 17"/>
          <p:cNvSpPr>
            <a:spLocks noChangeArrowheads="1"/>
          </p:cNvSpPr>
          <p:nvPr/>
        </p:nvSpPr>
        <p:spPr bwMode="auto">
          <a:xfrm>
            <a:off x="1309688" y="2498725"/>
            <a:ext cx="2857500" cy="369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fr-FR">
                <a:solidFill>
                  <a:srgbClr val="000000"/>
                </a:solidFill>
                <a:ea typeface="Microsoft YaHei" pitchFamily="34" charset="-122"/>
              </a:rPr>
              <a:t>Notre page </a:t>
            </a:r>
            <a:r>
              <a:rPr lang="de-DE" altLang="fr-FR">
                <a:solidFill>
                  <a:srgbClr val="CCCCFF"/>
                </a:solidFill>
                <a:ea typeface="Microsoft YaHei" pitchFamily="34" charset="-122"/>
                <a:hlinkClick r:id="rId15"/>
              </a:rPr>
              <a:t>Facebook</a:t>
            </a:r>
          </a:p>
        </p:txBody>
      </p:sp>
      <p:sp>
        <p:nvSpPr>
          <p:cNvPr id="130067" name="Rectangle 18"/>
          <p:cNvSpPr>
            <a:spLocks noChangeArrowheads="1"/>
          </p:cNvSpPr>
          <p:nvPr/>
        </p:nvSpPr>
        <p:spPr bwMode="auto">
          <a:xfrm>
            <a:off x="833438" y="4811713"/>
            <a:ext cx="2540000" cy="369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fr-FR">
                <a:solidFill>
                  <a:srgbClr val="000000"/>
                </a:solidFill>
                <a:ea typeface="Microsoft YaHei" pitchFamily="34" charset="-122"/>
              </a:rPr>
              <a:t>Nos photos </a:t>
            </a:r>
            <a:r>
              <a:rPr lang="de-DE" altLang="fr-FR">
                <a:solidFill>
                  <a:srgbClr val="CCCCFF"/>
                </a:solidFill>
                <a:ea typeface="Microsoft YaHei" pitchFamily="34" charset="-122"/>
                <a:hlinkClick r:id="rId16"/>
              </a:rPr>
              <a:t>Instagram</a:t>
            </a:r>
          </a:p>
        </p:txBody>
      </p:sp>
      <p:sp>
        <p:nvSpPr>
          <p:cNvPr id="130068" name="Rectangle 19"/>
          <p:cNvSpPr>
            <a:spLocks noChangeArrowheads="1"/>
          </p:cNvSpPr>
          <p:nvPr/>
        </p:nvSpPr>
        <p:spPr bwMode="auto">
          <a:xfrm>
            <a:off x="1230313" y="3859213"/>
            <a:ext cx="28575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fr-FR">
                <a:solidFill>
                  <a:srgbClr val="000000"/>
                </a:solidFill>
                <a:ea typeface="Microsoft YaHei" pitchFamily="34" charset="-122"/>
              </a:rPr>
              <a:t>Les cultures numériques sur </a:t>
            </a:r>
            <a:r>
              <a:rPr lang="de-DE" altLang="fr-FR">
                <a:solidFill>
                  <a:srgbClr val="CCCCFF"/>
                </a:solidFill>
                <a:ea typeface="Microsoft YaHei" pitchFamily="34" charset="-122"/>
                <a:hlinkClick r:id="rId17"/>
              </a:rPr>
              <a:t>Pearltrees</a:t>
            </a:r>
          </a:p>
        </p:txBody>
      </p:sp>
      <p:sp>
        <p:nvSpPr>
          <p:cNvPr id="130069" name="Rectangle 20"/>
          <p:cNvSpPr>
            <a:spLocks noChangeArrowheads="1"/>
          </p:cNvSpPr>
          <p:nvPr/>
        </p:nvSpPr>
        <p:spPr bwMode="auto">
          <a:xfrm>
            <a:off x="1547813" y="5675313"/>
            <a:ext cx="2778125" cy="369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fr-FR">
                <a:solidFill>
                  <a:srgbClr val="CCCCFF"/>
                </a:solidFill>
                <a:ea typeface="Microsoft YaHei" pitchFamily="34" charset="-122"/>
                <a:hlinkClick r:id="rId18"/>
              </a:rPr>
              <a:t>Veille </a:t>
            </a:r>
            <a:r>
              <a:rPr lang="de-DE" altLang="fr-FR">
                <a:solidFill>
                  <a:srgbClr val="000000"/>
                </a:solidFill>
                <a:ea typeface="Microsoft YaHei" pitchFamily="34" charset="-122"/>
              </a:rPr>
              <a:t>professionnelle</a:t>
            </a:r>
          </a:p>
        </p:txBody>
      </p:sp>
      <p:sp>
        <p:nvSpPr>
          <p:cNvPr id="130070" name="Rectangle 21"/>
          <p:cNvSpPr>
            <a:spLocks noChangeArrowheads="1"/>
          </p:cNvSpPr>
          <p:nvPr/>
        </p:nvSpPr>
        <p:spPr bwMode="auto">
          <a:xfrm>
            <a:off x="1071563" y="6548438"/>
            <a:ext cx="1666875" cy="369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fr-FR">
                <a:solidFill>
                  <a:srgbClr val="000000"/>
                </a:solidFill>
                <a:ea typeface="Microsoft YaHei" pitchFamily="34" charset="-122"/>
              </a:rPr>
              <a:t>Notre </a:t>
            </a:r>
            <a:r>
              <a:rPr lang="de-DE" altLang="fr-FR">
                <a:solidFill>
                  <a:srgbClr val="CCCCFF"/>
                </a:solidFill>
                <a:ea typeface="Microsoft YaHei" pitchFamily="34" charset="-122"/>
                <a:hlinkClick r:id="rId19"/>
              </a:rPr>
              <a:t>chaîne</a:t>
            </a:r>
          </a:p>
        </p:txBody>
      </p:sp>
      <p:pic>
        <p:nvPicPr>
          <p:cNvPr id="130071" name="Picture 22"/>
          <p:cNvPicPr>
            <a:picLocks noChangeAspect="1" noChangeArrowheads="1"/>
          </p:cNvPicPr>
          <p:nvPr/>
        </p:nvPicPr>
        <p:blipFill>
          <a:blip r:embed="rId20" cstate="print"/>
          <a:srcRect l="1213" t="3996" r="2776" b="7994"/>
          <a:stretch>
            <a:fillRect/>
          </a:stretch>
        </p:blipFill>
        <p:spPr bwMode="auto">
          <a:xfrm>
            <a:off x="5119688" y="1795463"/>
            <a:ext cx="4445000" cy="1236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30072" name="Rectangle 24"/>
          <p:cNvSpPr>
            <a:spLocks noChangeArrowheads="1"/>
          </p:cNvSpPr>
          <p:nvPr/>
        </p:nvSpPr>
        <p:spPr bwMode="auto">
          <a:xfrm>
            <a:off x="5675313" y="1309688"/>
            <a:ext cx="2540000" cy="369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fr-FR">
                <a:solidFill>
                  <a:srgbClr val="CCCCFF"/>
                </a:solidFill>
                <a:ea typeface="Microsoft YaHei" pitchFamily="34" charset="-122"/>
                <a:hlinkClick r:id="rId21"/>
              </a:rPr>
              <a:t>Notre blog</a:t>
            </a:r>
          </a:p>
        </p:txBody>
      </p:sp>
      <p:sp>
        <p:nvSpPr>
          <p:cNvPr id="130073" name="Line 25"/>
          <p:cNvSpPr>
            <a:spLocks noChangeShapeType="1"/>
          </p:cNvSpPr>
          <p:nvPr/>
        </p:nvSpPr>
        <p:spPr bwMode="auto">
          <a:xfrm>
            <a:off x="1149350" y="1477963"/>
            <a:ext cx="1905000" cy="1587"/>
          </a:xfrm>
          <a:prstGeom prst="line">
            <a:avLst/>
          </a:prstGeom>
          <a:noFill/>
          <a:ln w="38160" cap="sq">
            <a:solidFill>
              <a:srgbClr val="E46C0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30074" name="Line 26"/>
          <p:cNvSpPr>
            <a:spLocks noChangeShapeType="1"/>
          </p:cNvSpPr>
          <p:nvPr/>
        </p:nvSpPr>
        <p:spPr bwMode="auto">
          <a:xfrm>
            <a:off x="1468438" y="2112963"/>
            <a:ext cx="1825625" cy="1587"/>
          </a:xfrm>
          <a:prstGeom prst="line">
            <a:avLst/>
          </a:prstGeom>
          <a:noFill/>
          <a:ln w="38160" cap="sq">
            <a:solidFill>
              <a:srgbClr val="E46C0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30075" name="Line 27"/>
          <p:cNvSpPr>
            <a:spLocks noChangeShapeType="1"/>
          </p:cNvSpPr>
          <p:nvPr/>
        </p:nvSpPr>
        <p:spPr bwMode="auto">
          <a:xfrm>
            <a:off x="1308100" y="2827338"/>
            <a:ext cx="2301875" cy="1587"/>
          </a:xfrm>
          <a:prstGeom prst="line">
            <a:avLst/>
          </a:prstGeom>
          <a:noFill/>
          <a:ln w="38160" cap="sq">
            <a:solidFill>
              <a:srgbClr val="E46C0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30076" name="Line 28"/>
          <p:cNvSpPr>
            <a:spLocks noChangeShapeType="1"/>
          </p:cNvSpPr>
          <p:nvPr/>
        </p:nvSpPr>
        <p:spPr bwMode="auto">
          <a:xfrm>
            <a:off x="1704975" y="3541713"/>
            <a:ext cx="1587500" cy="1587"/>
          </a:xfrm>
          <a:prstGeom prst="line">
            <a:avLst/>
          </a:prstGeom>
          <a:noFill/>
          <a:ln w="38160" cap="sq">
            <a:solidFill>
              <a:srgbClr val="E46C0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30077" name="Line 29"/>
          <p:cNvSpPr>
            <a:spLocks noChangeShapeType="1"/>
          </p:cNvSpPr>
          <p:nvPr/>
        </p:nvSpPr>
        <p:spPr bwMode="auto">
          <a:xfrm>
            <a:off x="1308100" y="4494213"/>
            <a:ext cx="1587500" cy="1587"/>
          </a:xfrm>
          <a:prstGeom prst="line">
            <a:avLst/>
          </a:prstGeom>
          <a:noFill/>
          <a:ln w="38160" cap="sq">
            <a:solidFill>
              <a:srgbClr val="E46C0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30078" name="Line 30"/>
          <p:cNvSpPr>
            <a:spLocks noChangeShapeType="1"/>
          </p:cNvSpPr>
          <p:nvPr/>
        </p:nvSpPr>
        <p:spPr bwMode="auto">
          <a:xfrm>
            <a:off x="1785938" y="5129213"/>
            <a:ext cx="1587500" cy="1587"/>
          </a:xfrm>
          <a:prstGeom prst="line">
            <a:avLst/>
          </a:prstGeom>
          <a:noFill/>
          <a:ln w="38160" cap="sq">
            <a:solidFill>
              <a:srgbClr val="E46C0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30079" name="Line 31"/>
          <p:cNvSpPr>
            <a:spLocks noChangeShapeType="1"/>
          </p:cNvSpPr>
          <p:nvPr/>
        </p:nvSpPr>
        <p:spPr bwMode="auto">
          <a:xfrm>
            <a:off x="1546225" y="6002338"/>
            <a:ext cx="1587500" cy="1587"/>
          </a:xfrm>
          <a:prstGeom prst="line">
            <a:avLst/>
          </a:prstGeom>
          <a:noFill/>
          <a:ln w="38160" cap="sq">
            <a:solidFill>
              <a:srgbClr val="E46C0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30080" name="Line 32"/>
          <p:cNvSpPr>
            <a:spLocks noChangeShapeType="1"/>
          </p:cNvSpPr>
          <p:nvPr/>
        </p:nvSpPr>
        <p:spPr bwMode="auto">
          <a:xfrm>
            <a:off x="990600" y="6875463"/>
            <a:ext cx="1587500" cy="1587"/>
          </a:xfrm>
          <a:prstGeom prst="line">
            <a:avLst/>
          </a:prstGeom>
          <a:noFill/>
          <a:ln w="38160" cap="sq">
            <a:solidFill>
              <a:srgbClr val="E46C0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30081" name="Line 33"/>
          <p:cNvSpPr>
            <a:spLocks noChangeShapeType="1"/>
          </p:cNvSpPr>
          <p:nvPr/>
        </p:nvSpPr>
        <p:spPr bwMode="auto">
          <a:xfrm>
            <a:off x="5435600" y="1636713"/>
            <a:ext cx="1587500" cy="1587"/>
          </a:xfrm>
          <a:prstGeom prst="line">
            <a:avLst/>
          </a:prstGeom>
          <a:noFill/>
          <a:ln w="38160" cap="sq">
            <a:solidFill>
              <a:srgbClr val="E46C0A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130082" name="Image 2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686300" y="3987800"/>
            <a:ext cx="523557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1"/>
          <p:cNvSpPr txBox="1">
            <a:spLocks noChangeArrowheads="1"/>
          </p:cNvSpPr>
          <p:nvPr/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/>
            </a:pPr>
            <a:r>
              <a:rPr lang="fr-FR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Elaborer une politique éditoriale</a:t>
            </a:r>
          </a:p>
        </p:txBody>
      </p:sp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3020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fontAlgn="auto" hangingPunct="1">
              <a:lnSpc>
                <a:spcPct val="102000"/>
              </a:lnSpc>
              <a:spcBef>
                <a:spcPts val="0"/>
              </a:spcBef>
              <a:spcAft>
                <a:spcPts val="1425"/>
              </a:spcAft>
              <a:defRPr/>
            </a:pPr>
            <a:r>
              <a:rPr lang="fr-FR" altLang="fr-FR" sz="3200">
                <a:solidFill>
                  <a:srgbClr val="000000"/>
                </a:solidFill>
                <a:latin typeface="Calibri" panose="020F0502020204030204" pitchFamily="34" charset="0"/>
              </a:rPr>
              <a:t>Quel est notre storytelling ?</a:t>
            </a:r>
          </a:p>
          <a:p>
            <a:pPr marL="336550" indent="-323850" eaLnBrk="1" fontAlgn="auto" hangingPunct="1">
              <a:lnSpc>
                <a:spcPct val="102000"/>
              </a:lnSpc>
              <a:spcBef>
                <a:spcPts val="0"/>
              </a:spcBef>
              <a:spcAft>
                <a:spcPts val="1425"/>
              </a:spcAft>
              <a:buFont typeface="Symbol" panose="05050102010706020507" pitchFamily="18" charset="2"/>
              <a:buChar char=""/>
              <a:defRPr/>
            </a:pPr>
            <a:r>
              <a:rPr lang="fr-FR" altLang="fr-FR" sz="3200">
                <a:solidFill>
                  <a:srgbClr val="000000"/>
                </a:solidFill>
                <a:latin typeface="Calibri" panose="020F0502020204030204" pitchFamily="34" charset="0"/>
              </a:rPr>
              <a:t>Accessibilité aux sourds</a:t>
            </a:r>
          </a:p>
          <a:p>
            <a:pPr marL="336550" indent="-323850" eaLnBrk="1" fontAlgn="auto" hangingPunct="1">
              <a:lnSpc>
                <a:spcPct val="102000"/>
              </a:lnSpc>
              <a:spcBef>
                <a:spcPts val="0"/>
              </a:spcBef>
              <a:spcAft>
                <a:spcPts val="1425"/>
              </a:spcAft>
              <a:buFont typeface="Symbol" panose="05050102010706020507" pitchFamily="18" charset="2"/>
              <a:buChar char=""/>
              <a:defRPr/>
            </a:pPr>
            <a:r>
              <a:rPr lang="fr-FR" altLang="fr-FR" sz="3200">
                <a:solidFill>
                  <a:srgbClr val="000000"/>
                </a:solidFill>
                <a:latin typeface="Calibri" panose="020F0502020204030204" pitchFamily="34" charset="0"/>
              </a:rPr>
              <a:t>Écoute et empathie</a:t>
            </a:r>
          </a:p>
          <a:p>
            <a:pPr marL="336550" indent="-323850" eaLnBrk="1" fontAlgn="auto" hangingPunct="1">
              <a:lnSpc>
                <a:spcPct val="102000"/>
              </a:lnSpc>
              <a:spcBef>
                <a:spcPts val="0"/>
              </a:spcBef>
              <a:spcAft>
                <a:spcPts val="1425"/>
              </a:spcAft>
              <a:buFont typeface="Symbol" panose="05050102010706020507" pitchFamily="18" charset="2"/>
              <a:buChar char=""/>
              <a:defRPr/>
            </a:pPr>
            <a:r>
              <a:rPr lang="fr-FR" altLang="fr-FR" sz="3200">
                <a:solidFill>
                  <a:srgbClr val="000000"/>
                </a:solidFill>
                <a:latin typeface="Calibri" panose="020F0502020204030204" pitchFamily="34" charset="0"/>
              </a:rPr>
              <a:t>Allez vers les gens, près d’eux</a:t>
            </a:r>
          </a:p>
          <a:p>
            <a:pPr marL="336550" indent="-323850" eaLnBrk="1" fontAlgn="auto" hangingPunct="1">
              <a:lnSpc>
                <a:spcPct val="102000"/>
              </a:lnSpc>
              <a:spcBef>
                <a:spcPts val="0"/>
              </a:spcBef>
              <a:spcAft>
                <a:spcPts val="1425"/>
              </a:spcAft>
              <a:buFont typeface="Symbol" panose="05050102010706020507" pitchFamily="18" charset="2"/>
              <a:buChar char=""/>
              <a:defRPr/>
            </a:pPr>
            <a:r>
              <a:rPr lang="fr-FR" altLang="fr-FR" sz="3200">
                <a:solidFill>
                  <a:srgbClr val="000000"/>
                </a:solidFill>
                <a:latin typeface="Calibri" panose="020F0502020204030204" pitchFamily="34" charset="0"/>
              </a:rPr>
              <a:t>Savoir trier du contenu, proposer, réfléchir</a:t>
            </a:r>
          </a:p>
          <a:p>
            <a:pPr marL="336550" indent="-323850" eaLnBrk="1" fontAlgn="auto" hangingPunct="1">
              <a:lnSpc>
                <a:spcPct val="102000"/>
              </a:lnSpc>
              <a:spcBef>
                <a:spcPts val="0"/>
              </a:spcBef>
              <a:spcAft>
                <a:spcPts val="1425"/>
              </a:spcAft>
              <a:buFont typeface="Symbol" panose="05050102010706020507" pitchFamily="18" charset="2"/>
              <a:buChar char=""/>
              <a:defRPr/>
            </a:pPr>
            <a:r>
              <a:rPr lang="fr-FR" altLang="fr-FR" sz="3200">
                <a:solidFill>
                  <a:srgbClr val="000000"/>
                </a:solidFill>
                <a:latin typeface="Calibri" panose="020F0502020204030204" pitchFamily="34" charset="0"/>
              </a:rPr>
              <a:t>Bibliothèque ouverte à tous</a:t>
            </a:r>
          </a:p>
          <a:p>
            <a:pPr marL="336550" indent="-323850" eaLnBrk="1" fontAlgn="auto" hangingPunct="1">
              <a:lnSpc>
                <a:spcPct val="102000"/>
              </a:lnSpc>
              <a:spcBef>
                <a:spcPts val="0"/>
              </a:spcBef>
              <a:spcAft>
                <a:spcPts val="1425"/>
              </a:spcAft>
              <a:buFont typeface="Symbol" panose="05050102010706020507" pitchFamily="18" charset="2"/>
              <a:buChar char=""/>
              <a:defRPr/>
            </a:pPr>
            <a:r>
              <a:rPr lang="fr-FR" altLang="fr-FR" sz="3200">
                <a:solidFill>
                  <a:srgbClr val="000000"/>
                </a:solidFill>
                <a:latin typeface="Calibri" panose="020F0502020204030204" pitchFamily="34" charset="0"/>
              </a:rPr>
              <a:t>Innovation mais sans techniciser</a:t>
            </a:r>
          </a:p>
          <a:p>
            <a:pPr marL="336550" indent="-323850" eaLnBrk="1" fontAlgn="auto" hangingPunct="1">
              <a:lnSpc>
                <a:spcPct val="102000"/>
              </a:lnSpc>
              <a:spcBef>
                <a:spcPts val="0"/>
              </a:spcBef>
              <a:spcAft>
                <a:spcPts val="1425"/>
              </a:spcAft>
              <a:buFont typeface="Symbol" panose="05050102010706020507" pitchFamily="18" charset="2"/>
              <a:buChar char=""/>
              <a:defRPr/>
            </a:pPr>
            <a:r>
              <a:rPr lang="fr-FR" altLang="fr-FR" sz="3200">
                <a:solidFill>
                  <a:srgbClr val="000000"/>
                </a:solidFill>
                <a:latin typeface="Calibri" panose="020F0502020204030204" pitchFamily="34" charset="0"/>
              </a:rPr>
              <a:t>Modernité</a:t>
            </a:r>
          </a:p>
          <a:p>
            <a:pPr eaLnBrk="1" fontAlgn="auto" hangingPunct="1">
              <a:lnSpc>
                <a:spcPct val="102000"/>
              </a:lnSpc>
              <a:spcBef>
                <a:spcPts val="0"/>
              </a:spcBef>
              <a:spcAft>
                <a:spcPts val="1425"/>
              </a:spcAft>
              <a:defRPr/>
            </a:pPr>
            <a:endParaRPr lang="fr-FR" altLang="fr-FR" sz="3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1"/>
          <p:cNvSpPr txBox="1">
            <a:spLocks noChangeArrowheads="1"/>
          </p:cNvSpPr>
          <p:nvPr/>
        </p:nvSpPr>
        <p:spPr bwMode="auto">
          <a:xfrm>
            <a:off x="503238" y="301625"/>
            <a:ext cx="9063037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/>
            </a:pPr>
            <a:r>
              <a:rPr lang="fr-FR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Elaborer une politique éditoriale</a:t>
            </a:r>
          </a:p>
        </p:txBody>
      </p:sp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503238" y="1768475"/>
            <a:ext cx="4392612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3655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fontAlgn="auto" hangingPunct="1">
              <a:lnSpc>
                <a:spcPct val="102000"/>
              </a:lnSpc>
              <a:spcBef>
                <a:spcPts val="0"/>
              </a:spcBef>
              <a:spcAft>
                <a:spcPts val="1425"/>
              </a:spcAft>
              <a:defRPr/>
            </a:pPr>
            <a:r>
              <a:rPr lang="fr-FR" altLang="fr-FR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Assistance du marketing automation</a:t>
            </a:r>
          </a:p>
          <a:p>
            <a:pPr marL="336550" indent="-330200" eaLnBrk="1" fontAlgn="auto" hangingPunct="1">
              <a:lnSpc>
                <a:spcPct val="102000"/>
              </a:lnSpc>
              <a:spcBef>
                <a:spcPts val="0"/>
              </a:spcBef>
              <a:spcAft>
                <a:spcPts val="1425"/>
              </a:spcAft>
              <a:buFont typeface="Symbol" panose="05050102010706020507" pitchFamily="18" charset="2"/>
              <a:buChar char=""/>
              <a:defRPr/>
            </a:pPr>
            <a:r>
              <a:rPr lang="fr-FR" altLang="fr-FR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Programmer et veiller via </a:t>
            </a:r>
            <a:r>
              <a:rPr lang="fr-FR" altLang="fr-FR" sz="28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Hootsuite</a:t>
            </a:r>
            <a:endParaRPr lang="fr-FR" altLang="fr-FR" sz="28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336550" indent="-330200" eaLnBrk="1" fontAlgn="auto" hangingPunct="1">
              <a:lnSpc>
                <a:spcPct val="102000"/>
              </a:lnSpc>
              <a:spcBef>
                <a:spcPts val="0"/>
              </a:spcBef>
              <a:spcAft>
                <a:spcPts val="1425"/>
              </a:spcAft>
              <a:buFont typeface="Symbol" panose="05050102010706020507" pitchFamily="18" charset="2"/>
              <a:buChar char=""/>
              <a:defRPr/>
            </a:pPr>
            <a:r>
              <a:rPr lang="fr-FR" altLang="fr-FR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Répondre au plus de mention possible du terme « Canopée »</a:t>
            </a:r>
          </a:p>
          <a:p>
            <a:pPr marL="336550" indent="-330200" eaLnBrk="1" fontAlgn="auto" hangingPunct="1">
              <a:lnSpc>
                <a:spcPct val="102000"/>
              </a:lnSpc>
              <a:spcBef>
                <a:spcPts val="0"/>
              </a:spcBef>
              <a:spcAft>
                <a:spcPts val="1425"/>
              </a:spcAft>
              <a:buFont typeface="Symbol" panose="05050102010706020507" pitchFamily="18" charset="2"/>
              <a:buChar char=""/>
              <a:defRPr/>
            </a:pPr>
            <a:r>
              <a:rPr lang="fr-FR" altLang="fr-FR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Automatiser le blog et Instagram vers Twitter via </a:t>
            </a:r>
            <a:r>
              <a:rPr lang="fr-FR" altLang="fr-FR" sz="28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Sociallymap</a:t>
            </a:r>
            <a:endParaRPr lang="fr-FR" altLang="fr-FR" sz="2800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13414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4775" y="1258888"/>
            <a:ext cx="4751388" cy="2665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414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2975" y="4211638"/>
            <a:ext cx="5327650" cy="2705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1"/>
          <p:cNvSpPr txBox="1">
            <a:spLocks noChangeArrowheads="1"/>
          </p:cNvSpPr>
          <p:nvPr/>
        </p:nvSpPr>
        <p:spPr bwMode="auto">
          <a:xfrm>
            <a:off x="215900" y="303213"/>
            <a:ext cx="9648825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Quelques exemples de publications…</a:t>
            </a:r>
          </a:p>
        </p:txBody>
      </p:sp>
      <p:pic>
        <p:nvPicPr>
          <p:cNvPr id="13824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900" y="1763713"/>
            <a:ext cx="3529013" cy="5218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824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7650" y="1474788"/>
            <a:ext cx="3009900" cy="2236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824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48150" y="3995738"/>
            <a:ext cx="2373313" cy="3336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824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0538" y="4284663"/>
            <a:ext cx="2932112" cy="2535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1"/>
          <p:cNvSpPr txBox="1">
            <a:spLocks noChangeArrowheads="1"/>
          </p:cNvSpPr>
          <p:nvPr/>
        </p:nvSpPr>
        <p:spPr bwMode="auto">
          <a:xfrm>
            <a:off x="503238" y="301625"/>
            <a:ext cx="9063037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En cours…</a:t>
            </a:r>
          </a:p>
        </p:txBody>
      </p:sp>
      <p:sp>
        <p:nvSpPr>
          <p:cNvPr id="145411" name="Text Box 2"/>
          <p:cNvSpPr txBox="1">
            <a:spLocks noChangeArrowheads="1"/>
          </p:cNvSpPr>
          <p:nvPr/>
        </p:nvSpPr>
        <p:spPr bwMode="auto">
          <a:xfrm>
            <a:off x="503238" y="900113"/>
            <a:ext cx="3744912" cy="584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36550" indent="-33655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Aft>
                <a:spcPts val="1425"/>
              </a:spcAft>
              <a:buFont typeface="Symbol" panose="05050102010706020507" pitchFamily="18" charset="2"/>
              <a:buChar char=""/>
              <a:defRPr/>
            </a:pPr>
            <a:r>
              <a:rPr lang="fr-FR" altLang="fr-FR" sz="21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Humaniser Facebook et développer l’engagement</a:t>
            </a:r>
          </a:p>
          <a:p>
            <a:pPr eaLnBrk="1" hangingPunct="1">
              <a:lnSpc>
                <a:spcPct val="102000"/>
              </a:lnSpc>
              <a:spcAft>
                <a:spcPts val="1425"/>
              </a:spcAft>
              <a:buFont typeface="Symbol" panose="05050102010706020507" pitchFamily="18" charset="2"/>
              <a:buChar char=""/>
              <a:defRPr/>
            </a:pPr>
            <a:r>
              <a:rPr lang="fr-FR" altLang="fr-FR" sz="21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Entrer plus en interaction sur Twitter (dresser des listes)</a:t>
            </a:r>
          </a:p>
          <a:p>
            <a:pPr eaLnBrk="1" hangingPunct="1">
              <a:lnSpc>
                <a:spcPct val="102000"/>
              </a:lnSpc>
              <a:spcAft>
                <a:spcPts val="1425"/>
              </a:spcAft>
              <a:buFont typeface="Symbol" panose="05050102010706020507" pitchFamily="18" charset="2"/>
              <a:buChar char=""/>
              <a:defRPr/>
            </a:pPr>
            <a:r>
              <a:rPr lang="fr-FR" altLang="fr-FR" sz="21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Utiliser Pinterest plus régulièrement </a:t>
            </a:r>
          </a:p>
          <a:p>
            <a:pPr eaLnBrk="1" hangingPunct="1">
              <a:lnSpc>
                <a:spcPct val="102000"/>
              </a:lnSpc>
              <a:spcAft>
                <a:spcPts val="1425"/>
              </a:spcAft>
              <a:buFont typeface="Symbol" panose="05050102010706020507" pitchFamily="18" charset="2"/>
              <a:buChar char=""/>
              <a:defRPr/>
            </a:pPr>
            <a:r>
              <a:rPr lang="fr-FR" altLang="fr-FR" sz="21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Plusieurs contributeurs à Instagram</a:t>
            </a:r>
          </a:p>
          <a:p>
            <a:pPr eaLnBrk="1" hangingPunct="1">
              <a:lnSpc>
                <a:spcPct val="102000"/>
              </a:lnSpc>
              <a:spcAft>
                <a:spcPts val="1425"/>
              </a:spcAft>
              <a:buFont typeface="Symbol" panose="05050102010706020507" pitchFamily="18" charset="2"/>
              <a:buChar char=""/>
              <a:defRPr/>
            </a:pPr>
            <a:r>
              <a:rPr lang="fr-FR" altLang="fr-FR" sz="21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Ouvrir un groupe Facebook pour partage de contenus créés par les publics</a:t>
            </a:r>
          </a:p>
          <a:p>
            <a:pPr eaLnBrk="1" hangingPunct="1">
              <a:lnSpc>
                <a:spcPct val="102000"/>
              </a:lnSpc>
              <a:spcAft>
                <a:spcPts val="1425"/>
              </a:spcAft>
              <a:buFont typeface="Symbol" panose="05050102010706020507" pitchFamily="18" charset="2"/>
              <a:buChar char=""/>
              <a:defRPr/>
            </a:pPr>
            <a:r>
              <a:rPr lang="fr-FR" altLang="fr-FR" sz="21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Comptes spécifiques sur les cultures urbaines</a:t>
            </a:r>
          </a:p>
          <a:p>
            <a:pPr eaLnBrk="1" hangingPunct="1">
              <a:lnSpc>
                <a:spcPct val="102000"/>
              </a:lnSpc>
              <a:spcAft>
                <a:spcPts val="1425"/>
              </a:spcAft>
              <a:buFont typeface="Symbol" panose="05050102010706020507" pitchFamily="18" charset="2"/>
              <a:buChar char=""/>
              <a:defRPr/>
            </a:pPr>
            <a:r>
              <a:rPr lang="fr-FR" altLang="fr-FR" sz="21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Passer du </a:t>
            </a:r>
            <a:r>
              <a:rPr lang="fr-FR" altLang="fr-FR" sz="2100" dirty="0" err="1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storytelling</a:t>
            </a:r>
            <a:r>
              <a:rPr lang="fr-FR" altLang="fr-FR" sz="21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 à la phase de production de contenus personnalisés: </a:t>
            </a:r>
            <a:r>
              <a:rPr lang="fr-FR" altLang="fr-FR" sz="21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hlinkClick r:id="rId4"/>
              </a:rPr>
              <a:t>#Conseil2bib</a:t>
            </a:r>
            <a:endParaRPr lang="fr-FR" altLang="fr-FR" sz="2100" dirty="0">
              <a:solidFill>
                <a:srgbClr val="000000"/>
              </a:solidFill>
              <a:latin typeface="+mn-lt"/>
              <a:ea typeface="Microsoft YaHei" panose="020B0503020204020204" pitchFamily="34" charset="-122"/>
            </a:endParaRPr>
          </a:p>
        </p:txBody>
      </p:sp>
      <p:pic>
        <p:nvPicPr>
          <p:cNvPr id="14029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075" y="0"/>
            <a:ext cx="2844800" cy="414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029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92613" y="4284663"/>
            <a:ext cx="5472112" cy="311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45DF-260B-4B83-B6D7-9D0DC605BCC2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03238" y="301625"/>
            <a:ext cx="9063037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En cours…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503238" y="1763713"/>
            <a:ext cx="4609082" cy="4989512"/>
          </a:xfrm>
        </p:spPr>
        <p:txBody>
          <a:bodyPr/>
          <a:lstStyle/>
          <a:p>
            <a:r>
              <a:rPr lang="fr-FR" sz="2800" dirty="0" smtClean="0">
                <a:hlinkClick r:id="rId3"/>
              </a:rPr>
              <a:t>#Conseil2Bib</a:t>
            </a:r>
            <a:endParaRPr lang="fr-FR" sz="2800" dirty="0" smtClean="0"/>
          </a:p>
          <a:p>
            <a:pPr>
              <a:buFont typeface="Symbol" pitchFamily="18" charset="2"/>
              <a:buChar char="Þ"/>
            </a:pPr>
            <a:r>
              <a:rPr lang="fr-FR" sz="2800" dirty="0" err="1" smtClean="0"/>
              <a:t>Hashtag</a:t>
            </a:r>
            <a:r>
              <a:rPr lang="fr-FR" sz="2800" dirty="0" smtClean="0"/>
              <a:t> lancé début février pour inciter les </a:t>
            </a:r>
            <a:r>
              <a:rPr lang="fr-FR" sz="2800" dirty="0" err="1" smtClean="0"/>
              <a:t>followers</a:t>
            </a:r>
            <a:r>
              <a:rPr lang="fr-FR" sz="2800" dirty="0" smtClean="0"/>
              <a:t> à </a:t>
            </a:r>
            <a:r>
              <a:rPr lang="fr-FR" sz="2800" dirty="0" err="1" smtClean="0"/>
              <a:t>interragir</a:t>
            </a:r>
            <a:r>
              <a:rPr lang="fr-FR" sz="2800" dirty="0" smtClean="0"/>
              <a:t>, montrer présence et capacité à conseiller</a:t>
            </a:r>
          </a:p>
          <a:p>
            <a:pPr>
              <a:buFont typeface="Symbol" pitchFamily="18" charset="2"/>
              <a:buChar char="Þ"/>
            </a:pPr>
            <a:r>
              <a:rPr lang="fr-FR" sz="2800" dirty="0" err="1" smtClean="0"/>
              <a:t>Inbound</a:t>
            </a:r>
            <a:r>
              <a:rPr lang="fr-FR" sz="2800" dirty="0" smtClean="0"/>
              <a:t> marketing</a:t>
            </a:r>
          </a:p>
          <a:p>
            <a:pPr>
              <a:buFont typeface="Symbol" pitchFamily="18" charset="2"/>
              <a:buChar char="Þ"/>
            </a:pPr>
            <a:r>
              <a:rPr lang="fr-FR" sz="2800" dirty="0" smtClean="0"/>
              <a:t>Traquer les demandes de conseils de lecture</a:t>
            </a:r>
          </a:p>
          <a:p>
            <a:pPr>
              <a:buFont typeface="Symbol" pitchFamily="18" charset="2"/>
              <a:buChar char="Þ"/>
            </a:pPr>
            <a:r>
              <a:rPr lang="fr-FR" sz="2800" dirty="0" smtClean="0"/>
              <a:t>Arrêté avec l’ouverture, relancé depuis mi-juin</a:t>
            </a:r>
          </a:p>
          <a:p>
            <a:pPr>
              <a:buFont typeface="Symbol" pitchFamily="18" charset="2"/>
              <a:buChar char="Þ"/>
            </a:pPr>
            <a:r>
              <a:rPr lang="fr-FR" sz="2800" dirty="0" smtClean="0"/>
              <a:t>Vers des conseils en vidéo ?</a:t>
            </a:r>
          </a:p>
          <a:p>
            <a:pPr>
              <a:buFont typeface="Symbol" pitchFamily="18" charset="2"/>
              <a:buChar char="Þ"/>
            </a:pPr>
            <a:endParaRPr lang="fr-FR" dirty="0"/>
          </a:p>
        </p:txBody>
      </p:sp>
      <p:pic>
        <p:nvPicPr>
          <p:cNvPr id="9" name="Image 8" descr="Ck2JFISXEAAmOtQ.jpg lar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8408" y="2411685"/>
            <a:ext cx="4852217" cy="343698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r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 dirty="0">
                <a:solidFill>
                  <a:srgbClr val="0070C0"/>
                </a:solidFill>
              </a:rPr>
              <a:t>Des apports qui renouvèlent le projet</a:t>
            </a:r>
          </a:p>
        </p:txBody>
      </p:sp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/>
          <p:cNvSpPr>
            <a:spLocks noGrp="1"/>
          </p:cNvSpPr>
          <p:nvPr>
            <p:ph type="title"/>
          </p:nvPr>
        </p:nvSpPr>
        <p:spPr>
          <a:xfrm>
            <a:off x="693738" y="382588"/>
            <a:ext cx="8693150" cy="1460500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4400" b="1" smtClean="0">
                <a:solidFill>
                  <a:srgbClr val="0070C0"/>
                </a:solidFill>
              </a:rPr>
              <a:t>En vidéo…</a:t>
            </a:r>
          </a:p>
        </p:txBody>
      </p:sp>
      <p:sp>
        <p:nvSpPr>
          <p:cNvPr id="11267" name="Espace réservé du contenu 2"/>
          <p:cNvSpPr>
            <a:spLocks noGrp="1"/>
          </p:cNvSpPr>
          <p:nvPr>
            <p:ph sz="half" idx="1"/>
          </p:nvPr>
        </p:nvSpPr>
        <p:spPr>
          <a:xfrm>
            <a:off x="693738" y="2012950"/>
            <a:ext cx="4283075" cy="4795838"/>
          </a:xfrm>
        </p:spPr>
        <p:txBody>
          <a:bodyPr/>
          <a:lstStyle/>
          <a:p>
            <a:pPr eaLnBrk="1" hangingPunct="1"/>
            <a:r>
              <a:rPr lang="fr-FR" altLang="fr-FR" sz="3200" smtClean="0"/>
              <a:t>Timelapse de 5 ans de chantier…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3813" y="2012950"/>
            <a:ext cx="4283075" cy="4795838"/>
          </a:xfrm>
        </p:spPr>
        <p:txBody>
          <a:bodyPr rtlCol="0">
            <a:normAutofit/>
          </a:bodyPr>
          <a:lstStyle/>
          <a:p>
            <a:pPr marL="189006" indent="-189006" defTabSz="756026" eaLnBrk="1" fontAlgn="auto" hangingPunct="1">
              <a:spcBef>
                <a:spcPts val="827"/>
              </a:spcBef>
              <a:spcAft>
                <a:spcPts val="0"/>
              </a:spcAft>
              <a:defRPr/>
            </a:pPr>
            <a:r>
              <a:rPr lang="fr-FR" sz="3200" dirty="0"/>
              <a:t>Les équipements culturels de la Canopée</a:t>
            </a:r>
          </a:p>
          <a:p>
            <a:pPr marL="189006" indent="-189006" defTabSz="756026" eaLnBrk="1" fontAlgn="auto" hangingPunct="1">
              <a:spcBef>
                <a:spcPts val="827"/>
              </a:spcBef>
              <a:spcAft>
                <a:spcPts val="0"/>
              </a:spcAft>
              <a:defRPr/>
            </a:pPr>
            <a:endParaRPr lang="fr-FR" sz="2315" dirty="0"/>
          </a:p>
        </p:txBody>
      </p:sp>
      <p:pic>
        <p:nvPicPr>
          <p:cNvPr id="11269" name="Image 4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5088" y="3132138"/>
            <a:ext cx="4440237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Image 5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238" y="4679950"/>
            <a:ext cx="5661025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15938" y="684213"/>
            <a:ext cx="4841875" cy="6588125"/>
          </a:xfrm>
          <a:prstGeom prst="rect">
            <a:avLst/>
          </a:prstGeom>
          <a:noFill/>
          <a:ln w="2159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984" kern="0">
              <a:solidFill>
                <a:sysClr val="windowText" lastClr="000000"/>
              </a:solidFill>
            </a:endParaRPr>
          </a:p>
        </p:txBody>
      </p:sp>
      <p:pic>
        <p:nvPicPr>
          <p:cNvPr id="143363" name="Picture 7" descr="C:\Users\gaillarr\Desktop\communication et animation communautés\lancement com Canopée\DP\visuels pour DP bib\14619496992_cbdd4e38c4_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95313" y="684213"/>
            <a:ext cx="4683125" cy="3492500"/>
          </a:xfrm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6475"/>
            <a:fld id="{5DCCE29D-9F93-4336-AFF8-F6DEC26AED3A}" type="slidenum">
              <a:rPr lang="fr-FR" sz="1900">
                <a:solidFill>
                  <a:srgbClr val="000000"/>
                </a:solidFill>
              </a:rPr>
              <a:pPr defTabSz="1006475"/>
              <a:t>40</a:t>
            </a:fld>
            <a:endParaRPr lang="fr-FR" sz="1900">
              <a:solidFill>
                <a:srgbClr val="000000"/>
              </a:solidFill>
            </a:endParaRPr>
          </a:p>
        </p:txBody>
      </p:sp>
      <p:pic>
        <p:nvPicPr>
          <p:cNvPr id="143365" name="Picture 2" descr="C:\Users\gaillarr\Desktop\communication et animation communautés\lancement com Canopée\DP\visuels pour DP bib\pré sélection bib\minecraft ul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313" y="3938588"/>
            <a:ext cx="46831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992188" y="3621088"/>
            <a:ext cx="1905000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2" kern="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Bibliothèque Louise Michel </a:t>
            </a:r>
          </a:p>
        </p:txBody>
      </p:sp>
      <p:sp>
        <p:nvSpPr>
          <p:cNvPr id="9" name="Rectangle 8"/>
          <p:cNvSpPr/>
          <p:nvPr/>
        </p:nvSpPr>
        <p:spPr>
          <a:xfrm>
            <a:off x="357188" y="7034213"/>
            <a:ext cx="4286250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2" kern="0" dirty="0">
                <a:solidFill>
                  <a:sysClr val="windowText" lastClr="000000"/>
                </a:solidFill>
                <a:latin typeface="+mn-lt"/>
              </a:rPr>
              <a:t>© Julien Devriendt – EPN des </a:t>
            </a:r>
            <a:r>
              <a:rPr lang="fr-FR" sz="1102" kern="0" dirty="0" err="1">
                <a:solidFill>
                  <a:sysClr val="windowText" lastClr="000000"/>
                </a:solidFill>
                <a:latin typeface="+mn-lt"/>
              </a:rPr>
              <a:t>Ulis</a:t>
            </a:r>
            <a:r>
              <a:rPr lang="fr-FR" sz="1102" kern="0" dirty="0">
                <a:solidFill>
                  <a:sysClr val="windowText" lastClr="000000"/>
                </a:solidFill>
                <a:latin typeface="+mn-lt"/>
              </a:rPr>
              <a:t>, bibliothèque François Mitterrand </a:t>
            </a:r>
          </a:p>
        </p:txBody>
      </p:sp>
      <p:pic>
        <p:nvPicPr>
          <p:cNvPr id="143368" name="Picture 2" descr="http://www.artathome.fr/images/by-nc-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313" y="3676650"/>
            <a:ext cx="5969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9" name="Titre 1"/>
          <p:cNvSpPr>
            <a:spLocks noGrp="1"/>
          </p:cNvSpPr>
          <p:nvPr>
            <p:ph type="title"/>
          </p:nvPr>
        </p:nvSpPr>
        <p:spPr>
          <a:xfrm>
            <a:off x="0" y="49213"/>
            <a:ext cx="6707188" cy="460375"/>
          </a:xfrm>
        </p:spPr>
        <p:txBody>
          <a:bodyPr/>
          <a:lstStyle/>
          <a:p>
            <a:pPr algn="l" eaLnBrk="1" hangingPunct="1"/>
            <a:r>
              <a:rPr lang="fr-FR" altLang="fr-FR" sz="4400" b="1" smtClean="0">
                <a:solidFill>
                  <a:srgbClr val="0070C0"/>
                </a:solidFill>
              </a:rPr>
              <a:t>Les enjeux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754688" y="5684838"/>
            <a:ext cx="4127500" cy="7032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Recherche d’une </a:t>
            </a:r>
            <a:r>
              <a:rPr lang="fr-FR" sz="1984" b="1" kern="0" dirty="0">
                <a:solidFill>
                  <a:sysClr val="windowText" lastClr="000000"/>
                </a:solidFill>
                <a:latin typeface="+mn-lt"/>
              </a:rPr>
              <a:t>relation horizontale</a:t>
            </a: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 entre professionnels et citoyens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992813" y="3462338"/>
            <a:ext cx="3730625" cy="13144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Concourir  au </a:t>
            </a:r>
            <a:r>
              <a:rPr lang="fr-FR" sz="1984" b="1" kern="0" dirty="0">
                <a:solidFill>
                  <a:sysClr val="windowText" lastClr="000000"/>
                </a:solidFill>
                <a:latin typeface="+mn-lt"/>
              </a:rPr>
              <a:t>partage de savoirs entre usagers</a:t>
            </a: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, </a:t>
            </a:r>
          </a:p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le développement de la créativité individuelle par la collaboration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754688" y="1477963"/>
            <a:ext cx="4127500" cy="10080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Faire de la bibliothèque un </a:t>
            </a:r>
            <a:r>
              <a:rPr lang="fr-FR" sz="1984" b="1" kern="0" dirty="0">
                <a:solidFill>
                  <a:sysClr val="windowText" lastClr="000000"/>
                </a:solidFill>
                <a:latin typeface="+mn-lt"/>
              </a:rPr>
              <a:t>lieu de vie</a:t>
            </a: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, </a:t>
            </a:r>
            <a:r>
              <a:rPr lang="fr-FR" sz="1984" b="1" kern="0" dirty="0">
                <a:solidFill>
                  <a:sysClr val="windowText" lastClr="000000"/>
                </a:solidFill>
                <a:latin typeface="+mn-lt"/>
              </a:rPr>
              <a:t>de médiation </a:t>
            </a: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et </a:t>
            </a:r>
            <a:r>
              <a:rPr lang="fr-FR" sz="1984" b="1" kern="0" dirty="0">
                <a:solidFill>
                  <a:sysClr val="windowText" lastClr="000000"/>
                </a:solidFill>
                <a:latin typeface="+mn-lt"/>
              </a:rPr>
              <a:t>d’appropriation</a:t>
            </a: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 vers des ressources</a:t>
            </a:r>
          </a:p>
        </p:txBody>
      </p:sp>
      <p:cxnSp>
        <p:nvCxnSpPr>
          <p:cNvPr id="20" name="Connecteur droit 19"/>
          <p:cNvCxnSpPr/>
          <p:nvPr/>
        </p:nvCxnSpPr>
        <p:spPr>
          <a:xfrm>
            <a:off x="5357813" y="2112963"/>
            <a:ext cx="396875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5437188" y="6240463"/>
            <a:ext cx="317500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6548438" y="2509838"/>
            <a:ext cx="0" cy="95250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7342188" y="4811713"/>
            <a:ext cx="0" cy="87312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necteur droit 15"/>
          <p:cNvCxnSpPr/>
          <p:nvPr/>
        </p:nvCxnSpPr>
        <p:spPr>
          <a:xfrm flipV="1">
            <a:off x="2420938" y="842963"/>
            <a:ext cx="0" cy="555625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www.360iletisim.com/assets/kamuicsayfa.jpg"/>
          <p:cNvPicPr>
            <a:picLocks noChangeAspect="1" noChangeArrowheads="1"/>
          </p:cNvPicPr>
          <p:nvPr/>
        </p:nvPicPr>
        <p:blipFill>
          <a:blip r:embed="rId2" cstate="print"/>
          <a:srcRect t="18028" r="2282"/>
          <a:stretch>
            <a:fillRect/>
          </a:stretch>
        </p:blipFill>
        <p:spPr bwMode="auto">
          <a:xfrm>
            <a:off x="5834063" y="128588"/>
            <a:ext cx="4087812" cy="130651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6475"/>
            <a:fld id="{98E51EEB-6F72-492A-8C22-457AD188D3C8}" type="slidenum">
              <a:rPr lang="fr-FR" sz="1900">
                <a:solidFill>
                  <a:srgbClr val="000000"/>
                </a:solidFill>
              </a:rPr>
              <a:pPr defTabSz="1006475"/>
              <a:t>41</a:t>
            </a:fld>
            <a:endParaRPr lang="fr-FR" sz="1900">
              <a:solidFill>
                <a:srgbClr val="000000"/>
              </a:solidFill>
            </a:endParaRPr>
          </a:p>
        </p:txBody>
      </p:sp>
      <p:sp>
        <p:nvSpPr>
          <p:cNvPr id="144389" name="Titre 1"/>
          <p:cNvSpPr>
            <a:spLocks noGrp="1"/>
          </p:cNvSpPr>
          <p:nvPr>
            <p:ph type="title"/>
          </p:nvPr>
        </p:nvSpPr>
        <p:spPr>
          <a:xfrm>
            <a:off x="198438" y="207963"/>
            <a:ext cx="6826250" cy="460375"/>
          </a:xfrm>
        </p:spPr>
        <p:txBody>
          <a:bodyPr/>
          <a:lstStyle/>
          <a:p>
            <a:pPr algn="l" eaLnBrk="1" hangingPunct="1"/>
            <a:r>
              <a:rPr lang="fr-FR" altLang="fr-FR" sz="4400" b="1" smtClean="0">
                <a:solidFill>
                  <a:srgbClr val="0070C0"/>
                </a:solidFill>
              </a:rPr>
              <a:t>Les publics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2024063" y="1160463"/>
            <a:ext cx="2540000" cy="79375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</a:rPr>
              <a:t>Les habitants et familles du quartier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2024063" y="4891088"/>
            <a:ext cx="2540000" cy="71437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</a:rPr>
              <a:t>Les publics sourds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2024063" y="2271713"/>
            <a:ext cx="2540000" cy="9525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</a:rPr>
              <a:t>Les </a:t>
            </a:r>
            <a:r>
              <a:rPr lang="fr-FR" sz="1984" kern="0" dirty="0" err="1">
                <a:solidFill>
                  <a:sysClr val="windowText" lastClr="000000"/>
                </a:solidFill>
              </a:rPr>
              <a:t>fréquentants</a:t>
            </a:r>
            <a:r>
              <a:rPr lang="fr-FR" sz="1984" kern="0" dirty="0">
                <a:solidFill>
                  <a:sysClr val="windowText" lastClr="000000"/>
                </a:solidFill>
              </a:rPr>
              <a:t> du Forum des Halles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2024063" y="5843588"/>
            <a:ext cx="2540000" cy="87312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</a:rPr>
              <a:t>Les jeunes issus de la génération Y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2024063" y="3541713"/>
            <a:ext cx="2540000" cy="103187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</a:rPr>
              <a:t>Les futurs usagers de la Canopée</a:t>
            </a:r>
          </a:p>
        </p:txBody>
      </p:sp>
      <p:cxnSp>
        <p:nvCxnSpPr>
          <p:cNvPr id="20" name="Connecteur droit 19"/>
          <p:cNvCxnSpPr/>
          <p:nvPr/>
        </p:nvCxnSpPr>
        <p:spPr>
          <a:xfrm>
            <a:off x="2420938" y="842963"/>
            <a:ext cx="3413125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rré corné 24"/>
          <p:cNvSpPr/>
          <p:nvPr/>
        </p:nvSpPr>
        <p:spPr>
          <a:xfrm>
            <a:off x="6310313" y="3065463"/>
            <a:ext cx="2619375" cy="2222500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</a:rPr>
              <a:t>Chaque jour, </a:t>
            </a:r>
          </a:p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984" kern="0" dirty="0">
              <a:solidFill>
                <a:sysClr val="windowText" lastClr="000000"/>
              </a:solidFill>
            </a:endParaRPr>
          </a:p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</a:rPr>
              <a:t>750 000 personnes transitent </a:t>
            </a:r>
          </a:p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</a:rPr>
              <a:t>par Les Halles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re 1"/>
          <p:cNvSpPr>
            <a:spLocks noGrp="1"/>
          </p:cNvSpPr>
          <p:nvPr>
            <p:ph type="title"/>
          </p:nvPr>
        </p:nvSpPr>
        <p:spPr>
          <a:xfrm>
            <a:off x="492125" y="395288"/>
            <a:ext cx="9074150" cy="1258887"/>
          </a:xfrm>
        </p:spPr>
        <p:txBody>
          <a:bodyPr/>
          <a:lstStyle/>
          <a:p>
            <a:pPr algn="l" eaLnBrk="1" hangingPunct="1"/>
            <a:r>
              <a:rPr lang="fr-FR" altLang="fr-FR" sz="4400" b="1" smtClean="0">
                <a:solidFill>
                  <a:srgbClr val="0070C0"/>
                </a:solidFill>
              </a:rPr>
              <a:t>Projet final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89006" indent="-189006" defTabSz="756026" eaLnBrk="1" fontAlgn="auto" hangingPunct="1">
              <a:spcBef>
                <a:spcPts val="827"/>
              </a:spcBef>
              <a:spcAft>
                <a:spcPts val="0"/>
              </a:spcAft>
              <a:defRPr/>
            </a:pPr>
            <a:r>
              <a:rPr lang="fr-FR" sz="2800" dirty="0"/>
              <a:t>4 axes :</a:t>
            </a:r>
          </a:p>
          <a:p>
            <a:pPr defTabSz="756026" eaLnBrk="1" fontAlgn="auto" hangingPunct="1">
              <a:spcBef>
                <a:spcPts val="827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800" dirty="0"/>
              <a:t>Développer de nouvelles formes de médiation fondées sur la plus-value et l’empathie</a:t>
            </a:r>
          </a:p>
          <a:p>
            <a:pPr defTabSz="756026" eaLnBrk="1" fontAlgn="auto" hangingPunct="1">
              <a:spcBef>
                <a:spcPts val="827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800" dirty="0"/>
              <a:t>Être en adéquation avec les goûts et les pratiques culturelles des publics</a:t>
            </a:r>
          </a:p>
          <a:p>
            <a:pPr defTabSz="756026" eaLnBrk="1" fontAlgn="auto" hangingPunct="1">
              <a:spcBef>
                <a:spcPts val="827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800" dirty="0"/>
              <a:t>Stimuler l’échange, la </a:t>
            </a:r>
            <a:r>
              <a:rPr lang="fr-FR" sz="2800" dirty="0" err="1"/>
              <a:t>co</a:t>
            </a:r>
            <a:r>
              <a:rPr lang="fr-FR" sz="2800" dirty="0"/>
              <a:t>-création entre professionnels et usagers, valoriser les pratiques collaboratives entre usagers</a:t>
            </a:r>
          </a:p>
          <a:p>
            <a:pPr defTabSz="756026" eaLnBrk="1" fontAlgn="auto" hangingPunct="1">
              <a:spcBef>
                <a:spcPts val="827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800" dirty="0"/>
              <a:t>Initier les publics aux nouvelles pratiques numériques dans une perspective d’appropriation individuelle</a:t>
            </a:r>
          </a:p>
          <a:p>
            <a:pPr marL="189006" indent="-189006" defTabSz="756026" eaLnBrk="1" fontAlgn="auto" hangingPunct="1">
              <a:spcBef>
                <a:spcPts val="827"/>
              </a:spcBef>
              <a:spcAft>
                <a:spcPts val="0"/>
              </a:spcAft>
              <a:defRPr/>
            </a:pPr>
            <a:endParaRPr lang="fr-FR" sz="2315" dirty="0"/>
          </a:p>
          <a:p>
            <a:pPr marL="189006" indent="-189006" defTabSz="756026" eaLnBrk="1" fontAlgn="auto" hangingPunct="1">
              <a:spcBef>
                <a:spcPts val="827"/>
              </a:spcBef>
              <a:spcAft>
                <a:spcPts val="0"/>
              </a:spcAft>
              <a:defRPr/>
            </a:pPr>
            <a:endParaRPr lang="fr-FR" sz="2315" dirty="0"/>
          </a:p>
          <a:p>
            <a:pPr marL="189006" indent="-189006" defTabSz="756026" eaLnBrk="1" fontAlgn="auto" hangingPunct="1">
              <a:spcBef>
                <a:spcPts val="827"/>
              </a:spcBef>
              <a:spcAft>
                <a:spcPts val="0"/>
              </a:spcAft>
              <a:defRPr/>
            </a:pPr>
            <a:endParaRPr lang="fr-FR" sz="2315" dirty="0"/>
          </a:p>
          <a:p>
            <a:pPr marL="189006" indent="-189006" defTabSz="756026" eaLnBrk="1" fontAlgn="auto" hangingPunct="1">
              <a:spcBef>
                <a:spcPts val="827"/>
              </a:spcBef>
              <a:spcAft>
                <a:spcPts val="0"/>
              </a:spcAft>
              <a:defRPr/>
            </a:pPr>
            <a:endParaRPr lang="fr-FR" sz="2315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11"/>
          <p:cNvCxnSpPr/>
          <p:nvPr/>
        </p:nvCxnSpPr>
        <p:spPr>
          <a:xfrm>
            <a:off x="6389688" y="6002338"/>
            <a:ext cx="0" cy="23812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435" name="Titre 1"/>
          <p:cNvSpPr>
            <a:spLocks noGrp="1"/>
          </p:cNvSpPr>
          <p:nvPr>
            <p:ph type="title"/>
          </p:nvPr>
        </p:nvSpPr>
        <p:spPr>
          <a:xfrm>
            <a:off x="-39688" y="49213"/>
            <a:ext cx="6826251" cy="460375"/>
          </a:xfrm>
        </p:spPr>
        <p:txBody>
          <a:bodyPr/>
          <a:lstStyle/>
          <a:p>
            <a:pPr algn="l" eaLnBrk="1" hangingPunct="1"/>
            <a:r>
              <a:rPr lang="fr-FR" altLang="fr-FR" sz="4400" b="1" smtClean="0">
                <a:solidFill>
                  <a:srgbClr val="0070C0"/>
                </a:solidFill>
              </a:rPr>
              <a:t>Les espaces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15938" y="842963"/>
            <a:ext cx="3730625" cy="396875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 marL="377979" indent="-377979" defTabSz="1007943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1984" dirty="0"/>
              <a:t>1050 m² - 3 espaces pour le public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2838" y="1557338"/>
            <a:ext cx="7737475" cy="4454525"/>
          </a:xfrm>
          <a:ln w="25400"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6475"/>
            <a:fld id="{FDED1CB0-879E-4658-A727-8B4770878B3A}" type="slidenum">
              <a:rPr lang="fr-FR" sz="1900">
                <a:solidFill>
                  <a:srgbClr val="000000"/>
                </a:solidFill>
              </a:rPr>
              <a:pPr defTabSz="1006475"/>
              <a:t>43</a:t>
            </a:fld>
            <a:endParaRPr lang="fr-FR" sz="190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00938" y="5764213"/>
            <a:ext cx="1349375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2" kern="0" dirty="0">
                <a:solidFill>
                  <a:sysClr val="windowText" lastClr="000000"/>
                </a:solidFill>
                <a:latin typeface="+mn-lt"/>
              </a:rPr>
              <a:t>© BRM mobiliers </a:t>
            </a: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5913438" y="6240463"/>
            <a:ext cx="3492500" cy="7143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0796" tIns="50398" rIns="100796" bIns="50398">
            <a:normAutofit fontScale="92500"/>
          </a:bodyPr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Amplitude horaire étendue</a:t>
            </a:r>
          </a:p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Ouverture du mardi au dimanche</a:t>
            </a:r>
          </a:p>
        </p:txBody>
      </p:sp>
      <p:cxnSp>
        <p:nvCxnSpPr>
          <p:cNvPr id="21" name="Connecteur droit 20"/>
          <p:cNvCxnSpPr/>
          <p:nvPr/>
        </p:nvCxnSpPr>
        <p:spPr>
          <a:xfrm>
            <a:off x="754063" y="1239838"/>
            <a:ext cx="0" cy="55562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754063" y="1795463"/>
            <a:ext cx="31750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cteur droit 27"/>
          <p:cNvCxnSpPr/>
          <p:nvPr/>
        </p:nvCxnSpPr>
        <p:spPr>
          <a:xfrm>
            <a:off x="9009063" y="1319213"/>
            <a:ext cx="0" cy="531812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3438" y="684213"/>
            <a:ext cx="8743950" cy="666750"/>
          </a:xfrm>
          <a:solidFill>
            <a:schemeClr val="accent6">
              <a:lumMod val="75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rtlCol="0" anchor="ctr">
            <a:noAutofit/>
          </a:bodyPr>
          <a:lstStyle/>
          <a:p>
            <a:pPr marL="377979" indent="-377979" algn="ctr" defTabSz="1007943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dirty="0">
                <a:latin typeface="Trebuchet MS" pitchFamily="34" charset="0"/>
                <a:cs typeface="David" pitchFamily="34" charset="-79"/>
              </a:rPr>
              <a:t>Espace « 3C » connecté, créativité, convivialité</a:t>
            </a:r>
          </a:p>
        </p:txBody>
      </p:sp>
      <p:pic>
        <p:nvPicPr>
          <p:cNvPr id="1027" name="Picture 3" descr="C:\Users\gaillarr\Desktop\communication et animation communautés\lancement com Canopée\DP\visuels pour DP bib\pré sélection bib\14358580724_f0762d2e39_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3438" y="1319213"/>
            <a:ext cx="3833812" cy="2540000"/>
          </a:xfr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6475"/>
            <a:fld id="{396B5F00-3C2D-4671-AE4B-7FEB4A3DFF67}" type="slidenum">
              <a:rPr lang="fr-FR" sz="1900">
                <a:solidFill>
                  <a:srgbClr val="000000"/>
                </a:solidFill>
              </a:rPr>
              <a:pPr defTabSz="1006475"/>
              <a:t>44</a:t>
            </a:fld>
            <a:endParaRPr lang="fr-FR" sz="190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69063" y="4811713"/>
            <a:ext cx="2698750" cy="295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23" kern="0" dirty="0">
                <a:solidFill>
                  <a:sysClr val="windowText" lastClr="000000"/>
                </a:solidFill>
                <a:latin typeface="+mn-lt"/>
              </a:rPr>
              <a:t> 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68438" y="3508375"/>
            <a:ext cx="1905000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2" kern="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Bibliothèque Louise Michel </a:t>
            </a:r>
          </a:p>
        </p:txBody>
      </p:sp>
      <p:pic>
        <p:nvPicPr>
          <p:cNvPr id="147464" name="Picture 2" descr="http://www.artathome.fr/images/by-nc-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538" y="3541713"/>
            <a:ext cx="7556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re 1"/>
          <p:cNvSpPr txBox="1">
            <a:spLocks/>
          </p:cNvSpPr>
          <p:nvPr/>
        </p:nvSpPr>
        <p:spPr>
          <a:xfrm>
            <a:off x="119063" y="0"/>
            <a:ext cx="7500937" cy="460375"/>
          </a:xfrm>
          <a:prstGeom prst="rect">
            <a:avLst/>
          </a:prstGeom>
        </p:spPr>
        <p:txBody>
          <a:bodyPr lIns="100796" tIns="50398" rIns="100796" bIns="50398" anchor="ctr"/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Les espaces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912813" y="4097338"/>
            <a:ext cx="3571875" cy="2017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1323"/>
              </a:spcAft>
              <a:buFont typeface="Wingdings" pitchFamily="2" charset="2"/>
              <a:buChar char="v"/>
              <a:defRPr/>
            </a:pPr>
            <a:r>
              <a:rPr lang="fr-FR" sz="2646" kern="0" dirty="0"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fr-FR" sz="2205" kern="0" dirty="0">
                <a:solidFill>
                  <a:sysClr val="windowText" lastClr="000000"/>
                </a:solidFill>
                <a:latin typeface="+mn-lt"/>
              </a:rPr>
              <a:t>Espace multimédia</a:t>
            </a:r>
          </a:p>
          <a:p>
            <a:pPr defTabSz="1007943" eaLnBrk="1" fontAlgn="auto" hangingPunct="1">
              <a:spcBef>
                <a:spcPts val="0"/>
              </a:spcBef>
              <a:spcAft>
                <a:spcPts val="1323"/>
              </a:spcAft>
              <a:buFont typeface="Wingdings" pitchFamily="2" charset="2"/>
              <a:buChar char="v"/>
              <a:defRPr/>
            </a:pPr>
            <a:r>
              <a:rPr lang="fr-FR" sz="2205" kern="0" dirty="0">
                <a:solidFill>
                  <a:sysClr val="windowText" lastClr="000000"/>
                </a:solidFill>
                <a:latin typeface="+mn-lt"/>
              </a:rPr>
              <a:t> Ateliers</a:t>
            </a:r>
          </a:p>
          <a:p>
            <a:pPr defTabSz="1007943" eaLnBrk="1" fontAlgn="auto" hangingPunct="1">
              <a:spcBef>
                <a:spcPts val="0"/>
              </a:spcBef>
              <a:spcAft>
                <a:spcPts val="1323"/>
              </a:spcAft>
              <a:buFont typeface="Wingdings" pitchFamily="2" charset="2"/>
              <a:buChar char="v"/>
              <a:defRPr/>
            </a:pPr>
            <a:r>
              <a:rPr lang="fr-FR" sz="2205" kern="0" dirty="0">
                <a:solidFill>
                  <a:sysClr val="windowText" lastClr="000000"/>
                </a:solidFill>
                <a:latin typeface="+mn-lt"/>
              </a:rPr>
              <a:t> Projections</a:t>
            </a:r>
          </a:p>
          <a:p>
            <a:pPr defTabSz="1007943" eaLnBrk="1" fontAlgn="auto" hangingPunct="1">
              <a:spcBef>
                <a:spcPts val="0"/>
              </a:spcBef>
              <a:spcAft>
                <a:spcPts val="1323"/>
              </a:spcAft>
              <a:buFont typeface="Wingdings" pitchFamily="2" charset="2"/>
              <a:buChar char="v"/>
              <a:defRPr/>
            </a:pPr>
            <a:r>
              <a:rPr lang="fr-FR" sz="2205" kern="0" dirty="0">
                <a:solidFill>
                  <a:sysClr val="windowText" lastClr="000000"/>
                </a:solidFill>
                <a:latin typeface="+mn-lt"/>
              </a:rPr>
              <a:t> Débats</a:t>
            </a:r>
            <a:endParaRPr lang="fr-FR" sz="2646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4960938" y="1319213"/>
            <a:ext cx="4286250" cy="3175000"/>
          </a:xfrm>
          <a:prstGeom prst="rect">
            <a:avLst/>
          </a:prstGeom>
        </p:spPr>
        <p:txBody>
          <a:bodyPr lIns="100796" tIns="50398" rIns="100796" bIns="50398">
            <a:normAutofit fontScale="70000" lnSpcReduction="20000"/>
          </a:bodyPr>
          <a:lstStyle/>
          <a:p>
            <a:pPr marL="377979" indent="-377979" defTabSz="1007943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fr-FR" sz="3086" dirty="0">
              <a:latin typeface="+mn-lt"/>
            </a:endParaRPr>
          </a:p>
          <a:p>
            <a:pPr marL="377979" indent="-377979" defTabSz="1007943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3086" dirty="0">
                <a:latin typeface="+mn-lt"/>
              </a:rPr>
              <a:t>Accueil et proximité</a:t>
            </a:r>
          </a:p>
          <a:p>
            <a:pPr marL="377979" indent="-377979" defTabSz="1007943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fr-FR" sz="3086" dirty="0">
              <a:latin typeface="+mn-lt"/>
            </a:endParaRPr>
          </a:p>
          <a:p>
            <a:pPr marL="377979" indent="-377979" defTabSz="1007943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3086" kern="0" dirty="0">
                <a:solidFill>
                  <a:sysClr val="windowText" lastClr="000000"/>
                </a:solidFill>
                <a:latin typeface="+mn-lt"/>
              </a:rPr>
              <a:t>Convivialité</a:t>
            </a:r>
          </a:p>
          <a:p>
            <a:pPr marL="377979" indent="-377979" defTabSz="1007943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fr-FR" sz="3086" dirty="0">
              <a:latin typeface="+mn-lt"/>
            </a:endParaRPr>
          </a:p>
          <a:p>
            <a:pPr marL="377979" indent="-377979" defTabSz="1007943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3086" dirty="0">
                <a:latin typeface="+mn-lt"/>
              </a:rPr>
              <a:t>Cadre contemporain, </a:t>
            </a:r>
          </a:p>
          <a:p>
            <a:pPr marL="377979" indent="-377979" defTabSz="100794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3086" dirty="0">
                <a:latin typeface="+mn-lt"/>
              </a:rPr>
              <a:t>« comme à la maison »</a:t>
            </a:r>
          </a:p>
          <a:p>
            <a:pPr marL="377979" indent="-377979" defTabSz="1007943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fr-FR" sz="3086" kern="0" dirty="0">
              <a:solidFill>
                <a:sysClr val="windowText" lastClr="000000"/>
              </a:solidFill>
              <a:latin typeface="+mn-lt"/>
            </a:endParaRPr>
          </a:p>
          <a:p>
            <a:pPr marL="377979" indent="-377979" defTabSz="1007943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3086" dirty="0">
                <a:latin typeface="+mn-lt"/>
              </a:rPr>
              <a:t>Mobilier modulable</a:t>
            </a:r>
          </a:p>
          <a:p>
            <a:pPr marL="377979" indent="-377979" defTabSz="100794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fr-FR" sz="3086" kern="0" dirty="0">
              <a:solidFill>
                <a:sysClr val="windowText" lastClr="000000"/>
              </a:solidFill>
              <a:latin typeface="+mn-lt"/>
            </a:endParaRPr>
          </a:p>
          <a:p>
            <a:pPr marL="377979" indent="-377979" defTabSz="100794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fr-FR" sz="3086" dirty="0">
              <a:latin typeface="+mn-lt"/>
            </a:endParaRPr>
          </a:p>
        </p:txBody>
      </p:sp>
      <p:cxnSp>
        <p:nvCxnSpPr>
          <p:cNvPr id="26" name="Connecteur droit 25"/>
          <p:cNvCxnSpPr/>
          <p:nvPr/>
        </p:nvCxnSpPr>
        <p:spPr>
          <a:xfrm>
            <a:off x="0" y="1319213"/>
            <a:ext cx="9009063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912813" y="6399213"/>
            <a:ext cx="869156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912813" y="3859213"/>
            <a:ext cx="0" cy="34925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 l="24138" t="49918" b="14142"/>
          <a:stretch>
            <a:fillRect/>
          </a:stretch>
        </p:blipFill>
        <p:spPr bwMode="auto">
          <a:xfrm>
            <a:off x="3770313" y="4573588"/>
            <a:ext cx="6111875" cy="1666875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8612188" y="6048375"/>
            <a:ext cx="1349375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2" kern="0" dirty="0">
                <a:solidFill>
                  <a:sysClr val="windowText" lastClr="000000"/>
                </a:solidFill>
                <a:latin typeface="+mn-lt"/>
              </a:rPr>
              <a:t>© BRM mobiliers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dacd01\DAC\BDP\Canopee\Commun\Pôle développement créatif\Banque d'images\Photos chantier - JUIN2014\PANO_20140613_1450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3438" y="684213"/>
            <a:ext cx="4949825" cy="2540000"/>
          </a:xfrm>
          <a:ln w="254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6475"/>
            <a:fld id="{6DCFB7B0-B459-4500-9518-8F15A34D1CE1}" type="slidenum">
              <a:rPr lang="fr-FR" sz="1900">
                <a:solidFill>
                  <a:srgbClr val="000000"/>
                </a:solidFill>
              </a:rPr>
              <a:pPr defTabSz="1006475"/>
              <a:t>45</a:t>
            </a:fld>
            <a:endParaRPr lang="fr-FR" sz="190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99063" y="2919413"/>
            <a:ext cx="3571875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2" kern="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Romain Gaillard, médiathèque de la Canopée la fontaine</a:t>
            </a:r>
          </a:p>
        </p:txBody>
      </p:sp>
      <p:pic>
        <p:nvPicPr>
          <p:cNvPr id="148485" name="Picture 2" descr="http://www.artathome.fr/images/by-nc-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70938" y="2906713"/>
            <a:ext cx="7556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Espace réservé du contenu 2"/>
          <p:cNvSpPr>
            <a:spLocks noGrp="1"/>
          </p:cNvSpPr>
          <p:nvPr>
            <p:ph sz="half" idx="1"/>
          </p:nvPr>
        </p:nvSpPr>
        <p:spPr>
          <a:xfrm>
            <a:off x="119063" y="684213"/>
            <a:ext cx="4535487" cy="666750"/>
          </a:xfrm>
          <a:solidFill>
            <a:schemeClr val="accent6">
              <a:lumMod val="75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rtlCol="0" anchor="ctr">
            <a:noAutofit/>
          </a:bodyPr>
          <a:lstStyle/>
          <a:p>
            <a:pPr marL="377979" indent="-377979" algn="ctr" defTabSz="1007943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dirty="0">
                <a:latin typeface="Trebuchet MS" pitchFamily="34" charset="0"/>
                <a:cs typeface="David" pitchFamily="34" charset="-79"/>
              </a:rPr>
              <a:t>Espace « côté jardin »</a:t>
            </a:r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3690938" y="3621088"/>
            <a:ext cx="5675312" cy="3206750"/>
          </a:xfrm>
          <a:prstGeom prst="rect">
            <a:avLst/>
          </a:prstGeom>
        </p:spPr>
        <p:txBody>
          <a:bodyPr lIns="100796" tIns="50398" rIns="100796" bIns="50398">
            <a:normAutofit/>
          </a:bodyPr>
          <a:lstStyle/>
          <a:p>
            <a:pPr marL="377979" indent="-377979" defTabSz="1007943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2646" kern="0" dirty="0">
                <a:solidFill>
                  <a:sysClr val="windowText" lastClr="000000"/>
                </a:solidFill>
                <a:latin typeface="+mn-lt"/>
              </a:rPr>
              <a:t>Bibliothécaire mobile pour conseils</a:t>
            </a:r>
          </a:p>
          <a:p>
            <a:pPr marL="377979" indent="-377979" defTabSz="1007943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fr-FR" sz="2646" kern="0" dirty="0">
              <a:solidFill>
                <a:sysClr val="windowText" lastClr="000000"/>
              </a:solidFill>
              <a:latin typeface="+mn-lt"/>
            </a:endParaRPr>
          </a:p>
          <a:p>
            <a:pPr marL="377979" indent="-377979" defTabSz="1007943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2646" kern="0" dirty="0">
                <a:solidFill>
                  <a:sysClr val="windowText" lastClr="000000"/>
                </a:solidFill>
                <a:latin typeface="+mn-lt"/>
              </a:rPr>
              <a:t>Mobilier de présentation « librairie » </a:t>
            </a:r>
          </a:p>
          <a:p>
            <a:pPr marL="377979" indent="-377979" defTabSz="1007943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fr-FR" sz="2646" kern="0" dirty="0">
              <a:solidFill>
                <a:sysClr val="windowText" lastClr="000000"/>
              </a:solidFill>
              <a:latin typeface="+mn-lt"/>
            </a:endParaRPr>
          </a:p>
          <a:p>
            <a:pPr marL="377979" indent="-377979" defTabSz="1007943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2646" dirty="0">
                <a:latin typeface="+mn-lt"/>
              </a:rPr>
              <a:t>Chauffeuses et canapés avec vue sur l’Eglise Saint-Eustache et le jardin</a:t>
            </a:r>
          </a:p>
          <a:p>
            <a:pPr marL="377979" indent="-377979" defTabSz="100794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fr-FR" sz="3086" dirty="0">
              <a:latin typeface="+mn-lt"/>
            </a:endParaRPr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595313" y="1477963"/>
            <a:ext cx="4127500" cy="1666875"/>
          </a:xfrm>
          <a:prstGeom prst="rect">
            <a:avLst/>
          </a:prstGeom>
        </p:spPr>
        <p:txBody>
          <a:bodyPr lIns="100796" tIns="50398" rIns="100796" bIns="50398">
            <a:normAutofit/>
          </a:bodyPr>
          <a:lstStyle/>
          <a:p>
            <a:pPr marL="377979" indent="-377979" defTabSz="1007943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2646" kern="0" dirty="0">
                <a:solidFill>
                  <a:sysClr val="windowText" lastClr="000000"/>
                </a:solidFill>
                <a:latin typeface="+mn-lt"/>
              </a:rPr>
              <a:t>C</a:t>
            </a:r>
            <a:r>
              <a:rPr lang="fr-FR" sz="2646" dirty="0">
                <a:latin typeface="+mn-lt"/>
              </a:rPr>
              <a:t>adre reposant, </a:t>
            </a:r>
          </a:p>
          <a:p>
            <a:pPr marL="377979" indent="-377979" defTabSz="100794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2646" dirty="0">
                <a:latin typeface="+mn-lt"/>
              </a:rPr>
              <a:t>propice à la lecture dans</a:t>
            </a:r>
          </a:p>
          <a:p>
            <a:pPr marL="377979" indent="-377979" defTabSz="100794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2646" dirty="0">
                <a:latin typeface="+mn-lt"/>
              </a:rPr>
              <a:t>le calme, à la respiration</a:t>
            </a:r>
          </a:p>
          <a:p>
            <a:pPr marL="377979" indent="-377979" defTabSz="100794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fr-FR" sz="3086" dirty="0">
              <a:latin typeface="+mn-lt"/>
            </a:endParaRPr>
          </a:p>
        </p:txBody>
      </p:sp>
      <p:cxnSp>
        <p:nvCxnSpPr>
          <p:cNvPr id="29" name="Connecteur droit 28"/>
          <p:cNvCxnSpPr/>
          <p:nvPr/>
        </p:nvCxnSpPr>
        <p:spPr>
          <a:xfrm>
            <a:off x="2976563" y="6716713"/>
            <a:ext cx="642937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436563" y="1350963"/>
            <a:ext cx="0" cy="53657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436563" y="6716713"/>
            <a:ext cx="5556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re 1"/>
          <p:cNvSpPr txBox="1">
            <a:spLocks/>
          </p:cNvSpPr>
          <p:nvPr/>
        </p:nvSpPr>
        <p:spPr>
          <a:xfrm>
            <a:off x="119063" y="0"/>
            <a:ext cx="7500937" cy="460375"/>
          </a:xfrm>
          <a:prstGeom prst="rect">
            <a:avLst/>
          </a:prstGeom>
        </p:spPr>
        <p:txBody>
          <a:bodyPr lIns="100796" tIns="50398" rIns="100796" bIns="50398" anchor="ctr"/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Les espaces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t="3993" r="72414"/>
          <a:stretch>
            <a:fillRect/>
          </a:stretch>
        </p:blipFill>
        <p:spPr bwMode="auto">
          <a:xfrm>
            <a:off x="992188" y="3136900"/>
            <a:ext cx="2143125" cy="4294188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aillarr\Desktop\communication et animation communautés\lancement com Canopée\DP\visuels pour DP bib\pré sélection bib\tablette xx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22813" y="4221163"/>
            <a:ext cx="4451350" cy="3338512"/>
          </a:xfrm>
          <a:ln w="25400"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6475"/>
            <a:fld id="{0742524C-0773-4D24-84B4-58CFCA9F5C75}" type="slidenum">
              <a:rPr lang="fr-FR" sz="1900">
                <a:solidFill>
                  <a:srgbClr val="000000"/>
                </a:solidFill>
              </a:rPr>
              <a:pPr defTabSz="1006475"/>
              <a:t>46</a:t>
            </a:fld>
            <a:endParaRPr lang="fr-FR" sz="1900">
              <a:solidFill>
                <a:srgbClr val="000000"/>
              </a:solidFill>
            </a:endParaRPr>
          </a:p>
        </p:txBody>
      </p:sp>
      <p:pic>
        <p:nvPicPr>
          <p:cNvPr id="2050" name="Picture 2" descr="C:\Users\gaillarr\Desktop\communication et animation communautés\lancement com Canopée\DP\visuels pour DP bib\pré sélection bib\14793225192_7ace120c6b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2813" y="1319213"/>
            <a:ext cx="4432300" cy="2936875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5199063" y="7318375"/>
            <a:ext cx="3492500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2" kern="0" dirty="0">
                <a:solidFill>
                  <a:sysClr val="windowText" lastClr="000000"/>
                </a:solidFill>
                <a:latin typeface="+mn-lt"/>
              </a:rPr>
              <a:t>Cyrille </a:t>
            </a:r>
            <a:r>
              <a:rPr lang="fr-FR" sz="1102" kern="0" dirty="0" err="1">
                <a:solidFill>
                  <a:sysClr val="windowText" lastClr="000000"/>
                </a:solidFill>
                <a:latin typeface="+mn-lt"/>
              </a:rPr>
              <a:t>Jaouan</a:t>
            </a:r>
            <a:r>
              <a:rPr lang="fr-FR" sz="1102" kern="0" dirty="0">
                <a:solidFill>
                  <a:sysClr val="windowText" lastClr="000000"/>
                </a:solidFill>
                <a:latin typeface="+mn-lt"/>
              </a:rPr>
              <a:t> – médiathèque </a:t>
            </a:r>
            <a:r>
              <a:rPr lang="fr-FR" sz="1102" kern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d’Aulnay-sous-Bois  </a:t>
            </a:r>
          </a:p>
        </p:txBody>
      </p:sp>
      <p:pic>
        <p:nvPicPr>
          <p:cNvPr id="149510" name="Picture 2" descr="http://www.artathome.fr/images/by-nc-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3438" y="3938588"/>
            <a:ext cx="7556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1" name="Picture 2" descr="http://www.artathome.fr/images/by-nc-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2813" y="7324725"/>
            <a:ext cx="676275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786563" y="3938588"/>
            <a:ext cx="2222500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2" kern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Bibliothèque Louise Michel</a:t>
            </a:r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674688" y="684213"/>
            <a:ext cx="8572500" cy="666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lIns="100796" tIns="50398" rIns="100796" bIns="50398" anchor="ctr"/>
          <a:lstStyle/>
          <a:p>
            <a:pPr marL="377979" indent="-377979" algn="ctr" defTabSz="100794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3086" dirty="0">
                <a:latin typeface="Trebuchet MS" pitchFamily="34" charset="0"/>
                <a:cs typeface="David" pitchFamily="34" charset="-79"/>
              </a:rPr>
              <a:t>L’espace imaginaire</a:t>
            </a:r>
          </a:p>
        </p:txBody>
      </p:sp>
      <p:sp>
        <p:nvSpPr>
          <p:cNvPr id="19" name="Espace réservé du contenu 2"/>
          <p:cNvSpPr>
            <a:spLocks noGrp="1"/>
          </p:cNvSpPr>
          <p:nvPr>
            <p:ph sz="half" idx="1"/>
          </p:nvPr>
        </p:nvSpPr>
        <p:spPr>
          <a:xfrm>
            <a:off x="436563" y="1447800"/>
            <a:ext cx="5080000" cy="4395788"/>
          </a:xfrm>
        </p:spPr>
        <p:txBody>
          <a:bodyPr rtlCol="0">
            <a:normAutofit/>
          </a:bodyPr>
          <a:lstStyle/>
          <a:p>
            <a:pPr marL="377979" indent="-377979" defTabSz="1007943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2646" dirty="0"/>
              <a:t>Des plus petits jusqu’aux </a:t>
            </a:r>
            <a:br>
              <a:rPr lang="fr-FR" sz="2646" dirty="0"/>
            </a:br>
            <a:r>
              <a:rPr lang="fr-FR" sz="2646" dirty="0" err="1"/>
              <a:t>pré-ados</a:t>
            </a:r>
            <a:endParaRPr lang="fr-FR" sz="2646" dirty="0"/>
          </a:p>
          <a:p>
            <a:pPr marL="377979" indent="-377979" defTabSz="1007943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endParaRPr lang="fr-FR" sz="2646" dirty="0"/>
          </a:p>
          <a:p>
            <a:pPr marL="377979" indent="-377979" defTabSz="1007943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2646" dirty="0"/>
              <a:t>Les familles circulent dans </a:t>
            </a:r>
            <a:br>
              <a:rPr lang="fr-FR" sz="2646" dirty="0"/>
            </a:br>
            <a:r>
              <a:rPr lang="fr-FR" sz="2646" dirty="0"/>
              <a:t>tous les espaces</a:t>
            </a:r>
          </a:p>
          <a:p>
            <a:pPr marL="377979" indent="-377979" defTabSz="1007943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fr-FR" sz="2646" dirty="0"/>
          </a:p>
          <a:p>
            <a:pPr marL="377979" indent="-377979" defTabSz="1007943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2646" dirty="0"/>
              <a:t>Mobilité des bibliothécaires</a:t>
            </a:r>
          </a:p>
          <a:p>
            <a:pPr marL="377979" indent="-377979" defTabSz="1007943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endParaRPr lang="fr-FR" sz="2646" dirty="0"/>
          </a:p>
        </p:txBody>
      </p:sp>
      <p:cxnSp>
        <p:nvCxnSpPr>
          <p:cNvPr id="20" name="Connecteur droit 19"/>
          <p:cNvCxnSpPr/>
          <p:nvPr/>
        </p:nvCxnSpPr>
        <p:spPr>
          <a:xfrm>
            <a:off x="0" y="1160463"/>
            <a:ext cx="6746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515938" y="1160463"/>
            <a:ext cx="0" cy="55562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515938" y="6716713"/>
            <a:ext cx="420687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1"/>
          <p:cNvSpPr txBox="1">
            <a:spLocks/>
          </p:cNvSpPr>
          <p:nvPr/>
        </p:nvSpPr>
        <p:spPr>
          <a:xfrm>
            <a:off x="119063" y="0"/>
            <a:ext cx="7500937" cy="460375"/>
          </a:xfrm>
          <a:prstGeom prst="rect">
            <a:avLst/>
          </a:prstGeom>
        </p:spPr>
        <p:txBody>
          <a:bodyPr lIns="100796" tIns="50398" rIns="100796" bIns="50398" anchor="ctr"/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Les espaces</a:t>
            </a:r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3438" y="4791075"/>
            <a:ext cx="3221037" cy="2417763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Connecteur droit 30"/>
          <p:cNvCxnSpPr>
            <a:stCxn id="21" idx="2"/>
          </p:cNvCxnSpPr>
          <p:nvPr/>
        </p:nvCxnSpPr>
        <p:spPr>
          <a:xfrm flipH="1">
            <a:off x="2738438" y="3794125"/>
            <a:ext cx="4645025" cy="779463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>
            <a:endCxn id="23" idx="0"/>
          </p:cNvCxnSpPr>
          <p:nvPr/>
        </p:nvCxnSpPr>
        <p:spPr>
          <a:xfrm flipH="1">
            <a:off x="4192588" y="2747963"/>
            <a:ext cx="2197100" cy="247015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 flipV="1">
            <a:off x="4087813" y="2906713"/>
            <a:ext cx="3016250" cy="238125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Ellipse 18"/>
          <p:cNvSpPr/>
          <p:nvPr/>
        </p:nvSpPr>
        <p:spPr>
          <a:xfrm>
            <a:off x="3373438" y="3144838"/>
            <a:ext cx="3571875" cy="18256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984" kern="0">
              <a:solidFill>
                <a:sysClr val="windowText" lastClr="000000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 rot="579710">
            <a:off x="5595938" y="1716088"/>
            <a:ext cx="2063750" cy="11112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984" kern="0">
              <a:solidFill>
                <a:sysClr val="windowText" lastClr="000000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 rot="21433526">
            <a:off x="7381875" y="3257550"/>
            <a:ext cx="2060575" cy="9715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984" kern="0">
              <a:solidFill>
                <a:sysClr val="windowText" lastClr="000000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 rot="20195074">
            <a:off x="6778625" y="4735513"/>
            <a:ext cx="2714625" cy="188753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984" kern="0">
              <a:solidFill>
                <a:sysClr val="windowText" lastClr="000000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 rot="154867">
            <a:off x="2022475" y="5216525"/>
            <a:ext cx="4254500" cy="190817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984" kern="0">
              <a:solidFill>
                <a:sysClr val="windowText" lastClr="000000"/>
              </a:solidFill>
            </a:endParaRPr>
          </a:p>
        </p:txBody>
      </p:sp>
      <p:sp>
        <p:nvSpPr>
          <p:cNvPr id="24" name="Ellipse 23"/>
          <p:cNvSpPr/>
          <p:nvPr/>
        </p:nvSpPr>
        <p:spPr>
          <a:xfrm rot="191044">
            <a:off x="474663" y="3944938"/>
            <a:ext cx="2384425" cy="10985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984" kern="0">
              <a:solidFill>
                <a:sysClr val="windowText" lastClr="000000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 rot="20979460">
            <a:off x="1566863" y="1824038"/>
            <a:ext cx="3090862" cy="13843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984" kern="0">
              <a:solidFill>
                <a:sysClr val="windowText" lastClr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6475"/>
            <a:fld id="{CB6230CF-BAD0-45E8-88E1-7BCF1A62EDE7}" type="slidenum">
              <a:rPr lang="fr-FR" sz="1900">
                <a:solidFill>
                  <a:srgbClr val="000000"/>
                </a:solidFill>
              </a:rPr>
              <a:pPr defTabSz="1006475"/>
              <a:t>47</a:t>
            </a:fld>
            <a:endParaRPr lang="fr-FR" sz="1900">
              <a:solidFill>
                <a:srgbClr val="000000"/>
              </a:solidFill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39688" y="65088"/>
            <a:ext cx="5953125" cy="460375"/>
          </a:xfrm>
          <a:prstGeom prst="rect">
            <a:avLst/>
          </a:prstGeom>
        </p:spPr>
        <p:txBody>
          <a:bodyPr lIns="100796" tIns="50398" rIns="100796" bIns="50398" anchor="ctr"/>
          <a:lstStyle/>
          <a:p>
            <a:pPr defTabSz="1007943" eaLnBrk="1" fontAlgn="auto" hangingPunct="1">
              <a:spcAft>
                <a:spcPts val="0"/>
              </a:spcAft>
              <a:defRPr/>
            </a:pPr>
            <a:r>
              <a:rPr lang="fr-FR" sz="3086" b="1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L’offre documentaire</a:t>
            </a:r>
            <a:endParaRPr lang="fr-FR" sz="3086" dirty="0">
              <a:latin typeface="+mn-lt"/>
              <a:ea typeface="+mj-ea"/>
              <a:cs typeface="+mj-cs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833438" y="684213"/>
            <a:ext cx="8334375" cy="666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lIns="100796" tIns="50398" rIns="100796" bIns="50398" anchor="ctr"/>
          <a:lstStyle/>
          <a:p>
            <a:pPr marL="377979" indent="-377979" algn="ctr" defTabSz="100794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3086" dirty="0">
                <a:latin typeface="Trebuchet MS" pitchFamily="34" charset="0"/>
                <a:cs typeface="David" pitchFamily="34" charset="-79"/>
              </a:rPr>
              <a:t>Principales orientations documentaires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54063" y="4176713"/>
            <a:ext cx="1984375" cy="500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46" kern="0" dirty="0">
                <a:solidFill>
                  <a:sysClr val="windowText" lastClr="000000"/>
                </a:solidFill>
                <a:latin typeface="+mn-lt"/>
              </a:rPr>
              <a:t>Vie pratique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897813" y="3462338"/>
            <a:ext cx="1270000" cy="500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46" kern="0" dirty="0">
                <a:solidFill>
                  <a:sysClr val="windowText" lastClr="000000"/>
                </a:solidFill>
                <a:latin typeface="+mn-lt"/>
              </a:rPr>
              <a:t>Loisirs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945313" y="4970463"/>
            <a:ext cx="2381250" cy="1314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46" kern="0" dirty="0">
                <a:solidFill>
                  <a:sysClr val="windowText" lastClr="000000"/>
                </a:solidFill>
                <a:latin typeface="+mn-lt"/>
              </a:rPr>
              <a:t>Comprendre </a:t>
            </a:r>
          </a:p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46" kern="0" dirty="0">
                <a:solidFill>
                  <a:sysClr val="windowText" lastClr="000000"/>
                </a:solidFill>
                <a:latin typeface="+mn-lt"/>
              </a:rPr>
              <a:t>le monde d’aujourd’hui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834063" y="1795463"/>
            <a:ext cx="1547812" cy="906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46" kern="0" dirty="0">
                <a:solidFill>
                  <a:sysClr val="windowText" lastClr="000000"/>
                </a:solidFill>
                <a:latin typeface="+mn-lt"/>
              </a:rPr>
              <a:t>Actualité éditoriale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944688" y="2112963"/>
            <a:ext cx="2540000" cy="906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46" kern="0" dirty="0">
                <a:solidFill>
                  <a:sysClr val="windowText" lastClr="000000"/>
                </a:solidFill>
                <a:latin typeface="+mn-lt"/>
              </a:rPr>
              <a:t>Pas de classiques en imprimés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532188" y="3489325"/>
            <a:ext cx="3373437" cy="1312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46" b="1" kern="0" dirty="0">
                <a:solidFill>
                  <a:sysClr val="windowText" lastClr="000000"/>
                </a:solidFill>
                <a:latin typeface="+mn-lt"/>
              </a:rPr>
              <a:t>Médiation active </a:t>
            </a:r>
            <a:r>
              <a:rPr lang="fr-FR" sz="2646" b="1" i="1" kern="0" dirty="0">
                <a:solidFill>
                  <a:sysClr val="windowText" lastClr="000000"/>
                </a:solidFill>
                <a:latin typeface="+mn-lt"/>
              </a:rPr>
              <a:t>via</a:t>
            </a:r>
            <a:r>
              <a:rPr lang="fr-FR" sz="2646" b="1" kern="0" dirty="0">
                <a:solidFill>
                  <a:sysClr val="windowText" lastClr="000000"/>
                </a:solidFill>
                <a:latin typeface="+mn-lt"/>
              </a:rPr>
              <a:t> les réseaux sociaux </a:t>
            </a:r>
            <a:br>
              <a:rPr lang="fr-FR" sz="2646" b="1" kern="0" dirty="0">
                <a:solidFill>
                  <a:sysClr val="windowText" lastClr="000000"/>
                </a:solidFill>
                <a:latin typeface="+mn-lt"/>
              </a:rPr>
            </a:br>
            <a:r>
              <a:rPr lang="fr-FR" sz="2646" b="1" kern="0" dirty="0">
                <a:solidFill>
                  <a:sysClr val="windowText" lastClr="000000"/>
                </a:solidFill>
                <a:latin typeface="+mn-lt"/>
              </a:rPr>
              <a:t>et sur place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420938" y="5446713"/>
            <a:ext cx="3413125" cy="1314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46" kern="0" dirty="0">
                <a:solidFill>
                  <a:sysClr val="windowText" lastClr="000000"/>
                </a:solidFill>
                <a:latin typeface="+mn-lt"/>
              </a:rPr>
              <a:t>Un fonds calibré selon les besoins et demandes des usagers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722813" y="1716088"/>
            <a:ext cx="4524375" cy="2381250"/>
          </a:xfr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 fontScale="92500"/>
          </a:bodyPr>
          <a:lstStyle/>
          <a:p>
            <a:pPr marL="377979" indent="-377979" defTabSz="1007943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2205" dirty="0"/>
              <a:t>11 500 documents pour les enfants (albums, romans, livres animés, DVD, CD de comptines, BD… )</a:t>
            </a:r>
          </a:p>
          <a:p>
            <a:pPr marL="377979" indent="-377979" defTabSz="1007943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2205" dirty="0"/>
              <a:t>7000 </a:t>
            </a:r>
            <a:r>
              <a:rPr lang="fr-FR" sz="2205" b="1" dirty="0"/>
              <a:t>BD et mangas</a:t>
            </a:r>
          </a:p>
          <a:p>
            <a:pPr marL="377979" indent="-377979" defTabSz="1007943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2205" dirty="0"/>
              <a:t>800 romans pour les ados</a:t>
            </a:r>
          </a:p>
          <a:p>
            <a:pPr marL="377979" indent="-377979" defTabSz="1007943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2205" dirty="0"/>
              <a:t>6000 </a:t>
            </a:r>
            <a:r>
              <a:rPr lang="fr-FR" sz="2205" b="1" dirty="0"/>
              <a:t>romans</a:t>
            </a:r>
            <a:r>
              <a:rPr lang="fr-FR" sz="2205" dirty="0"/>
              <a:t> pour adultes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6475"/>
            <a:fld id="{E4B41E43-B4FD-4B71-A8DF-D8A6B6A6CA43}" type="slidenum">
              <a:rPr lang="fr-FR" sz="1900">
                <a:solidFill>
                  <a:srgbClr val="000000"/>
                </a:solidFill>
              </a:rPr>
              <a:pPr defTabSz="1006475"/>
              <a:t>48</a:t>
            </a:fld>
            <a:endParaRPr lang="fr-FR" sz="1900">
              <a:solidFill>
                <a:srgbClr val="000000"/>
              </a:solidFill>
            </a:endParaRP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833438" y="684213"/>
            <a:ext cx="6985000" cy="666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lIns="100796" tIns="50398" rIns="100796" bIns="50398" anchor="ctr"/>
          <a:lstStyle/>
          <a:p>
            <a:pPr marL="377979" indent="-377979" algn="ctr" defTabSz="100794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3086" dirty="0">
                <a:latin typeface="Trebuchet MS" pitchFamily="34" charset="0"/>
                <a:cs typeface="David" pitchFamily="34" charset="-79"/>
              </a:rPr>
              <a:t>Principales offres documentaires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389063" y="2509838"/>
            <a:ext cx="2540000" cy="15509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952" b="1" kern="0" dirty="0">
                <a:solidFill>
                  <a:sysClr val="windowText" lastClr="000000"/>
                </a:solidFill>
                <a:latin typeface="+mn-lt"/>
              </a:rPr>
              <a:t>37 500</a:t>
            </a: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 </a:t>
            </a:r>
          </a:p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527" kern="0" dirty="0">
                <a:solidFill>
                  <a:sysClr val="windowText" lastClr="000000"/>
                </a:solidFill>
                <a:latin typeface="+mn-lt"/>
              </a:rPr>
              <a:t>documents</a:t>
            </a:r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833438" y="5049838"/>
            <a:ext cx="8096250" cy="20637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0796" tIns="50398" rIns="100796" bIns="50398">
            <a:normAutofit/>
          </a:bodyPr>
          <a:lstStyle/>
          <a:p>
            <a:pPr marL="377979" indent="-377979" defTabSz="1007943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2646" dirty="0">
                <a:latin typeface="+mn-lt"/>
              </a:rPr>
              <a:t>Fonds </a:t>
            </a:r>
            <a:r>
              <a:rPr lang="fr-FR" sz="2646" b="1" dirty="0">
                <a:latin typeface="+mn-lt"/>
              </a:rPr>
              <a:t>« cultures urbaines »</a:t>
            </a:r>
            <a:r>
              <a:rPr lang="fr-FR" sz="2646" dirty="0">
                <a:latin typeface="+mn-lt"/>
              </a:rPr>
              <a:t> (3000 livres, CD, DVD) </a:t>
            </a:r>
          </a:p>
          <a:p>
            <a:pPr marL="377979" indent="-377979" defTabSz="1007943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2646" dirty="0">
                <a:latin typeface="+mn-lt"/>
              </a:rPr>
              <a:t>Fonds </a:t>
            </a:r>
            <a:r>
              <a:rPr lang="fr-FR" sz="2646" b="1" dirty="0">
                <a:latin typeface="+mn-lt"/>
              </a:rPr>
              <a:t>« cultures numériques »</a:t>
            </a:r>
            <a:r>
              <a:rPr lang="fr-FR" sz="2646" dirty="0">
                <a:latin typeface="+mn-lt"/>
              </a:rPr>
              <a:t> (600 documents)</a:t>
            </a:r>
          </a:p>
          <a:p>
            <a:pPr marL="377979" indent="-377979" defTabSz="1007943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2646" kern="0" dirty="0">
                <a:solidFill>
                  <a:sysClr val="windowText" lastClr="000000"/>
                </a:solidFill>
                <a:latin typeface="+mn-lt"/>
              </a:rPr>
              <a:t>Fonds « Monde des sourds »</a:t>
            </a:r>
            <a:endParaRPr lang="fr-FR" sz="2646" dirty="0">
              <a:latin typeface="+mn-lt"/>
            </a:endParaRPr>
          </a:p>
          <a:p>
            <a:pPr marL="377979" indent="-377979" defTabSz="1007943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2646" kern="0" dirty="0">
                <a:solidFill>
                  <a:sysClr val="windowText" lastClr="000000"/>
                </a:solidFill>
                <a:latin typeface="+mn-lt"/>
              </a:rPr>
              <a:t>Séries télé, jeux vidéo</a:t>
            </a:r>
            <a:endParaRPr lang="fr-FR" sz="2646" dirty="0">
              <a:latin typeface="+mn-lt"/>
            </a:endParaRPr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1706563" y="1319213"/>
            <a:ext cx="0" cy="119062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3929063" y="3700463"/>
            <a:ext cx="79375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>
            <a:off x="3532188" y="4097338"/>
            <a:ext cx="9525" cy="9525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re 1"/>
          <p:cNvSpPr txBox="1">
            <a:spLocks/>
          </p:cNvSpPr>
          <p:nvPr/>
        </p:nvSpPr>
        <p:spPr>
          <a:xfrm>
            <a:off x="39688" y="65088"/>
            <a:ext cx="5953125" cy="460375"/>
          </a:xfrm>
          <a:prstGeom prst="rect">
            <a:avLst/>
          </a:prstGeom>
        </p:spPr>
        <p:txBody>
          <a:bodyPr lIns="100796" tIns="50398" rIns="100796" bIns="50398" anchor="ctr"/>
          <a:lstStyle/>
          <a:p>
            <a:pPr defTabSz="1007943" eaLnBrk="1" fontAlgn="auto" hangingPunct="1">
              <a:spcAft>
                <a:spcPts val="0"/>
              </a:spcAft>
              <a:defRPr/>
            </a:pPr>
            <a:r>
              <a:rPr 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L’offre documentaire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6475"/>
            <a:fld id="{F3517DAF-8C11-405A-B7E8-D83EC6B81B50}" type="slidenum">
              <a:rPr lang="fr-FR" sz="1900">
                <a:solidFill>
                  <a:srgbClr val="000000"/>
                </a:solidFill>
              </a:rPr>
              <a:pPr defTabSz="1006475"/>
              <a:t>49</a:t>
            </a:fld>
            <a:endParaRPr lang="fr-FR" sz="1900">
              <a:solidFill>
                <a:srgbClr val="000000"/>
              </a:solidFill>
            </a:endParaRPr>
          </a:p>
        </p:txBody>
      </p:sp>
      <p:pic>
        <p:nvPicPr>
          <p:cNvPr id="6" name="Picture 2" descr="C:\Users\gaillarr\Desktop\communication et animation communautés\lancement com Canopée\DP\visuels pour DP bib\3d ul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1713"/>
            <a:ext cx="4340225" cy="3254375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2051" name="Picture 3" descr="C:\Users\gaillarr\Desktop\communication et animation communautés\lancement com Canopée\DP\visuels pour DP bib\DSC_02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4188" y="1001713"/>
            <a:ext cx="5786437" cy="3254375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79375" y="4017963"/>
            <a:ext cx="4246563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2" kern="0" dirty="0">
                <a:solidFill>
                  <a:sysClr val="windowText" lastClr="000000"/>
                </a:solidFill>
                <a:latin typeface="+mn-lt"/>
              </a:rPr>
              <a:t>© Julien Devriendt – EPN des Ulis, bibliothèque François Mitterrand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30938" y="3984625"/>
            <a:ext cx="3214687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2" kern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Cyrille </a:t>
            </a:r>
            <a:r>
              <a:rPr lang="fr-FR" sz="1102" kern="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Jaouan</a:t>
            </a:r>
            <a:r>
              <a:rPr lang="fr-FR" sz="1102" kern="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– médiathèque d’Aulnay-sous-Bois  </a:t>
            </a:r>
          </a:p>
        </p:txBody>
      </p:sp>
      <p:pic>
        <p:nvPicPr>
          <p:cNvPr id="152583" name="Picture 2" descr="http://www.artathome.fr/images/by-nc-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23388" y="3938588"/>
            <a:ext cx="75723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-39688" y="49213"/>
            <a:ext cx="5953126" cy="460375"/>
          </a:xfrm>
          <a:prstGeom prst="rect">
            <a:avLst/>
          </a:prstGeom>
        </p:spPr>
        <p:txBody>
          <a:bodyPr lIns="100796" tIns="50398" rIns="100796" bIns="50398" anchor="ctr"/>
          <a:lstStyle/>
          <a:p>
            <a:pPr defTabSz="1007943" eaLnBrk="1" fontAlgn="auto" hangingPunct="1">
              <a:spcAft>
                <a:spcPts val="0"/>
              </a:spcAft>
              <a:defRPr/>
            </a:pPr>
            <a:r>
              <a:rPr 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L’offre de services</a:t>
            </a: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1389063" y="604838"/>
            <a:ext cx="3254375" cy="5556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lIns="100796" tIns="50398" rIns="100796" bIns="50398" anchor="ctr"/>
          <a:lstStyle/>
          <a:p>
            <a:pPr marL="377979" indent="-377979" algn="ctr" defTabSz="100794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3086" dirty="0">
                <a:latin typeface="+mn-lt"/>
                <a:cs typeface="David" pitchFamily="34" charset="-79"/>
              </a:rPr>
              <a:t>Offres innovantes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357188" y="4414838"/>
            <a:ext cx="3730625" cy="71437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</a:rPr>
              <a:t>La </a:t>
            </a:r>
            <a:r>
              <a:rPr lang="fr-FR" sz="1984" kern="0" dirty="0" err="1">
                <a:solidFill>
                  <a:sysClr val="windowText" lastClr="000000"/>
                </a:solidFill>
              </a:rPr>
              <a:t>co</a:t>
            </a:r>
            <a:r>
              <a:rPr lang="fr-FR" sz="1984" kern="0" dirty="0">
                <a:solidFill>
                  <a:sysClr val="windowText" lastClr="000000"/>
                </a:solidFill>
              </a:rPr>
              <a:t>-création avec des machines à commande numérique</a:t>
            </a:r>
          </a:p>
        </p:txBody>
      </p:sp>
      <p:cxnSp>
        <p:nvCxnSpPr>
          <p:cNvPr id="15" name="Connecteur droit 14"/>
          <p:cNvCxnSpPr/>
          <p:nvPr/>
        </p:nvCxnSpPr>
        <p:spPr>
          <a:xfrm flipH="1">
            <a:off x="4087813" y="4811713"/>
            <a:ext cx="1190625" cy="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5278438" y="4652963"/>
            <a:ext cx="0" cy="31750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5278438" y="4573588"/>
            <a:ext cx="4921250" cy="398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Imprimante 3D, découpe vinyle, stylo 3D</a:t>
            </a:r>
          </a:p>
        </p:txBody>
      </p:sp>
      <p:sp>
        <p:nvSpPr>
          <p:cNvPr id="19" name="Rectangle à coins arrondis 18"/>
          <p:cNvSpPr/>
          <p:nvPr/>
        </p:nvSpPr>
        <p:spPr>
          <a:xfrm>
            <a:off x="357188" y="5287963"/>
            <a:ext cx="3730625" cy="55562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</a:rPr>
              <a:t>L’agrégation de ressources numériques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4881563" y="5208588"/>
            <a:ext cx="3810000" cy="703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Tablettes en libre accès/en atelier, borne musicale </a:t>
            </a:r>
            <a:r>
              <a:rPr lang="fr-FR" sz="1984" kern="0" dirty="0" err="1">
                <a:solidFill>
                  <a:sysClr val="windowText" lastClr="000000"/>
                </a:solidFill>
                <a:latin typeface="+mn-lt"/>
              </a:rPr>
              <a:t>doob</a:t>
            </a: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, </a:t>
            </a:r>
            <a:r>
              <a:rPr lang="fr-FR" sz="1984" kern="0" dirty="0" err="1">
                <a:solidFill>
                  <a:sysClr val="windowText" lastClr="000000"/>
                </a:solidFill>
                <a:latin typeface="+mn-lt"/>
              </a:rPr>
              <a:t>Pearltrees</a:t>
            </a:r>
            <a:endParaRPr lang="fr-FR" sz="1984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357188" y="6002338"/>
            <a:ext cx="3730625" cy="55562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</a:rPr>
              <a:t>La manipulation de l’informatique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5119688" y="6151563"/>
            <a:ext cx="4286250" cy="396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Robotique, programmation</a:t>
            </a:r>
          </a:p>
        </p:txBody>
      </p:sp>
      <p:sp>
        <p:nvSpPr>
          <p:cNvPr id="29" name="Rectangle à coins arrondis 28"/>
          <p:cNvSpPr/>
          <p:nvPr/>
        </p:nvSpPr>
        <p:spPr>
          <a:xfrm>
            <a:off x="357188" y="6716713"/>
            <a:ext cx="3730625" cy="55562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</a:rPr>
              <a:t>L’accessibilité aux publics sourds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4405313" y="6796088"/>
            <a:ext cx="5357812" cy="398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Collections, services, animation, communication</a:t>
            </a:r>
          </a:p>
        </p:txBody>
      </p:sp>
      <p:cxnSp>
        <p:nvCxnSpPr>
          <p:cNvPr id="36" name="Connecteur droit 35"/>
          <p:cNvCxnSpPr/>
          <p:nvPr/>
        </p:nvCxnSpPr>
        <p:spPr>
          <a:xfrm flipV="1">
            <a:off x="4881563" y="5287963"/>
            <a:ext cx="0" cy="555625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 flipH="1">
            <a:off x="4087813" y="5605463"/>
            <a:ext cx="793750" cy="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 flipH="1">
            <a:off x="4087813" y="6319838"/>
            <a:ext cx="1031875" cy="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 flipV="1">
            <a:off x="5119688" y="6161088"/>
            <a:ext cx="0" cy="31750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 flipV="1">
            <a:off x="4405313" y="6875463"/>
            <a:ext cx="0" cy="31750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 flipH="1">
            <a:off x="4087813" y="7034213"/>
            <a:ext cx="317500" cy="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3438" y="842963"/>
            <a:ext cx="8332787" cy="579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7223125" y="7007225"/>
            <a:ext cx="2351088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9A1F788-D366-4A2E-88F1-65341A99ED0B}" type="slidenum">
              <a:rPr lang="fr-FR" altLang="fr-FR">
                <a:solidFill>
                  <a:srgbClr val="000000"/>
                </a:solidFill>
                <a:ea typeface="Microsoft YaHei" pitchFamily="34" charset="-122"/>
              </a:rPr>
              <a:pPr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</a:t>
            </a:fld>
            <a:endParaRPr lang="fr-FR" altLang="fr-FR">
              <a:solidFill>
                <a:srgbClr val="000000"/>
              </a:solidFill>
              <a:ea typeface="Microsoft YaHei" pitchFamily="34" charset="-122"/>
            </a:endParaRPr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4087813" y="6604000"/>
            <a:ext cx="5159375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1000">
                <a:solidFill>
                  <a:srgbClr val="000000"/>
                </a:solidFill>
                <a:ea typeface="Microsoft YaHei" pitchFamily="34" charset="-122"/>
              </a:rPr>
              <a:t>© Patrick Berger et Jacques Anziutti Architectes / L’autre Image </a:t>
            </a:r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503238" y="287338"/>
            <a:ext cx="5556250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Rez-de-chaussée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http://40.media.tumblr.com/772d6723f666f741fb40b0c38bea5fa7/tumblr_nmwliiMySj1uppr2qo2_1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813" y="1874838"/>
            <a:ext cx="7146925" cy="533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à coins arrondis 5"/>
          <p:cNvSpPr/>
          <p:nvPr/>
        </p:nvSpPr>
        <p:spPr>
          <a:xfrm>
            <a:off x="277813" y="1160463"/>
            <a:ext cx="9604375" cy="119062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984" kern="0">
              <a:solidFill>
                <a:sysClr val="windowText" lastClr="000000"/>
              </a:solidFill>
            </a:endParaRPr>
          </a:p>
        </p:txBody>
      </p:sp>
      <p:sp>
        <p:nvSpPr>
          <p:cNvPr id="153604" name="Titre 1"/>
          <p:cNvSpPr>
            <a:spLocks noGrp="1"/>
          </p:cNvSpPr>
          <p:nvPr>
            <p:ph type="title"/>
          </p:nvPr>
        </p:nvSpPr>
        <p:spPr>
          <a:xfrm>
            <a:off x="312738" y="311150"/>
            <a:ext cx="4059237" cy="619125"/>
          </a:xfrm>
        </p:spPr>
        <p:txBody>
          <a:bodyPr/>
          <a:lstStyle/>
          <a:p>
            <a:pPr eaLnBrk="1" hangingPunct="1"/>
            <a:r>
              <a:rPr lang="fr-FR" altLang="fr-FR" sz="4400" b="1" smtClean="0">
                <a:solidFill>
                  <a:srgbClr val="0070C0"/>
                </a:solidFill>
              </a:rPr>
              <a:t>Le participatif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6475"/>
            <a:fld id="{5D1196C1-EA7F-4874-A652-61A8E70A75A0}" type="slidenum">
              <a:rPr lang="fr-FR" sz="1900">
                <a:solidFill>
                  <a:srgbClr val="000000"/>
                </a:solidFill>
              </a:rPr>
              <a:pPr defTabSz="1006475"/>
              <a:t>50</a:t>
            </a:fld>
            <a:endParaRPr lang="fr-FR" sz="1900">
              <a:solidFill>
                <a:srgbClr val="00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98438" y="1239838"/>
            <a:ext cx="9882187" cy="2535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46" kern="0" dirty="0">
                <a:solidFill>
                  <a:sysClr val="windowText" lastClr="000000"/>
                </a:solidFill>
                <a:latin typeface="+mn-lt"/>
              </a:rPr>
              <a:t>Les usagers sont au centre du projet, nous souhaitons leur donner les moyens de construire avec nous la bibliothèque qui leur correspond </a:t>
            </a:r>
          </a:p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2646" kern="0" dirty="0">
              <a:solidFill>
                <a:sysClr val="windowText" lastClr="000000"/>
              </a:solidFill>
              <a:latin typeface="+mn-lt"/>
            </a:endParaRPr>
          </a:p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2646" kern="0" dirty="0">
              <a:solidFill>
                <a:sysClr val="windowText" lastClr="000000"/>
              </a:solidFill>
              <a:latin typeface="+mn-lt"/>
            </a:endParaRPr>
          </a:p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2646" kern="0" dirty="0">
              <a:solidFill>
                <a:sysClr val="windowText" lastClr="000000"/>
              </a:solidFill>
              <a:latin typeface="+mn-lt"/>
            </a:endParaRPr>
          </a:p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2646" kern="0" dirty="0">
              <a:solidFill>
                <a:sysClr val="windowText" lastClr="000000"/>
              </a:solidFill>
              <a:latin typeface="+mn-lt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1944688" y="2351088"/>
            <a:ext cx="0" cy="9525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436563" y="3303588"/>
            <a:ext cx="3016250" cy="714375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rmAutofit/>
          </a:bodyPr>
          <a:lstStyle/>
          <a:p>
            <a:pPr marL="377979" indent="-377979" algn="ctr" defTabSz="1007943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646" dirty="0">
                <a:cs typeface="Aharoni" pitchFamily="2" charset="-79"/>
              </a:rPr>
              <a:t>Comment ?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4405313" y="3779838"/>
            <a:ext cx="5159375" cy="1905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984" kern="0">
              <a:solidFill>
                <a:sysClr val="windowText" lastClr="000000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1944688" y="4573588"/>
            <a:ext cx="24606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1944688" y="4017963"/>
            <a:ext cx="0" cy="55562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4405313" y="3859213"/>
            <a:ext cx="5238750" cy="1720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76987" indent="-376987" defTabSz="1007943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2646" kern="0" dirty="0">
                <a:solidFill>
                  <a:sysClr val="windowText" lastClr="000000"/>
                </a:solidFill>
                <a:latin typeface="+mn-lt"/>
              </a:rPr>
              <a:t>Un fonctionnement interne tourné vers le service aux usagers</a:t>
            </a:r>
          </a:p>
          <a:p>
            <a:pPr marL="376987" indent="-376987" defTabSz="1007943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fr-FR" sz="2646" kern="0" dirty="0">
              <a:solidFill>
                <a:sysClr val="windowText" lastClr="000000"/>
              </a:solidFill>
              <a:latin typeface="+mn-lt"/>
            </a:endParaRPr>
          </a:p>
          <a:p>
            <a:pPr marL="376987" indent="-376987" defTabSz="1007943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2646" kern="0" dirty="0">
                <a:solidFill>
                  <a:sysClr val="windowText" lastClr="000000"/>
                </a:solidFill>
                <a:latin typeface="+mn-lt"/>
              </a:rPr>
              <a:t>Une proximité avec les publics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>
          <a:xfrm>
            <a:off x="9326563" y="0"/>
            <a:ext cx="0" cy="592296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262813" y="6954838"/>
            <a:ext cx="2352675" cy="403225"/>
          </a:xfrm>
        </p:spPr>
        <p:txBody>
          <a:bodyPr/>
          <a:lstStyle/>
          <a:p>
            <a:pPr defTabSz="1006475"/>
            <a:fld id="{93312FB4-CAA0-4D7D-9138-200AC3146974}" type="slidenum">
              <a:rPr lang="fr-FR" sz="1900">
                <a:solidFill>
                  <a:srgbClr val="000000"/>
                </a:solidFill>
              </a:rPr>
              <a:pPr defTabSz="1006475"/>
              <a:t>51</a:t>
            </a:fld>
            <a:endParaRPr lang="fr-FR" sz="1900">
              <a:solidFill>
                <a:srgbClr val="000000"/>
              </a:solidFill>
            </a:endParaRPr>
          </a:p>
        </p:txBody>
      </p:sp>
      <p:sp>
        <p:nvSpPr>
          <p:cNvPr id="6" name="Espace réservé du contenu 6"/>
          <p:cNvSpPr txBox="1">
            <a:spLocks/>
          </p:cNvSpPr>
          <p:nvPr/>
        </p:nvSpPr>
        <p:spPr>
          <a:xfrm>
            <a:off x="7104063" y="842963"/>
            <a:ext cx="2301875" cy="396875"/>
          </a:xfrm>
          <a:prstGeom prst="round2Same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0796" tIns="50398" rIns="100796" bIns="50398">
            <a:normAutofit fontScale="62500" lnSpcReduction="20000"/>
          </a:bodyPr>
          <a:lstStyle/>
          <a:p>
            <a:pPr marL="377979" indent="-377979" defTabSz="100794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fr-FR" sz="3527" dirty="0"/>
          </a:p>
        </p:txBody>
      </p:sp>
      <p:sp>
        <p:nvSpPr>
          <p:cNvPr id="7" name="ZoneTexte 6"/>
          <p:cNvSpPr txBox="1"/>
          <p:nvPr/>
        </p:nvSpPr>
        <p:spPr>
          <a:xfrm>
            <a:off x="7183438" y="842963"/>
            <a:ext cx="2301875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5" kern="0" dirty="0">
                <a:solidFill>
                  <a:schemeClr val="bg1"/>
                </a:solidFill>
                <a:latin typeface="+mn-lt"/>
              </a:rPr>
              <a:t>Après l’ouverture</a:t>
            </a:r>
          </a:p>
        </p:txBody>
      </p:sp>
      <p:sp>
        <p:nvSpPr>
          <p:cNvPr id="11" name="Rogner un rectangle à un seul coin 10"/>
          <p:cNvSpPr/>
          <p:nvPr/>
        </p:nvSpPr>
        <p:spPr>
          <a:xfrm>
            <a:off x="3929063" y="1239838"/>
            <a:ext cx="5635625" cy="793750"/>
          </a:xfrm>
          <a:prstGeom prst="snip1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</a:rPr>
              <a:t>Ambiance: mur d’expression, espace polyvalent, carte de voyage collaborative, </a:t>
            </a:r>
            <a:r>
              <a:rPr lang="fr-FR" sz="1984" kern="0" dirty="0" err="1">
                <a:solidFill>
                  <a:sysClr val="windowText" lastClr="000000"/>
                </a:solidFill>
              </a:rPr>
              <a:t>bookcrossing</a:t>
            </a:r>
            <a:endParaRPr lang="fr-FR" sz="1984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Rogner un rectangle à un seul coin 11"/>
          <p:cNvSpPr/>
          <p:nvPr/>
        </p:nvSpPr>
        <p:spPr>
          <a:xfrm>
            <a:off x="3929063" y="2668588"/>
            <a:ext cx="5635625" cy="555625"/>
          </a:xfrm>
          <a:prstGeom prst="snip1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</a:rPr>
              <a:t>Vote pour le choix des animations</a:t>
            </a:r>
          </a:p>
        </p:txBody>
      </p:sp>
      <p:sp>
        <p:nvSpPr>
          <p:cNvPr id="13" name="Rogner un rectangle à un seul coin 12"/>
          <p:cNvSpPr/>
          <p:nvPr/>
        </p:nvSpPr>
        <p:spPr>
          <a:xfrm>
            <a:off x="3929063" y="3938588"/>
            <a:ext cx="5635625" cy="714375"/>
          </a:xfrm>
          <a:prstGeom prst="snip1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</a:rPr>
              <a:t>Action culturelle: atelier et événements participatifs</a:t>
            </a:r>
          </a:p>
        </p:txBody>
      </p:sp>
      <p:sp>
        <p:nvSpPr>
          <p:cNvPr id="14" name="Rogner un rectangle à un seul coin 13"/>
          <p:cNvSpPr/>
          <p:nvPr/>
        </p:nvSpPr>
        <p:spPr>
          <a:xfrm>
            <a:off x="3929063" y="5287963"/>
            <a:ext cx="5635625" cy="714375"/>
          </a:xfrm>
          <a:prstGeom prst="snip1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</a:rPr>
              <a:t>Évaluation des services: questionnaires après animation, </a:t>
            </a:r>
            <a:r>
              <a:rPr lang="fr-FR" sz="1984" kern="0" dirty="0" err="1">
                <a:solidFill>
                  <a:sysClr val="windowText" lastClr="000000"/>
                </a:solidFill>
              </a:rPr>
              <a:t>buzzer</a:t>
            </a:r>
            <a:r>
              <a:rPr lang="fr-FR" sz="1984" kern="0" dirty="0">
                <a:solidFill>
                  <a:sysClr val="windowText" lastClr="000000"/>
                </a:solidFill>
              </a:rPr>
              <a:t>, avis sur document</a:t>
            </a: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436563" y="207963"/>
            <a:ext cx="4675187" cy="619125"/>
          </a:xfrm>
          <a:prstGeom prst="rect">
            <a:avLst/>
          </a:prstGeom>
        </p:spPr>
        <p:txBody>
          <a:bodyPr lIns="100796" tIns="50398" rIns="100796" bIns="50398" anchor="ctr"/>
          <a:lstStyle/>
          <a:p>
            <a:pPr algn="ctr" defTabSz="1007943" eaLnBrk="1" fontAlgn="auto" hangingPunct="1">
              <a:spcAft>
                <a:spcPts val="0"/>
              </a:spcAft>
              <a:defRPr/>
            </a:pPr>
            <a:r>
              <a:rPr 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Le participatif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24063" y="3779838"/>
            <a:ext cx="1666875" cy="714375"/>
          </a:xfrm>
          <a:prstGeom prst="rect">
            <a:avLst/>
          </a:prstGeom>
          <a:solidFill>
            <a:schemeClr val="accent1">
              <a:tint val="50000"/>
              <a:satMod val="30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 err="1">
                <a:solidFill>
                  <a:sysClr val="windowText" lastClr="000000"/>
                </a:solidFill>
              </a:rPr>
              <a:t>grainothèque</a:t>
            </a:r>
            <a:endParaRPr lang="fr-FR" sz="1984" kern="0" dirty="0">
              <a:solidFill>
                <a:sysClr val="windowText" lastClr="000000"/>
              </a:solidFill>
            </a:endParaRPr>
          </a:p>
        </p:txBody>
      </p:sp>
      <p:sp>
        <p:nvSpPr>
          <p:cNvPr id="26" name="Carré corné 25"/>
          <p:cNvSpPr/>
          <p:nvPr/>
        </p:nvSpPr>
        <p:spPr>
          <a:xfrm>
            <a:off x="754063" y="1001713"/>
            <a:ext cx="2460625" cy="2381250"/>
          </a:xfrm>
          <a:prstGeom prst="foldedCorne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984" kern="0">
              <a:solidFill>
                <a:sysClr val="windowText" lastClr="00000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833438" y="2747963"/>
            <a:ext cx="2182812" cy="396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Prendre son temps</a:t>
            </a:r>
          </a:p>
        </p:txBody>
      </p:sp>
      <p:sp>
        <p:nvSpPr>
          <p:cNvPr id="29" name="Flèche droite 28"/>
          <p:cNvSpPr/>
          <p:nvPr/>
        </p:nvSpPr>
        <p:spPr>
          <a:xfrm>
            <a:off x="754063" y="1160463"/>
            <a:ext cx="357187" cy="317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984" kern="0">
              <a:solidFill>
                <a:sysClr val="windowText" lastClr="0000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833438" y="1477963"/>
            <a:ext cx="2540000" cy="703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S’adapter aux retours des usagers</a:t>
            </a:r>
          </a:p>
        </p:txBody>
      </p:sp>
      <p:cxnSp>
        <p:nvCxnSpPr>
          <p:cNvPr id="31" name="Connecteur droit 30"/>
          <p:cNvCxnSpPr/>
          <p:nvPr/>
        </p:nvCxnSpPr>
        <p:spPr>
          <a:xfrm flipH="1">
            <a:off x="3690938" y="4256088"/>
            <a:ext cx="238125" cy="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362" name="AutoShape 2" descr="Résultat de recherche d'images pour &quot;participer&quot;"/>
          <p:cNvSpPr>
            <a:spLocks noChangeAspect="1" noChangeArrowheads="1"/>
          </p:cNvSpPr>
          <p:nvPr/>
        </p:nvSpPr>
        <p:spPr bwMode="auto">
          <a:xfrm>
            <a:off x="171450" y="-158750"/>
            <a:ext cx="336550" cy="334963"/>
          </a:xfrm>
          <a:prstGeom prst="rect">
            <a:avLst/>
          </a:prstGeom>
          <a:noFill/>
        </p:spPr>
        <p:txBody>
          <a:bodyPr lIns="100796" tIns="50398" rIns="100796" bIns="50398"/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984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5364" name="AutoShape 4" descr="Résultat de recherche d'images pour &quot;participer&quot;"/>
          <p:cNvSpPr>
            <a:spLocks noChangeAspect="1" noChangeArrowheads="1"/>
          </p:cNvSpPr>
          <p:nvPr/>
        </p:nvSpPr>
        <p:spPr bwMode="auto">
          <a:xfrm>
            <a:off x="171450" y="-158750"/>
            <a:ext cx="336550" cy="334963"/>
          </a:xfrm>
          <a:prstGeom prst="rect">
            <a:avLst/>
          </a:prstGeom>
          <a:noFill/>
        </p:spPr>
        <p:txBody>
          <a:bodyPr lIns="100796" tIns="50398" rIns="100796" bIns="50398"/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984" kern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15366" name="Picture 6" descr="http://img.over-blog-kiwi.com/0/96/21/69/20140903/ob_8bd6ab_46-transition.png"/>
          <p:cNvPicPr>
            <a:picLocks noChangeAspect="1" noChangeArrowheads="1"/>
          </p:cNvPicPr>
          <p:nvPr/>
        </p:nvPicPr>
        <p:blipFill>
          <a:blip r:embed="rId2" cstate="print"/>
          <a:srcRect t="11751"/>
          <a:stretch>
            <a:fillRect/>
          </a:stretch>
        </p:blipFill>
        <p:spPr bwMode="auto">
          <a:xfrm>
            <a:off x="3373438" y="6319838"/>
            <a:ext cx="2222500" cy="1143000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ZoneTexte 24"/>
          <p:cNvSpPr txBox="1"/>
          <p:nvPr/>
        </p:nvSpPr>
        <p:spPr>
          <a:xfrm>
            <a:off x="833438" y="2271713"/>
            <a:ext cx="2182812" cy="396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Pourquoi pas?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4688" y="4256088"/>
            <a:ext cx="1428750" cy="635000"/>
          </a:xfrm>
          <a:prstGeom prst="rect">
            <a:avLst/>
          </a:prstGeom>
          <a:solidFill>
            <a:schemeClr val="accent1">
              <a:tint val="50000"/>
              <a:satMod val="30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</a:rPr>
              <a:t>Speed-</a:t>
            </a:r>
            <a:r>
              <a:rPr lang="fr-FR" sz="1984" kern="0" dirty="0" err="1">
                <a:solidFill>
                  <a:sysClr val="windowText" lastClr="000000"/>
                </a:solidFill>
              </a:rPr>
              <a:t>booking</a:t>
            </a:r>
            <a:endParaRPr lang="fr-FR" sz="1984" kern="0" dirty="0">
              <a:solidFill>
                <a:sysClr val="windowText" lastClr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944688" y="4652963"/>
            <a:ext cx="1428750" cy="635000"/>
          </a:xfrm>
          <a:prstGeom prst="rect">
            <a:avLst/>
          </a:prstGeom>
          <a:solidFill>
            <a:schemeClr val="accent1">
              <a:tint val="50000"/>
              <a:satMod val="30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</a:rPr>
              <a:t>Biblioremix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8438" y="5129213"/>
            <a:ext cx="1984375" cy="873125"/>
          </a:xfrm>
          <a:prstGeom prst="rect">
            <a:avLst/>
          </a:prstGeom>
          <a:solidFill>
            <a:schemeClr val="accent1">
              <a:tint val="50000"/>
              <a:satMod val="30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</a:rPr>
              <a:t>Rédaction article </a:t>
            </a:r>
            <a:r>
              <a:rPr lang="fr-FR" sz="1984" kern="0" dirty="0" err="1">
                <a:solidFill>
                  <a:sysClr val="windowText" lastClr="000000"/>
                </a:solidFill>
              </a:rPr>
              <a:t>Wikipedia</a:t>
            </a:r>
            <a:endParaRPr lang="fr-FR" sz="1984" kern="0" dirty="0">
              <a:solidFill>
                <a:sysClr val="windowText" lastClr="0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92188" y="5922963"/>
            <a:ext cx="2698750" cy="793750"/>
          </a:xfrm>
          <a:prstGeom prst="rect">
            <a:avLst/>
          </a:prstGeom>
          <a:solidFill>
            <a:schemeClr val="accent1">
              <a:tint val="50000"/>
              <a:satMod val="30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</a:rPr>
              <a:t>Atelier partage de savoir animé par usager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cteur droit 16"/>
          <p:cNvCxnSpPr/>
          <p:nvPr/>
        </p:nvCxnSpPr>
        <p:spPr>
          <a:xfrm>
            <a:off x="2262188" y="1716088"/>
            <a:ext cx="0" cy="508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7699" name="il_fi" descr="http://www.swaggamusic.net/wp-content/uploads/shabazz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8438" y="0"/>
            <a:ext cx="4802187" cy="647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504825" y="0"/>
            <a:ext cx="5091113" cy="698500"/>
          </a:xfrm>
        </p:spPr>
        <p:txBody>
          <a:bodyPr rtlCol="0">
            <a:normAutofit/>
          </a:bodyPr>
          <a:lstStyle/>
          <a:p>
            <a:pPr defTabSz="1007943" eaLnBrk="1" fontAlgn="auto" hangingPunct="1">
              <a:spcAft>
                <a:spcPts val="0"/>
              </a:spcAft>
              <a:defRPr/>
            </a:pPr>
            <a:r>
              <a:rPr lang="fr-FR" sz="3086" b="1" dirty="0">
                <a:solidFill>
                  <a:srgbClr val="0070C0"/>
                </a:solidFill>
                <a:latin typeface="+mn-lt"/>
              </a:rPr>
              <a:t>Le fonds cultures urbaines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87813" y="5049838"/>
            <a:ext cx="2857500" cy="2301875"/>
          </a:xfrm>
          <a:solidFill>
            <a:schemeClr val="accent1">
              <a:lumMod val="40000"/>
              <a:lumOff val="60000"/>
            </a:schemeClr>
          </a:solidFill>
        </p:spPr>
        <p:txBody>
          <a:bodyPr rtlCol="0">
            <a:normAutofit lnSpcReduction="10000"/>
          </a:bodyPr>
          <a:lstStyle/>
          <a:p>
            <a:pPr marL="377979" indent="-377979" defTabSz="1007943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646" dirty="0">
                <a:cs typeface="Aharoni" pitchFamily="2" charset="-79"/>
              </a:rPr>
              <a:t>Borne numérique</a:t>
            </a:r>
          </a:p>
          <a:p>
            <a:pPr marL="377979" indent="-377979" defTabSz="1007943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646" dirty="0">
                <a:cs typeface="Aharoni" pitchFamily="2" charset="-79"/>
              </a:rPr>
              <a:t>d’écoute et de</a:t>
            </a:r>
          </a:p>
          <a:p>
            <a:pPr marL="377979" indent="-377979" defTabSz="1007943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646" dirty="0">
                <a:cs typeface="Aharoni" pitchFamily="2" charset="-79"/>
              </a:rPr>
              <a:t>téléchargement de </a:t>
            </a:r>
          </a:p>
          <a:p>
            <a:pPr marL="377979" indent="-377979" defTabSz="1007943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646" dirty="0">
                <a:cs typeface="Aharoni" pitchFamily="2" charset="-79"/>
              </a:rPr>
              <a:t>musique libre par  </a:t>
            </a:r>
            <a:r>
              <a:rPr lang="fr-FR" sz="2646" dirty="0">
                <a:cs typeface="Aharoni" pitchFamily="2" charset="-79"/>
                <a:hlinkClick r:id="rId3"/>
              </a:rPr>
              <a:t>doob</a:t>
            </a:r>
            <a:r>
              <a:rPr lang="fr-FR" sz="2646" dirty="0">
                <a:cs typeface="Aharoni" pitchFamily="2" charset="-79"/>
              </a:rPr>
              <a:t> 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6475"/>
            <a:fld id="{63974CEC-4738-4CBC-A24F-A2560D6D0990}" type="slidenum">
              <a:rPr lang="fr-FR" sz="1900">
                <a:solidFill>
                  <a:srgbClr val="000000"/>
                </a:solidFill>
              </a:rPr>
              <a:pPr defTabSz="1006475"/>
              <a:t>52</a:t>
            </a:fld>
            <a:endParaRPr lang="fr-FR" sz="190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10625" y="6161088"/>
            <a:ext cx="1270000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2" kern="0" dirty="0">
                <a:solidFill>
                  <a:sysClr val="windowText" lastClr="000000"/>
                </a:solidFill>
                <a:latin typeface="+mn-lt"/>
              </a:rPr>
              <a:t>© </a:t>
            </a:r>
            <a:r>
              <a:rPr lang="fr-FR" sz="1102" kern="0" dirty="0" err="1">
                <a:solidFill>
                  <a:sysClr val="windowText" lastClr="000000"/>
                </a:solidFill>
                <a:latin typeface="+mn-lt"/>
              </a:rPr>
              <a:t>Jamel</a:t>
            </a:r>
            <a:r>
              <a:rPr lang="fr-FR" sz="1102" kern="0" dirty="0"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fr-FR" sz="1102" kern="0" dirty="0" err="1">
                <a:solidFill>
                  <a:sysClr val="windowText" lastClr="000000"/>
                </a:solidFill>
                <a:latin typeface="+mn-lt"/>
              </a:rPr>
              <a:t>Shabazz</a:t>
            </a:r>
            <a:r>
              <a:rPr lang="fr-FR" sz="1102" kern="0" dirty="0">
                <a:solidFill>
                  <a:sysClr val="windowText" lastClr="000000"/>
                </a:solidFill>
                <a:latin typeface="+mn-lt"/>
              </a:rPr>
              <a:t>  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0" y="1239838"/>
            <a:ext cx="6469063" cy="50006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46" kern="0" dirty="0">
                <a:solidFill>
                  <a:sysClr val="windowText" lastClr="000000"/>
                </a:solidFill>
                <a:latin typeface="+mn-lt"/>
              </a:rPr>
              <a:t>Principal fonds spécialisé de la médiathèque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150938" y="2192338"/>
            <a:ext cx="3333750" cy="21288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46" kern="0" dirty="0">
                <a:solidFill>
                  <a:sysClr val="windowText" lastClr="000000"/>
                </a:solidFill>
                <a:latin typeface="+mn-lt"/>
              </a:rPr>
              <a:t>Consacré au mouvement Hip Hop et ses cinq branches (rap, danse, </a:t>
            </a:r>
            <a:r>
              <a:rPr lang="fr-FR" sz="2646" kern="0" dirty="0" err="1">
                <a:solidFill>
                  <a:sysClr val="windowText" lastClr="000000"/>
                </a:solidFill>
                <a:latin typeface="+mn-lt"/>
              </a:rPr>
              <a:t>DJing</a:t>
            </a:r>
            <a:r>
              <a:rPr lang="fr-FR" sz="2646" kern="0" dirty="0">
                <a:solidFill>
                  <a:sysClr val="windowText" lastClr="000000"/>
                </a:solidFill>
                <a:latin typeface="+mn-lt"/>
              </a:rPr>
              <a:t> et </a:t>
            </a:r>
            <a:r>
              <a:rPr lang="fr-FR" sz="2646" kern="0" dirty="0" err="1">
                <a:solidFill>
                  <a:sysClr val="windowText" lastClr="000000"/>
                </a:solidFill>
                <a:latin typeface="+mn-lt"/>
              </a:rPr>
              <a:t>beatboxing</a:t>
            </a:r>
            <a:r>
              <a:rPr lang="fr-FR" sz="2646" kern="0" dirty="0">
                <a:solidFill>
                  <a:sysClr val="windowText" lastClr="000000"/>
                </a:solidFill>
                <a:latin typeface="+mn-lt"/>
              </a:rPr>
              <a:t>, graffiti)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98438" y="4652963"/>
            <a:ext cx="3571875" cy="17208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46" kern="0" dirty="0">
                <a:solidFill>
                  <a:sysClr val="windowText" lastClr="000000"/>
                </a:solidFill>
                <a:latin typeface="+mn-lt"/>
              </a:rPr>
              <a:t>Et </a:t>
            </a:r>
            <a:r>
              <a:rPr lang="en-US" sz="2646" kern="0" dirty="0" err="1">
                <a:solidFill>
                  <a:sysClr val="windowText" lastClr="000000"/>
                </a:solidFill>
                <a:latin typeface="+mn-lt"/>
              </a:rPr>
              <a:t>aussi</a:t>
            </a:r>
            <a:r>
              <a:rPr lang="en-US" sz="2646" kern="0" dirty="0">
                <a:solidFill>
                  <a:sysClr val="windowText" lastClr="000000"/>
                </a:solidFill>
                <a:latin typeface="+mn-lt"/>
              </a:rPr>
              <a:t>, street art</a:t>
            </a:r>
            <a:r>
              <a:rPr lang="fr-FR" sz="2646" kern="0" dirty="0">
                <a:solidFill>
                  <a:sysClr val="windowText" lastClr="000000"/>
                </a:solidFill>
                <a:latin typeface="+mn-lt"/>
              </a:rPr>
              <a:t>, sports urbains (skate, </a:t>
            </a:r>
            <a:r>
              <a:rPr lang="fr-FR" sz="2646" kern="0" dirty="0" err="1">
                <a:solidFill>
                  <a:sysClr val="windowText" lastClr="000000"/>
                </a:solidFill>
                <a:latin typeface="+mn-lt"/>
              </a:rPr>
              <a:t>parkour</a:t>
            </a:r>
            <a:r>
              <a:rPr lang="fr-FR" sz="2646" kern="0" dirty="0">
                <a:solidFill>
                  <a:sysClr val="windowText" lastClr="000000"/>
                </a:solidFill>
                <a:latin typeface="+mn-lt"/>
              </a:rPr>
              <a:t>, roller…), sociologie, mode…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960938" y="3303588"/>
            <a:ext cx="4802187" cy="50006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46" kern="0" dirty="0">
                <a:solidFill>
                  <a:sysClr val="windowText" lastClr="000000"/>
                </a:solidFill>
                <a:latin typeface="+mn-lt"/>
              </a:rPr>
              <a:t>2000 livres, 800 CDs et 200 </a:t>
            </a:r>
            <a:r>
              <a:rPr lang="fr-FR" sz="2646" kern="0" dirty="0" err="1">
                <a:solidFill>
                  <a:sysClr val="windowText" lastClr="000000"/>
                </a:solidFill>
                <a:latin typeface="+mn-lt"/>
              </a:rPr>
              <a:t>DVDs</a:t>
            </a:r>
            <a:r>
              <a:rPr lang="fr-FR" sz="2646" kern="0" dirty="0">
                <a:solidFill>
                  <a:sysClr val="windowText" lastClr="000000"/>
                </a:solidFill>
                <a:latin typeface="+mn-lt"/>
              </a:rPr>
              <a:t>)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754063" y="604838"/>
            <a:ext cx="452437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833438" y="207963"/>
            <a:ext cx="0" cy="103187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V="1">
            <a:off x="5516563" y="3779838"/>
            <a:ext cx="0" cy="127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2262188" y="6796088"/>
            <a:ext cx="18256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re 5"/>
          <p:cNvSpPr>
            <a:spLocks noGrp="1"/>
          </p:cNvSpPr>
          <p:nvPr>
            <p:ph type="title"/>
          </p:nvPr>
        </p:nvSpPr>
        <p:spPr>
          <a:xfrm>
            <a:off x="-130175" y="49213"/>
            <a:ext cx="7618413" cy="619125"/>
          </a:xfrm>
        </p:spPr>
        <p:txBody>
          <a:bodyPr/>
          <a:lstStyle/>
          <a:p>
            <a:pPr eaLnBrk="1" hangingPunct="1"/>
            <a:r>
              <a:rPr lang="fr-FR" altLang="fr-FR" sz="4400" b="1" smtClean="0">
                <a:solidFill>
                  <a:srgbClr val="0070C0"/>
                </a:solidFill>
              </a:rPr>
              <a:t>Le fonds cultures numériques</a:t>
            </a:r>
            <a:endParaRPr lang="fr-FR" altLang="fr-FR" sz="4400" smtClean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1"/>
          </p:nvPr>
        </p:nvSpPr>
        <p:spPr>
          <a:xfrm>
            <a:off x="5849938" y="2351088"/>
            <a:ext cx="4032250" cy="2540000"/>
          </a:xfrm>
          <a:solidFill>
            <a:schemeClr val="accent6">
              <a:lumMod val="75000"/>
            </a:schemeClr>
          </a:solidFill>
          <a:ln w="44450">
            <a:solidFill>
              <a:schemeClr val="accent1">
                <a:shade val="50000"/>
              </a:schemeClr>
            </a:solidFill>
          </a:ln>
        </p:spPr>
        <p:txBody>
          <a:bodyPr rtlCol="0">
            <a:normAutofit fontScale="92500" lnSpcReduction="10000"/>
          </a:bodyPr>
          <a:lstStyle/>
          <a:p>
            <a:pPr marL="377979" indent="-377979" defTabSz="1007943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fr-FR" sz="3968" b="1" dirty="0"/>
              <a:t>pour s’informer</a:t>
            </a:r>
          </a:p>
          <a:p>
            <a:pPr marL="377979" indent="-377979" defTabSz="1007943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fr-FR" sz="3968" b="1" dirty="0"/>
              <a:t>pour découvrir</a:t>
            </a:r>
          </a:p>
          <a:p>
            <a:pPr marL="377979" indent="-377979" defTabSz="1007943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fr-FR" sz="3968" b="1" dirty="0"/>
              <a:t>pour approfondir</a:t>
            </a:r>
          </a:p>
          <a:p>
            <a:pPr marL="377979" indent="-377979" defTabSz="1007943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fr-FR" sz="3968" b="1" dirty="0"/>
              <a:t>pour réfléchir</a:t>
            </a:r>
          </a:p>
          <a:p>
            <a:pPr marL="377979" indent="-377979" defTabSz="1007943" eaLnBrk="1" fontAlgn="auto" hangingPunct="1"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6475"/>
            <a:fld id="{A677CEDB-088A-4E0F-9497-BD639C421414}" type="slidenum">
              <a:rPr lang="fr-FR" sz="1900">
                <a:solidFill>
                  <a:srgbClr val="000000"/>
                </a:solidFill>
              </a:rPr>
              <a:pPr defTabSz="1006475"/>
              <a:t>53</a:t>
            </a:fld>
            <a:endParaRPr lang="fr-FR" sz="1900">
              <a:solidFill>
                <a:srgbClr val="000000"/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 flipV="1">
            <a:off x="5516563" y="3779838"/>
            <a:ext cx="0" cy="127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595313" y="604838"/>
            <a:ext cx="9525000" cy="906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2646" kern="0" dirty="0">
                <a:solidFill>
                  <a:sysClr val="windowText" lastClr="000000"/>
                </a:solidFill>
                <a:latin typeface="+mn-lt"/>
              </a:rPr>
              <a:t> Un fonds transversal complémentaire des activités numériques</a:t>
            </a:r>
          </a:p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2646" kern="0" dirty="0">
                <a:solidFill>
                  <a:sysClr val="windowText" lastClr="000000"/>
                </a:solidFill>
                <a:latin typeface="+mn-lt"/>
              </a:rPr>
              <a:t> Un fonds dédié à l’éveil aux nouvelles pratiques</a:t>
            </a:r>
          </a:p>
        </p:txBody>
      </p:sp>
      <p:sp>
        <p:nvSpPr>
          <p:cNvPr id="15" name="Espace réservé du contenu 8"/>
          <p:cNvSpPr>
            <a:spLocks noGrp="1"/>
          </p:cNvSpPr>
          <p:nvPr>
            <p:ph sz="half" idx="2"/>
          </p:nvPr>
        </p:nvSpPr>
        <p:spPr>
          <a:xfrm>
            <a:off x="674688" y="5684838"/>
            <a:ext cx="9048750" cy="1349375"/>
          </a:xfrm>
        </p:spPr>
        <p:txBody>
          <a:bodyPr rtlCol="0">
            <a:noAutofit/>
          </a:bodyPr>
          <a:lstStyle/>
          <a:p>
            <a:pPr marL="377979" indent="-377979" defTabSz="1007943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2646" b="1" dirty="0"/>
              <a:t>600 documents</a:t>
            </a:r>
            <a:r>
              <a:rPr lang="fr-FR" sz="2646" dirty="0"/>
              <a:t> adultes et jeunesse : applis, arts numériques, technologies de l’information et de la communication, sociologie, philosophie, jeux vidéo, logiciels de création 3D </a:t>
            </a:r>
          </a:p>
        </p:txBody>
      </p:sp>
      <p:cxnSp>
        <p:nvCxnSpPr>
          <p:cNvPr id="16" name="Connecteur droit 15"/>
          <p:cNvCxnSpPr/>
          <p:nvPr/>
        </p:nvCxnSpPr>
        <p:spPr>
          <a:xfrm flipH="1">
            <a:off x="436563" y="1477963"/>
            <a:ext cx="7223125" cy="0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H="1">
            <a:off x="436563" y="6954838"/>
            <a:ext cx="7937500" cy="0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flipV="1">
            <a:off x="595313" y="842963"/>
            <a:ext cx="0" cy="6270625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\\dacd01\dac\BDP\Canopee\Commun\Pôle développement créatif\Banque d'images\PHOTOSFAITESMAISON\CUNUM\PHOTOS MAISON BIS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8" y="1557338"/>
            <a:ext cx="5476875" cy="4108450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158732" name="Picture 2" descr="http://www.artathome.fr/images/by-nc-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813" y="5367338"/>
            <a:ext cx="7556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992188" y="5367338"/>
            <a:ext cx="2619375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2" kern="0" dirty="0">
                <a:solidFill>
                  <a:schemeClr val="bg1"/>
                </a:solidFill>
                <a:latin typeface="+mn-lt"/>
              </a:rPr>
              <a:t>Médiathèque de la Canopée la fontaine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84688" y="65088"/>
            <a:ext cx="2778125" cy="698500"/>
          </a:xfrm>
        </p:spPr>
        <p:txBody>
          <a:bodyPr rtlCol="0">
            <a:normAutofit/>
          </a:bodyPr>
          <a:lstStyle/>
          <a:p>
            <a:pPr defTabSz="1007943" eaLnBrk="1" fontAlgn="auto" hangingPunct="1">
              <a:spcAft>
                <a:spcPts val="0"/>
              </a:spcAft>
              <a:defRPr/>
            </a:pPr>
            <a:r>
              <a:rPr lang="fr-FR" sz="3086" b="1" dirty="0">
                <a:solidFill>
                  <a:srgbClr val="0070C0"/>
                </a:solidFill>
                <a:latin typeface="+mn-lt"/>
              </a:rPr>
              <a:t>Le Pôle Sourd</a:t>
            </a:r>
            <a:endParaRPr lang="fr-FR" sz="3086" dirty="0">
              <a:latin typeface="+mn-lt"/>
            </a:endParaRPr>
          </a:p>
        </p:txBody>
      </p:sp>
      <p:pic>
        <p:nvPicPr>
          <p:cNvPr id="159747" name="Picture 2" descr="\\dacd01\dac\BDP\Canopee\Commun\groupes-projet\Publics sourds\Niveaux LSF\L'accueil en LSF à la Canopée-OK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521200" cy="7559675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6475"/>
            <a:fld id="{7839D8DC-721D-42D5-85B5-656137FFA8FA}" type="slidenum">
              <a:rPr lang="fr-FR" sz="1900">
                <a:solidFill>
                  <a:srgbClr val="000000"/>
                </a:solidFill>
              </a:rPr>
              <a:pPr defTabSz="1006475"/>
              <a:t>54</a:t>
            </a:fld>
            <a:endParaRPr lang="fr-FR" sz="1900">
              <a:solidFill>
                <a:srgbClr val="000000"/>
              </a:solidFill>
            </a:endParaRPr>
          </a:p>
        </p:txBody>
      </p:sp>
      <p:pic>
        <p:nvPicPr>
          <p:cNvPr id="159749" name="Espace réservé du contenu 4" descr="logo_poles_sourds_x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4063" y="128588"/>
            <a:ext cx="604837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0" name="Picture 2" descr="http://www.artathome.fr/images/by-nc-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297738"/>
            <a:ext cx="7572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674688" y="7351713"/>
            <a:ext cx="2778125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2" kern="0" dirty="0">
                <a:solidFill>
                  <a:sysClr val="windowText" lastClr="000000"/>
                </a:solidFill>
                <a:latin typeface="+mn-lt"/>
              </a:rPr>
              <a:t>Médiathèque de la Canopée la fontaine</a:t>
            </a:r>
          </a:p>
        </p:txBody>
      </p:sp>
      <p:pic>
        <p:nvPicPr>
          <p:cNvPr id="159752" name="Picture 2" descr="\\dacd01\dac\BDP\Canopee\Commun\groupes-projet\Publics sourds\Niveaux LSF\L'accueil en LSF à la Canopée-OK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484688" y="6557963"/>
            <a:ext cx="2301875" cy="1031875"/>
          </a:xfrm>
        </p:spPr>
      </p:pic>
      <p:cxnSp>
        <p:nvCxnSpPr>
          <p:cNvPr id="13" name="Connecteur droit avec flèche 12"/>
          <p:cNvCxnSpPr/>
          <p:nvPr/>
        </p:nvCxnSpPr>
        <p:spPr>
          <a:xfrm flipH="1">
            <a:off x="3294063" y="7351713"/>
            <a:ext cx="1190625" cy="0"/>
          </a:xfrm>
          <a:prstGeom prst="straightConnector1">
            <a:avLst/>
          </a:prstGeom>
          <a:ln w="603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contenu 5"/>
          <p:cNvSpPr>
            <a:spLocks noGrp="1"/>
          </p:cNvSpPr>
          <p:nvPr>
            <p:ph sz="half" idx="2"/>
          </p:nvPr>
        </p:nvSpPr>
        <p:spPr>
          <a:xfrm>
            <a:off x="4802188" y="922338"/>
            <a:ext cx="5080000" cy="5238750"/>
          </a:xfrm>
        </p:spPr>
        <p:txBody>
          <a:bodyPr rtlCol="0">
            <a:noAutofit/>
          </a:bodyPr>
          <a:lstStyle/>
          <a:p>
            <a:pPr marL="377979" indent="-377979" defTabSz="1007943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2646" b="1" dirty="0"/>
              <a:t>Accessibilité</a:t>
            </a:r>
            <a:r>
              <a:rPr lang="fr-FR" sz="2646" dirty="0"/>
              <a:t> des Sourds aux animations, aux vidéos… (interprétariat)</a:t>
            </a:r>
          </a:p>
          <a:p>
            <a:pPr marL="377979" indent="-377979" defTabSz="1007943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2646" b="1" dirty="0"/>
              <a:t>Accueil</a:t>
            </a:r>
            <a:r>
              <a:rPr lang="fr-FR" sz="2646" dirty="0"/>
              <a:t> des Sourds selon un chemin d’aptitude pour les bibliothécaires</a:t>
            </a:r>
          </a:p>
          <a:p>
            <a:pPr marL="377979" indent="-377979" defTabSz="1007943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2646" dirty="0"/>
              <a:t>Des </a:t>
            </a:r>
            <a:r>
              <a:rPr lang="fr-FR" sz="2646" b="1" dirty="0"/>
              <a:t>formations</a:t>
            </a:r>
            <a:r>
              <a:rPr lang="fr-FR" sz="2646" dirty="0"/>
              <a:t> pour l’équipe</a:t>
            </a:r>
          </a:p>
          <a:p>
            <a:pPr marL="377979" indent="-377979" defTabSz="1007943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2646" dirty="0"/>
              <a:t>2 bibliothécaires Sourds</a:t>
            </a:r>
          </a:p>
          <a:p>
            <a:pPr marL="377979" indent="-377979" defTabSz="1007943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2646" dirty="0"/>
              <a:t>Fonds de </a:t>
            </a:r>
            <a:r>
              <a:rPr lang="fr-FR" sz="2646" b="1" dirty="0"/>
              <a:t>150 documents </a:t>
            </a:r>
            <a:r>
              <a:rPr lang="fr-FR" sz="2646" dirty="0"/>
              <a:t>: fictions, documentaires, BD, films… sur la culture sourde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357813" y="1001713"/>
            <a:ext cx="4722812" cy="5397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984" kern="0">
              <a:solidFill>
                <a:sysClr val="windowText" lastClr="000000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5357813" y="1557338"/>
            <a:ext cx="4451350" cy="4921250"/>
          </a:xfrm>
        </p:spPr>
        <p:txBody>
          <a:bodyPr rtlCol="0">
            <a:normAutofit fontScale="85000" lnSpcReduction="10000"/>
          </a:bodyPr>
          <a:lstStyle/>
          <a:p>
            <a:pPr marL="377979" indent="-377979" defTabSz="1007943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dirty="0"/>
              <a:t>Travail en commun avec le centre Hip Hop </a:t>
            </a:r>
            <a:r>
              <a:rPr lang="fr-FR" b="1" dirty="0"/>
              <a:t>La Place</a:t>
            </a:r>
            <a:r>
              <a:rPr lang="fr-FR" dirty="0"/>
              <a:t>, le </a:t>
            </a:r>
            <a:r>
              <a:rPr lang="fr-FR" b="1" dirty="0"/>
              <a:t>conservatoire</a:t>
            </a:r>
            <a:r>
              <a:rPr lang="fr-FR" dirty="0"/>
              <a:t>, la </a:t>
            </a:r>
            <a:r>
              <a:rPr lang="fr-FR" b="1" dirty="0"/>
              <a:t>MPAA</a:t>
            </a:r>
            <a:r>
              <a:rPr lang="fr-FR" dirty="0"/>
              <a:t>, les 2 bibliothèques existantes, le centre d’animation</a:t>
            </a:r>
          </a:p>
          <a:p>
            <a:pPr marL="377979" indent="-377979" defTabSz="1007943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b="1" dirty="0"/>
              <a:t>Valorisation du quartier </a:t>
            </a:r>
            <a:r>
              <a:rPr lang="fr-FR" dirty="0"/>
              <a:t>et de son histoire dans les collections, </a:t>
            </a:r>
            <a:r>
              <a:rPr lang="fr-FR" dirty="0">
                <a:hlinkClick r:id="rId2"/>
              </a:rPr>
              <a:t>sur les réseaux </a:t>
            </a:r>
            <a:r>
              <a:rPr lang="fr-FR" dirty="0" smtClean="0">
                <a:hlinkClick r:id="rId2"/>
              </a:rPr>
              <a:t>sociaux avec Guillaume </a:t>
            </a:r>
            <a:r>
              <a:rPr lang="fr-FR" dirty="0" err="1" smtClean="0">
                <a:hlinkClick r:id="rId2"/>
              </a:rPr>
              <a:t>Essaillon</a:t>
            </a:r>
            <a:r>
              <a:rPr lang="fr-FR" dirty="0" smtClean="0"/>
              <a:t>…</a:t>
            </a:r>
            <a:endParaRPr lang="fr-FR" dirty="0"/>
          </a:p>
          <a:p>
            <a:pPr marL="377979" indent="-377979" defTabSz="1007943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dirty="0"/>
              <a:t>Partenariats hors-les-murs (La Clairière, Cerise, centres d’animation, BPI…)</a:t>
            </a:r>
          </a:p>
          <a:p>
            <a:pPr marL="377979" indent="-377979" defTabSz="1007943" eaLnBrk="1" fontAlgn="auto" hangingPunct="1">
              <a:spcAft>
                <a:spcPts val="0"/>
              </a:spcAft>
              <a:buFontTx/>
              <a:buChar char="-"/>
              <a:defRPr/>
            </a:pPr>
            <a:endParaRPr lang="fr-FR" dirty="0"/>
          </a:p>
        </p:txBody>
      </p:sp>
      <p:pic>
        <p:nvPicPr>
          <p:cNvPr id="160772" name="Picture 2" descr="\\dacd01\DAC\BDP\Canopee\Commun\Pôle développement créatif\Banque d'images\vieilles photos Halles et alii\les halles par Paul Almas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1113" y="1033463"/>
            <a:ext cx="5368926" cy="5397500"/>
          </a:xfr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6475"/>
            <a:fld id="{A157E1B4-DD5C-4912-9C7E-34B36F13D8A4}" type="slidenum">
              <a:rPr lang="fr-FR" sz="1900">
                <a:solidFill>
                  <a:srgbClr val="000000"/>
                </a:solidFill>
              </a:rPr>
              <a:pPr defTabSz="1006475"/>
              <a:t>55</a:t>
            </a:fld>
            <a:endParaRPr lang="fr-FR" sz="1900">
              <a:solidFill>
                <a:srgbClr val="000000"/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-39688" y="49213"/>
            <a:ext cx="8320088" cy="460375"/>
          </a:xfrm>
          <a:prstGeom prst="rect">
            <a:avLst/>
          </a:prstGeom>
        </p:spPr>
        <p:txBody>
          <a:bodyPr lIns="100796" tIns="50398" rIns="100796" bIns="50398" anchor="ctr"/>
          <a:lstStyle/>
          <a:p>
            <a:pPr algn="ctr" defTabSz="1007943" eaLnBrk="1" fontAlgn="auto" hangingPunct="1">
              <a:spcAft>
                <a:spcPts val="0"/>
              </a:spcAft>
              <a:defRPr/>
            </a:pPr>
            <a:r>
              <a:rPr 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Projets de la future médiathèque</a:t>
            </a: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3452813" y="684213"/>
            <a:ext cx="3413125" cy="6667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lIns="100796" tIns="50398" rIns="100796" bIns="50398" anchor="ctr"/>
          <a:lstStyle/>
          <a:p>
            <a:pPr marL="377979" indent="-377979" algn="ctr" defTabSz="1007943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3086" dirty="0">
                <a:latin typeface="Trebuchet MS" pitchFamily="34" charset="0"/>
                <a:cs typeface="David" pitchFamily="34" charset="-79"/>
              </a:rPr>
              <a:t>Dans les Halles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/>
          <p:cNvCxnSpPr/>
          <p:nvPr/>
        </p:nvCxnSpPr>
        <p:spPr>
          <a:xfrm flipV="1">
            <a:off x="595313" y="842963"/>
            <a:ext cx="0" cy="619125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795" name="Titre 1"/>
          <p:cNvSpPr>
            <a:spLocks noGrp="1"/>
          </p:cNvSpPr>
          <p:nvPr>
            <p:ph type="title"/>
          </p:nvPr>
        </p:nvSpPr>
        <p:spPr>
          <a:xfrm>
            <a:off x="590550" y="0"/>
            <a:ext cx="4665663" cy="698500"/>
          </a:xfrm>
        </p:spPr>
        <p:txBody>
          <a:bodyPr/>
          <a:lstStyle/>
          <a:p>
            <a:pPr eaLnBrk="1" hangingPunct="1"/>
            <a:r>
              <a:rPr lang="fr-FR" altLang="fr-FR" sz="4400" b="1" smtClean="0">
                <a:solidFill>
                  <a:srgbClr val="0070C0"/>
                </a:solidFill>
              </a:rPr>
              <a:t>Action culturelle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224713" y="7107238"/>
            <a:ext cx="2351087" cy="403225"/>
          </a:xfrm>
        </p:spPr>
        <p:txBody>
          <a:bodyPr/>
          <a:lstStyle/>
          <a:p>
            <a:pPr defTabSz="1006475"/>
            <a:fld id="{20862DC2-2EFB-409D-8068-4E6EA8C0B6F4}" type="slidenum">
              <a:rPr lang="fr-FR" sz="1900">
                <a:solidFill>
                  <a:srgbClr val="000000"/>
                </a:solidFill>
              </a:rPr>
              <a:pPr defTabSz="1006475"/>
              <a:t>56</a:t>
            </a:fld>
            <a:endParaRPr lang="fr-FR" sz="1900">
              <a:solidFill>
                <a:srgbClr val="00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95313" y="842963"/>
            <a:ext cx="3095625" cy="396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Venir à la Canopée pour :</a:t>
            </a:r>
          </a:p>
        </p:txBody>
      </p:sp>
      <p:cxnSp>
        <p:nvCxnSpPr>
          <p:cNvPr id="14" name="Connecteur droit 13"/>
          <p:cNvCxnSpPr/>
          <p:nvPr/>
        </p:nvCxnSpPr>
        <p:spPr>
          <a:xfrm flipH="1">
            <a:off x="436563" y="1239838"/>
            <a:ext cx="6588125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à coins arrondis 14"/>
          <p:cNvSpPr/>
          <p:nvPr/>
        </p:nvSpPr>
        <p:spPr>
          <a:xfrm>
            <a:off x="436563" y="1557338"/>
            <a:ext cx="1587500" cy="714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</a:rPr>
              <a:t>Jouer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436563" y="2509838"/>
            <a:ext cx="1587500" cy="714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</a:rPr>
              <a:t>Découvrir</a:t>
            </a:r>
          </a:p>
        </p:txBody>
      </p:sp>
      <p:sp>
        <p:nvSpPr>
          <p:cNvPr id="19" name="Rectangle à coins arrondis 18"/>
          <p:cNvSpPr/>
          <p:nvPr/>
        </p:nvSpPr>
        <p:spPr>
          <a:xfrm>
            <a:off x="436563" y="4414838"/>
            <a:ext cx="1587500" cy="714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</a:rPr>
              <a:t>S’évader</a:t>
            </a:r>
          </a:p>
        </p:txBody>
      </p:sp>
      <p:cxnSp>
        <p:nvCxnSpPr>
          <p:cNvPr id="61" name="Connecteur droit 60"/>
          <p:cNvCxnSpPr/>
          <p:nvPr/>
        </p:nvCxnSpPr>
        <p:spPr>
          <a:xfrm>
            <a:off x="2024063" y="2906713"/>
            <a:ext cx="47625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ZoneTexte 61"/>
          <p:cNvSpPr txBox="1"/>
          <p:nvPr/>
        </p:nvSpPr>
        <p:spPr>
          <a:xfrm>
            <a:off x="2500313" y="2430463"/>
            <a:ext cx="5794375" cy="703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Sélection d’applications</a:t>
            </a:r>
          </a:p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Sensibilisation à la Langue des Signes Française</a:t>
            </a:r>
          </a:p>
        </p:txBody>
      </p:sp>
      <p:cxnSp>
        <p:nvCxnSpPr>
          <p:cNvPr id="63" name="Connecteur droit 62"/>
          <p:cNvCxnSpPr/>
          <p:nvPr/>
        </p:nvCxnSpPr>
        <p:spPr>
          <a:xfrm flipV="1">
            <a:off x="2500313" y="2430463"/>
            <a:ext cx="0" cy="71437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/>
          <p:cNvCxnSpPr/>
          <p:nvPr/>
        </p:nvCxnSpPr>
        <p:spPr>
          <a:xfrm>
            <a:off x="2024063" y="4811713"/>
            <a:ext cx="8731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/>
          <p:cNvCxnSpPr/>
          <p:nvPr/>
        </p:nvCxnSpPr>
        <p:spPr>
          <a:xfrm flipV="1">
            <a:off x="2897188" y="4414838"/>
            <a:ext cx="0" cy="71437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ZoneTexte 66"/>
          <p:cNvSpPr txBox="1"/>
          <p:nvPr/>
        </p:nvSpPr>
        <p:spPr>
          <a:xfrm>
            <a:off x="2897188" y="4416425"/>
            <a:ext cx="3730625" cy="703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Conte bilingue (français/LSF) Projection de film</a:t>
            </a:r>
          </a:p>
        </p:txBody>
      </p:sp>
      <p:cxnSp>
        <p:nvCxnSpPr>
          <p:cNvPr id="71" name="Connecteur droit 70"/>
          <p:cNvCxnSpPr/>
          <p:nvPr/>
        </p:nvCxnSpPr>
        <p:spPr>
          <a:xfrm>
            <a:off x="2024063" y="1874838"/>
            <a:ext cx="8731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/>
          <p:cNvCxnSpPr/>
          <p:nvPr/>
        </p:nvCxnSpPr>
        <p:spPr>
          <a:xfrm flipV="1">
            <a:off x="2897188" y="1557338"/>
            <a:ext cx="0" cy="635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ZoneTexte 72"/>
          <p:cNvSpPr txBox="1"/>
          <p:nvPr/>
        </p:nvSpPr>
        <p:spPr>
          <a:xfrm>
            <a:off x="2897188" y="1477963"/>
            <a:ext cx="3730625" cy="703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Jeu vidéo</a:t>
            </a:r>
          </a:p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Jeu de société</a:t>
            </a:r>
          </a:p>
        </p:txBody>
      </p:sp>
      <p:sp>
        <p:nvSpPr>
          <p:cNvPr id="33" name="Rectangle à coins arrondis 32"/>
          <p:cNvSpPr/>
          <p:nvPr/>
        </p:nvSpPr>
        <p:spPr>
          <a:xfrm>
            <a:off x="436563" y="3462338"/>
            <a:ext cx="1587500" cy="714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</a:rPr>
              <a:t>Comprendre</a:t>
            </a:r>
          </a:p>
        </p:txBody>
      </p:sp>
      <p:cxnSp>
        <p:nvCxnSpPr>
          <p:cNvPr id="34" name="Connecteur droit 33"/>
          <p:cNvCxnSpPr/>
          <p:nvPr/>
        </p:nvCxnSpPr>
        <p:spPr>
          <a:xfrm>
            <a:off x="2024063" y="3779838"/>
            <a:ext cx="71437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2738438" y="3462338"/>
            <a:ext cx="3730625" cy="703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Programmation informatique</a:t>
            </a:r>
          </a:p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Débat d’actualité</a:t>
            </a:r>
          </a:p>
        </p:txBody>
      </p:sp>
      <p:cxnSp>
        <p:nvCxnSpPr>
          <p:cNvPr id="36" name="Connecteur droit 35"/>
          <p:cNvCxnSpPr/>
          <p:nvPr/>
        </p:nvCxnSpPr>
        <p:spPr>
          <a:xfrm flipV="1">
            <a:off x="2738438" y="3462338"/>
            <a:ext cx="0" cy="71437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à coins arrondis 38"/>
          <p:cNvSpPr/>
          <p:nvPr/>
        </p:nvSpPr>
        <p:spPr>
          <a:xfrm>
            <a:off x="436563" y="5446713"/>
            <a:ext cx="1587500" cy="714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</a:rPr>
              <a:t>Créer</a:t>
            </a:r>
          </a:p>
        </p:txBody>
      </p:sp>
      <p:cxnSp>
        <p:nvCxnSpPr>
          <p:cNvPr id="40" name="Connecteur droit 39"/>
          <p:cNvCxnSpPr/>
          <p:nvPr/>
        </p:nvCxnSpPr>
        <p:spPr>
          <a:xfrm>
            <a:off x="2024063" y="5764213"/>
            <a:ext cx="5556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 flipV="1">
            <a:off x="2579688" y="5367338"/>
            <a:ext cx="0" cy="87312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2579688" y="5302250"/>
            <a:ext cx="3730625" cy="1008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Impression 3D</a:t>
            </a:r>
          </a:p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Loisirs créatifs</a:t>
            </a:r>
          </a:p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Atelier </a:t>
            </a:r>
            <a:r>
              <a:rPr lang="fr-FR" sz="1984" kern="0" dirty="0" err="1">
                <a:solidFill>
                  <a:sysClr val="windowText" lastClr="000000"/>
                </a:solidFill>
                <a:latin typeface="+mn-lt"/>
              </a:rPr>
              <a:t>street</a:t>
            </a: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 art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595313" y="6478588"/>
            <a:ext cx="3968750" cy="398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Et bien d’autres activités</a:t>
            </a:r>
          </a:p>
        </p:txBody>
      </p:sp>
      <p:cxnSp>
        <p:nvCxnSpPr>
          <p:cNvPr id="46" name="Connecteur droit 45"/>
          <p:cNvCxnSpPr/>
          <p:nvPr/>
        </p:nvCxnSpPr>
        <p:spPr>
          <a:xfrm flipH="1">
            <a:off x="436563" y="6875463"/>
            <a:ext cx="3095625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 flipH="1">
            <a:off x="3611563" y="6875463"/>
            <a:ext cx="15875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 flipH="1">
            <a:off x="3849688" y="6875463"/>
            <a:ext cx="15875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 flipH="1">
            <a:off x="4087813" y="6875463"/>
            <a:ext cx="15875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2" descr="\\dacd01\dac\BDP\Canopee\Commun\animation de communautés\Banque d'images\PREFIGURATION - EQUIPE\robot 3D\P10100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7822" y="207940"/>
            <a:ext cx="2976819" cy="198438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8" name="Carré corné 57"/>
          <p:cNvSpPr/>
          <p:nvPr/>
        </p:nvSpPr>
        <p:spPr>
          <a:xfrm>
            <a:off x="6786563" y="3938588"/>
            <a:ext cx="2936875" cy="3175000"/>
          </a:xfrm>
          <a:prstGeom prst="foldedCorne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984" kern="0">
              <a:solidFill>
                <a:sysClr val="windowText" lastClr="000000"/>
              </a:solidFill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6786563" y="4017963"/>
            <a:ext cx="2778125" cy="3417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fr-FR" sz="1764" kern="0" dirty="0">
                <a:solidFill>
                  <a:sysClr val="windowText" lastClr="000000"/>
                </a:solidFill>
                <a:latin typeface="+mn-lt"/>
              </a:rPr>
              <a:t>Pour tous les âges</a:t>
            </a:r>
          </a:p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fr-FR" sz="1764" kern="0" dirty="0">
              <a:solidFill>
                <a:sysClr val="windowText" lastClr="000000"/>
              </a:solidFill>
              <a:latin typeface="+mn-lt"/>
            </a:endParaRPr>
          </a:p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1764" kern="0" dirty="0">
                <a:solidFill>
                  <a:sysClr val="windowText" lastClr="000000"/>
                </a:solidFill>
                <a:latin typeface="+mn-lt"/>
              </a:rPr>
              <a:t>À des horaires adaptés</a:t>
            </a:r>
          </a:p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fr-FR" sz="1764" kern="0" dirty="0">
              <a:solidFill>
                <a:sysClr val="windowText" lastClr="000000"/>
              </a:solidFill>
              <a:latin typeface="+mn-lt"/>
            </a:endParaRPr>
          </a:p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1764" kern="0" dirty="0">
                <a:solidFill>
                  <a:sysClr val="windowText" lastClr="000000"/>
                </a:solidFill>
                <a:latin typeface="+mn-lt"/>
              </a:rPr>
              <a:t>Tous les jours</a:t>
            </a:r>
          </a:p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fr-FR" sz="1764" kern="0" dirty="0">
              <a:solidFill>
                <a:sysClr val="windowText" lastClr="000000"/>
              </a:solidFill>
              <a:latin typeface="+mn-lt"/>
            </a:endParaRPr>
          </a:p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1764" kern="0" dirty="0">
                <a:solidFill>
                  <a:sysClr val="windowText" lastClr="000000"/>
                </a:solidFill>
                <a:latin typeface="+mn-lt"/>
              </a:rPr>
              <a:t>En fonction de cycles thématiques</a:t>
            </a:r>
          </a:p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fr-FR" sz="1764" kern="0" dirty="0">
              <a:solidFill>
                <a:sysClr val="windowText" lastClr="000000"/>
              </a:solidFill>
              <a:latin typeface="+mn-lt"/>
            </a:endParaRPr>
          </a:p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fr-FR" sz="1764" kern="0" dirty="0">
                <a:solidFill>
                  <a:sysClr val="windowText" lastClr="000000"/>
                </a:solidFill>
                <a:latin typeface="+mn-lt"/>
              </a:rPr>
              <a:t>Accessibles au public </a:t>
            </a:r>
          </a:p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764" kern="0" dirty="0">
                <a:solidFill>
                  <a:sysClr val="windowText" lastClr="000000"/>
                </a:solidFill>
                <a:latin typeface="+mn-lt"/>
              </a:rPr>
              <a:t>sourd</a:t>
            </a:r>
          </a:p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984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74" name="Cadre 73"/>
          <p:cNvSpPr/>
          <p:nvPr/>
        </p:nvSpPr>
        <p:spPr>
          <a:xfrm>
            <a:off x="8215313" y="3541713"/>
            <a:ext cx="1508125" cy="396875"/>
          </a:xfrm>
          <a:prstGeom prst="fram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984" kern="0" dirty="0">
              <a:solidFill>
                <a:schemeClr val="tx1"/>
              </a:solidFill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8215313" y="3532188"/>
            <a:ext cx="1508125" cy="396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84" kern="0" dirty="0">
                <a:solidFill>
                  <a:sysClr val="windowText" lastClr="000000"/>
                </a:solidFill>
                <a:latin typeface="+mn-lt"/>
              </a:rPr>
              <a:t>Des activités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itre 1"/>
          <p:cNvSpPr>
            <a:spLocks noGrp="1"/>
          </p:cNvSpPr>
          <p:nvPr>
            <p:ph type="title"/>
          </p:nvPr>
        </p:nvSpPr>
        <p:spPr>
          <a:xfrm>
            <a:off x="360363" y="49213"/>
            <a:ext cx="6408737" cy="1460500"/>
          </a:xfrm>
        </p:spPr>
        <p:txBody>
          <a:bodyPr/>
          <a:lstStyle/>
          <a:p>
            <a:pPr eaLnBrk="1" hangingPunct="1"/>
            <a:r>
              <a:rPr lang="fr-FR" altLang="fr-FR" sz="4400" b="1" dirty="0" smtClean="0">
                <a:solidFill>
                  <a:srgbClr val="0070C0"/>
                </a:solidFill>
              </a:rPr>
              <a:t>Quels résultats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5900" y="1474788"/>
            <a:ext cx="6769100" cy="5905500"/>
          </a:xfrm>
        </p:spPr>
        <p:txBody>
          <a:bodyPr rtlCol="0">
            <a:normAutofit fontScale="92500" lnSpcReduction="20000"/>
          </a:bodyPr>
          <a:lstStyle/>
          <a:p>
            <a:pPr marL="189006" indent="-189006" defTabSz="756026" eaLnBrk="1" fontAlgn="auto" hangingPunct="1">
              <a:spcBef>
                <a:spcPts val="827"/>
              </a:spcBef>
              <a:spcAft>
                <a:spcPts val="0"/>
              </a:spcAft>
              <a:defRPr/>
            </a:pPr>
            <a:r>
              <a:rPr lang="fr-FR" sz="2300" dirty="0"/>
              <a:t>16 500 visiteurs en avril 2016 (dont 3400 le premier week-end, puis impact de vacances et de jours </a:t>
            </a:r>
            <a:r>
              <a:rPr lang="fr-FR" sz="2300" dirty="0" smtClean="0"/>
              <a:t>fériés)</a:t>
            </a:r>
          </a:p>
          <a:p>
            <a:pPr marL="189006" indent="-189006" defTabSz="756026" eaLnBrk="1" fontAlgn="auto" hangingPunct="1">
              <a:spcBef>
                <a:spcPts val="827"/>
              </a:spcBef>
              <a:spcAft>
                <a:spcPts val="0"/>
              </a:spcAft>
              <a:defRPr/>
            </a:pPr>
            <a:endParaRPr lang="fr-FR" sz="2300" dirty="0" smtClean="0"/>
          </a:p>
          <a:p>
            <a:pPr marL="189006" indent="-189006" defTabSz="756026" eaLnBrk="1" fontAlgn="auto" hangingPunct="1">
              <a:spcBef>
                <a:spcPts val="827"/>
              </a:spcBef>
              <a:spcAft>
                <a:spcPts val="0"/>
              </a:spcAft>
              <a:defRPr/>
            </a:pPr>
            <a:r>
              <a:rPr lang="fr-FR" sz="2300" dirty="0" smtClean="0"/>
              <a:t>33 000 prêts en 2 mois </a:t>
            </a:r>
            <a:r>
              <a:rPr lang="fr-FR" sz="2300" dirty="0"/>
              <a:t>pour 30 000 documents</a:t>
            </a:r>
          </a:p>
          <a:p>
            <a:pPr marL="189006" indent="-189006" defTabSz="756026" eaLnBrk="1" fontAlgn="auto" hangingPunct="1">
              <a:spcBef>
                <a:spcPts val="827"/>
              </a:spcBef>
              <a:spcAft>
                <a:spcPts val="0"/>
              </a:spcAft>
              <a:defRPr/>
            </a:pPr>
            <a:endParaRPr lang="fr-FR" sz="2315" dirty="0"/>
          </a:p>
          <a:p>
            <a:pPr marL="189006" indent="-189006" defTabSz="756026" eaLnBrk="1" fontAlgn="auto" hangingPunct="1">
              <a:spcBef>
                <a:spcPts val="827"/>
              </a:spcBef>
              <a:spcAft>
                <a:spcPts val="0"/>
              </a:spcAft>
              <a:defRPr/>
            </a:pPr>
            <a:r>
              <a:rPr lang="fr-FR" sz="2315" dirty="0"/>
              <a:t>24 400 visites sur le blog en 2015 et 1</a:t>
            </a:r>
            <a:r>
              <a:rPr lang="fr-FR" sz="2315" baseline="30000" dirty="0"/>
              <a:t>er</a:t>
            </a:r>
            <a:r>
              <a:rPr lang="fr-FR" sz="2315" dirty="0"/>
              <a:t> trimestre 2016 (65% des référents venant des réseaux </a:t>
            </a:r>
            <a:r>
              <a:rPr lang="fr-FR" sz="2315" dirty="0" smtClean="0"/>
              <a:t>sociaux), 14 </a:t>
            </a:r>
            <a:r>
              <a:rPr lang="fr-FR" sz="2315" dirty="0"/>
              <a:t>600 visites depuis avril (30% des référents venant des réseaux sociaux)</a:t>
            </a:r>
          </a:p>
          <a:p>
            <a:pPr marL="189006" indent="-189006" defTabSz="756026" eaLnBrk="1" fontAlgn="auto" hangingPunct="1">
              <a:spcBef>
                <a:spcPts val="827"/>
              </a:spcBef>
              <a:spcAft>
                <a:spcPts val="0"/>
              </a:spcAft>
              <a:buNone/>
              <a:defRPr/>
            </a:pPr>
            <a:endParaRPr lang="fr-FR" sz="2315" dirty="0"/>
          </a:p>
          <a:p>
            <a:pPr marL="189006" indent="-189006" defTabSz="756026" eaLnBrk="1" fontAlgn="auto" hangingPunct="1">
              <a:spcBef>
                <a:spcPts val="827"/>
              </a:spcBef>
              <a:spcAft>
                <a:spcPts val="0"/>
              </a:spcAft>
              <a:defRPr/>
            </a:pPr>
            <a:r>
              <a:rPr lang="fr-FR" sz="2315" dirty="0">
                <a:hlinkClick r:id="rId3"/>
              </a:rPr>
              <a:t>Plus de 40 remarques dans le cahier d’observations</a:t>
            </a:r>
            <a:endParaRPr lang="fr-FR" sz="2315" dirty="0"/>
          </a:p>
          <a:p>
            <a:pPr marL="189006" indent="-189006" defTabSz="756026" eaLnBrk="1" fontAlgn="auto" hangingPunct="1">
              <a:spcBef>
                <a:spcPts val="827"/>
              </a:spcBef>
              <a:spcAft>
                <a:spcPts val="0"/>
              </a:spcAft>
              <a:defRPr/>
            </a:pPr>
            <a:endParaRPr lang="fr-FR" sz="2315" dirty="0"/>
          </a:p>
          <a:p>
            <a:pPr marL="189006" indent="-189006" defTabSz="756026" eaLnBrk="1" fontAlgn="auto" hangingPunct="1">
              <a:spcBef>
                <a:spcPts val="827"/>
              </a:spcBef>
              <a:spcAft>
                <a:spcPts val="0"/>
              </a:spcAft>
              <a:defRPr/>
            </a:pPr>
            <a:r>
              <a:rPr lang="fr-FR" sz="2315" dirty="0"/>
              <a:t>Nouveaux projets:</a:t>
            </a:r>
          </a:p>
          <a:p>
            <a:pPr defTabSz="756026" eaLnBrk="1" fontAlgn="auto" hangingPunct="1">
              <a:spcBef>
                <a:spcPts val="827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315" dirty="0">
                <a:hlinkClick r:id="rId4"/>
              </a:rPr>
              <a:t>Grainothèque</a:t>
            </a:r>
            <a:endParaRPr lang="fr-FR" sz="2315" dirty="0"/>
          </a:p>
          <a:p>
            <a:pPr defTabSz="756026" eaLnBrk="1" fontAlgn="auto" hangingPunct="1">
              <a:spcBef>
                <a:spcPts val="827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315" dirty="0"/>
              <a:t>Ateliers de l’usager</a:t>
            </a:r>
          </a:p>
          <a:p>
            <a:pPr defTabSz="756026" eaLnBrk="1" fontAlgn="auto" hangingPunct="1">
              <a:spcBef>
                <a:spcPts val="827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315" dirty="0"/>
              <a:t>Choix des thèmes des ateliers (automne/hiver ?)</a:t>
            </a:r>
          </a:p>
          <a:p>
            <a:pPr defTabSz="756026" eaLnBrk="1" fontAlgn="auto" hangingPunct="1">
              <a:spcBef>
                <a:spcPts val="827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315" dirty="0"/>
              <a:t>Groupe Facebook ?</a:t>
            </a:r>
          </a:p>
        </p:txBody>
      </p:sp>
      <p:pic>
        <p:nvPicPr>
          <p:cNvPr id="163844" name="Imag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6738" y="0"/>
            <a:ext cx="3163887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b="1" dirty="0" smtClean="0">
                <a:solidFill>
                  <a:srgbClr val="0070C0"/>
                </a:solidFill>
              </a:rPr>
              <a:t>Quels résultats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3238" y="1763713"/>
            <a:ext cx="6121250" cy="4989512"/>
          </a:xfrm>
        </p:spPr>
        <p:txBody>
          <a:bodyPr/>
          <a:lstStyle/>
          <a:p>
            <a:r>
              <a:rPr lang="fr-FR" sz="3600" dirty="0" smtClean="0"/>
              <a:t>Une trentaine d’ateliers (3D, généalogie, jardin malin…) pour 150 personnes</a:t>
            </a:r>
          </a:p>
          <a:p>
            <a:r>
              <a:rPr lang="fr-FR" sz="3600" dirty="0" smtClean="0"/>
              <a:t>22 ateliers (moitié d’appropriation) liés au numérique, 250 adultes, 65 enfants</a:t>
            </a:r>
          </a:p>
          <a:p>
            <a:r>
              <a:rPr lang="fr-FR" sz="3600" dirty="0" smtClean="0"/>
              <a:t>De « création de boîte mail » pour 2 personnes jusqu’à démo 3D pour 34 personnes</a:t>
            </a:r>
          </a:p>
          <a:p>
            <a:endParaRPr lang="fr-FR" sz="360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B2EE-D396-4057-A911-ED0A83EA53AC}" type="slidenum">
              <a:rPr lang="fr-FR" smtClean="0"/>
              <a:pPr/>
              <a:t>58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496" y="1403573"/>
            <a:ext cx="3163887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42" name="Picture 2" descr="C:\Users\gaillarr\AppData\Local\Microsoft\Windows\Temporary Internet Files\Content.Outlook\AEHIUERC\IMG_20160611_1506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0512" y="4211885"/>
            <a:ext cx="2771726" cy="2771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" y="842963"/>
            <a:ext cx="10067925" cy="5662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4867" name="Rectangle 2"/>
          <p:cNvSpPr>
            <a:spLocks noChangeArrowheads="1"/>
          </p:cNvSpPr>
          <p:nvPr/>
        </p:nvSpPr>
        <p:spPr bwMode="auto">
          <a:xfrm>
            <a:off x="7224713" y="7007225"/>
            <a:ext cx="2352675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100800" tIns="50400" rIns="100800" bIns="50400"/>
          <a:lstStyle/>
          <a:p>
            <a:pPr eaLnBrk="1" hangingPunct="1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16C52C3-EE5B-43B4-B213-A76F8642D3F4}" type="slidenum">
              <a:rPr lang="fr-FR" altLang="fr-FR">
                <a:solidFill>
                  <a:srgbClr val="000000"/>
                </a:solidFill>
                <a:ea typeface="Microsoft YaHei" pitchFamily="34" charset="-122"/>
              </a:rPr>
              <a:pPr eaLnBrk="1" hangingPunct="1">
                <a:lnSpc>
                  <a:spcPct val="93000"/>
                </a:lnSpc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59</a:t>
            </a:fld>
            <a:endParaRPr lang="fr-FR" altLang="fr-FR">
              <a:solidFill>
                <a:srgbClr val="000000"/>
              </a:solidFill>
              <a:ea typeface="Microsoft YaHei" pitchFamily="34" charset="-122"/>
            </a:endParaRPr>
          </a:p>
        </p:txBody>
      </p:sp>
      <p:sp>
        <p:nvSpPr>
          <p:cNvPr id="164868" name="Rectangle 3"/>
          <p:cNvSpPr>
            <a:spLocks noChangeArrowheads="1"/>
          </p:cNvSpPr>
          <p:nvPr/>
        </p:nvSpPr>
        <p:spPr bwMode="auto">
          <a:xfrm>
            <a:off x="6230938" y="6240463"/>
            <a:ext cx="3889375" cy="257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100800" tIns="50400" rIns="100800" bIns="50400"/>
          <a:lstStyle/>
          <a:p>
            <a:pPr algn="r" eaLnBrk="1" hangingPunct="1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1100">
                <a:solidFill>
                  <a:srgbClr val="000000"/>
                </a:solidFill>
                <a:ea typeface="Microsoft YaHei" pitchFamily="34" charset="-122"/>
              </a:rPr>
              <a:t>© Patrick Berger et Jacques Anziutti Architectes / L’autre Image </a:t>
            </a:r>
          </a:p>
        </p:txBody>
      </p:sp>
      <p:sp>
        <p:nvSpPr>
          <p:cNvPr id="164869" name="Rectangle 4"/>
          <p:cNvSpPr>
            <a:spLocks noChangeArrowheads="1"/>
          </p:cNvSpPr>
          <p:nvPr/>
        </p:nvSpPr>
        <p:spPr bwMode="auto">
          <a:xfrm>
            <a:off x="1079500" y="2051050"/>
            <a:ext cx="6905625" cy="1349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hangingPunct="1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8800" b="1">
                <a:solidFill>
                  <a:srgbClr val="0070C0"/>
                </a:solidFill>
                <a:ea typeface="Microsoft YaHei" pitchFamily="34" charset="-122"/>
              </a:rPr>
              <a:t>A bientôt !</a:t>
            </a:r>
          </a:p>
        </p:txBody>
      </p:sp>
      <p:pic>
        <p:nvPicPr>
          <p:cNvPr id="16487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900" y="5940425"/>
            <a:ext cx="1439863" cy="1439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4871" name="Rectangle 6"/>
          <p:cNvSpPr>
            <a:spLocks noChangeArrowheads="1"/>
          </p:cNvSpPr>
          <p:nvPr/>
        </p:nvSpPr>
        <p:spPr bwMode="auto">
          <a:xfrm>
            <a:off x="1655763" y="5940425"/>
            <a:ext cx="3816350" cy="1135063"/>
          </a:xfrm>
          <a:prstGeom prst="rect">
            <a:avLst/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>
                <a:solidFill>
                  <a:srgbClr val="000000"/>
                </a:solidFill>
                <a:ea typeface="Microsoft YaHei" pitchFamily="34" charset="-122"/>
              </a:rPr>
              <a:t>Romain Gaillard</a:t>
            </a:r>
            <a:br>
              <a:rPr lang="fr-FR" altLang="fr-FR">
                <a:solidFill>
                  <a:srgbClr val="000000"/>
                </a:solidFill>
                <a:ea typeface="Microsoft YaHei" pitchFamily="34" charset="-122"/>
              </a:rPr>
            </a:br>
            <a:r>
              <a:rPr lang="fr-FR" altLang="fr-FR" sz="1400">
                <a:solidFill>
                  <a:srgbClr val="000000"/>
                </a:solidFill>
                <a:ea typeface="Microsoft YaHei" pitchFamily="34" charset="-122"/>
              </a:rPr>
              <a:t>conservateur</a:t>
            </a:r>
          </a:p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u="sng">
                <a:ea typeface="Microsoft YaHei" pitchFamily="34" charset="-122"/>
                <a:hlinkClick r:id="rId5"/>
              </a:rPr>
              <a:t>romain.gaillard@paris.fr</a:t>
            </a:r>
            <a:r>
              <a:rPr lang="fr-FR" altLang="fr-FR">
                <a:ea typeface="Microsoft YaHei" pitchFamily="34" charset="-122"/>
              </a:rPr>
              <a:t> </a:t>
            </a:r>
          </a:p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u="sng">
                <a:ea typeface="Microsoft YaHei" pitchFamily="34" charset="-122"/>
                <a:hlinkClick r:id="rId6"/>
              </a:rPr>
              <a:t>mediatheque.canopee@paris.fr</a:t>
            </a:r>
            <a:r>
              <a:rPr lang="fr-FR" altLang="fr-FR">
                <a:ea typeface="Microsoft YaHei" pitchFamily="34" charset="-122"/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063" y="922338"/>
            <a:ext cx="8509000" cy="5635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7223125" y="7007225"/>
            <a:ext cx="2351088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86BBEC9-8611-47FE-A24E-CA28CA97FE52}" type="slidenum">
              <a:rPr lang="fr-FR" altLang="fr-FR">
                <a:solidFill>
                  <a:srgbClr val="000000"/>
                </a:solidFill>
                <a:ea typeface="Microsoft YaHei" pitchFamily="34" charset="-122"/>
              </a:rPr>
              <a:pPr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fr-FR" altLang="fr-FR">
              <a:solidFill>
                <a:srgbClr val="000000"/>
              </a:solidFill>
              <a:ea typeface="Microsoft YaHei" pitchFamily="34" charset="-122"/>
            </a:endParaRPr>
          </a:p>
        </p:txBody>
      </p:sp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215900" y="401638"/>
            <a:ext cx="5556250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1er étage</a:t>
            </a:r>
          </a:p>
        </p:txBody>
      </p:sp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5437188" y="6557963"/>
            <a:ext cx="3889375" cy="242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1000">
                <a:solidFill>
                  <a:srgbClr val="000000"/>
                </a:solidFill>
                <a:ea typeface="Microsoft YaHei" pitchFamily="34" charset="-122"/>
              </a:rPr>
              <a:t>© Patrick Berger et Jacques Anziutti Architectes / L’autre Image 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938" y="1081088"/>
            <a:ext cx="8969375" cy="5318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7223125" y="7007225"/>
            <a:ext cx="2351088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036A3D6-715F-4C61-876D-ED998F9A8C6E}" type="slidenum">
              <a:rPr lang="fr-FR" altLang="fr-FR">
                <a:solidFill>
                  <a:srgbClr val="000000"/>
                </a:solidFill>
                <a:ea typeface="Microsoft YaHei" pitchFamily="34" charset="-122"/>
              </a:rPr>
              <a:pPr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fr-FR" altLang="fr-FR">
              <a:solidFill>
                <a:srgbClr val="000000"/>
              </a:solidFill>
              <a:ea typeface="Microsoft YaHei" pitchFamily="34" charset="-122"/>
            </a:endParaRPr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144463" y="525463"/>
            <a:ext cx="5556250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2ème étage</a:t>
            </a: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5437188" y="6365875"/>
            <a:ext cx="4127500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1000">
                <a:solidFill>
                  <a:srgbClr val="000000"/>
                </a:solidFill>
                <a:ea typeface="Microsoft YaHei" pitchFamily="34" charset="-122"/>
              </a:rPr>
              <a:t>© Patrick Berger et Jacques Anziutti Architectes / L’autre Image 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6813550" y="149225"/>
            <a:ext cx="255111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La terrasse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8" y="376238"/>
            <a:ext cx="6029325" cy="2024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7342188" y="7034213"/>
            <a:ext cx="2351087" cy="401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A7499AE-0491-481E-82AC-01A8E9781090}" type="slidenum">
              <a:rPr lang="fr-FR" altLang="fr-FR">
                <a:solidFill>
                  <a:srgbClr val="000000"/>
                </a:solidFill>
                <a:ea typeface="Microsoft YaHei" pitchFamily="34" charset="-122"/>
              </a:rPr>
              <a:pPr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fr-FR" altLang="fr-FR">
              <a:solidFill>
                <a:srgbClr val="000000"/>
              </a:solidFill>
              <a:ea typeface="Microsoft YaHei" pitchFamily="34" charset="-122"/>
            </a:endParaRPr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79375" y="2460625"/>
            <a:ext cx="3889375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1000">
                <a:solidFill>
                  <a:srgbClr val="000000"/>
                </a:solidFill>
                <a:ea typeface="Microsoft YaHei" pitchFamily="34" charset="-122"/>
              </a:rPr>
              <a:t>© Patrick Berger et Jacques Anziutti Architectes / L’autre Image 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6100763" y="6450013"/>
            <a:ext cx="396875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buSzPct val="100000"/>
              <a:defRPr/>
            </a:pPr>
            <a:r>
              <a:rPr lang="fr-FR" altLang="fr-FR" sz="4400" b="1" u="sng" dirty="0">
                <a:solidFill>
                  <a:srgbClr val="0070C0"/>
                </a:solidFill>
                <a:latin typeface="+mj-lt"/>
                <a:ea typeface="+mj-ea"/>
                <a:cs typeface="+mj-cs"/>
                <a:hlinkClick r:id="rId4"/>
              </a:rPr>
              <a:t>La médiathèque</a:t>
            </a:r>
            <a:endParaRPr lang="fr-FR" altLang="fr-FR" sz="4400" b="1" u="sng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439" name="Rectangle 8"/>
          <p:cNvSpPr>
            <a:spLocks noChangeArrowheads="1"/>
          </p:cNvSpPr>
          <p:nvPr/>
        </p:nvSpPr>
        <p:spPr bwMode="auto">
          <a:xfrm>
            <a:off x="79375" y="2867025"/>
            <a:ext cx="6151563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2800" b="1">
                <a:solidFill>
                  <a:srgbClr val="000000"/>
                </a:solidFill>
                <a:ea typeface="Microsoft YaHei" pitchFamily="34" charset="-122"/>
              </a:rPr>
              <a:t>Ouverte depuis le 5 avril 2016</a:t>
            </a:r>
          </a:p>
        </p:txBody>
      </p:sp>
      <p:pic>
        <p:nvPicPr>
          <p:cNvPr id="1844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75" y="6980238"/>
            <a:ext cx="755650" cy="261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441" name="Rectangle 10"/>
          <p:cNvSpPr>
            <a:spLocks noChangeArrowheads="1"/>
          </p:cNvSpPr>
          <p:nvPr/>
        </p:nvSpPr>
        <p:spPr bwMode="auto">
          <a:xfrm>
            <a:off x="754063" y="7000875"/>
            <a:ext cx="3571875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1000">
                <a:solidFill>
                  <a:srgbClr val="000000"/>
                </a:solidFill>
                <a:ea typeface="Microsoft YaHei" pitchFamily="34" charset="-122"/>
              </a:rPr>
              <a:t>Géraud Vérité, médiathèque de la Canopée la fontaine</a:t>
            </a:r>
          </a:p>
        </p:txBody>
      </p:sp>
      <p:pic>
        <p:nvPicPr>
          <p:cNvPr id="18442" name="Image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3546475"/>
            <a:ext cx="4826000" cy="322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Image 2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1500" y="3452813"/>
            <a:ext cx="4405313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Image 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92813" y="766763"/>
            <a:ext cx="4064000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4400" b="1" smtClean="0">
                <a:solidFill>
                  <a:srgbClr val="0070C0"/>
                </a:solidFill>
              </a:rPr>
              <a:t>Un ancien projet suscitant controverses et débats…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189006" indent="-189006" defTabSz="756026" eaLnBrk="1" fontAlgn="auto" hangingPunct="1">
              <a:spcBef>
                <a:spcPts val="827"/>
              </a:spcBef>
              <a:spcAft>
                <a:spcPts val="0"/>
              </a:spcAft>
              <a:defRPr/>
            </a:pPr>
            <a:r>
              <a:rPr lang="fr-FR" sz="3200" dirty="0"/>
              <a:t>Premier projet valorisant fortement les pratiques de la « génération Y »</a:t>
            </a:r>
          </a:p>
          <a:p>
            <a:pPr marL="189006" indent="-189006" defTabSz="756026" eaLnBrk="1" fontAlgn="auto" hangingPunct="1">
              <a:spcBef>
                <a:spcPts val="827"/>
              </a:spcBef>
              <a:spcAft>
                <a:spcPts val="0"/>
              </a:spcAft>
              <a:defRPr/>
            </a:pPr>
            <a:r>
              <a:rPr lang="fr-FR" sz="3200" dirty="0"/>
              <a:t>Distinction espace « chaud »/espace « froid »</a:t>
            </a:r>
          </a:p>
          <a:p>
            <a:pPr marL="189006" indent="-189006" defTabSz="756026" eaLnBrk="1" fontAlgn="auto" hangingPunct="1">
              <a:spcBef>
                <a:spcPts val="827"/>
              </a:spcBef>
              <a:spcAft>
                <a:spcPts val="0"/>
              </a:spcAft>
              <a:defRPr/>
            </a:pPr>
            <a:r>
              <a:rPr lang="fr-FR" sz="3200" dirty="0"/>
              <a:t>Fort contenu numérique</a:t>
            </a:r>
          </a:p>
          <a:p>
            <a:pPr marL="189006" indent="-189006" defTabSz="756026" eaLnBrk="1" fontAlgn="auto" hangingPunct="1">
              <a:spcBef>
                <a:spcPts val="827"/>
              </a:spcBef>
              <a:spcAft>
                <a:spcPts val="0"/>
              </a:spcAft>
              <a:defRPr/>
            </a:pPr>
            <a:endParaRPr lang="fr-FR" sz="3200" dirty="0"/>
          </a:p>
          <a:p>
            <a:pPr marL="189006" indent="-189006" defTabSz="756026" eaLnBrk="1" fontAlgn="auto" hangingPunct="1">
              <a:spcBef>
                <a:spcPts val="827"/>
              </a:spcBef>
              <a:spcAft>
                <a:spcPts val="0"/>
              </a:spcAft>
              <a:buFont typeface="Symbol" panose="05050102010706020507" pitchFamily="18" charset="2"/>
              <a:buChar char="Þ"/>
              <a:defRPr/>
            </a:pPr>
            <a:r>
              <a:rPr lang="fr-FR" sz="3200" dirty="0"/>
              <a:t>Oppositions de riverains (nombreux courriers et lettres d’information)</a:t>
            </a:r>
          </a:p>
          <a:p>
            <a:pPr marL="189006" indent="-189006" defTabSz="756026" eaLnBrk="1" fontAlgn="auto" hangingPunct="1">
              <a:spcBef>
                <a:spcPts val="827"/>
              </a:spcBef>
              <a:spcAft>
                <a:spcPts val="0"/>
              </a:spcAft>
              <a:buFont typeface="Symbol" panose="05050102010706020507" pitchFamily="18" charset="2"/>
              <a:buChar char="Þ"/>
              <a:defRPr/>
            </a:pPr>
            <a:r>
              <a:rPr lang="fr-FR" sz="3200" dirty="0"/>
              <a:t>Oppositions syndicales (articles de blogs, tracts…)</a:t>
            </a:r>
          </a:p>
          <a:p>
            <a:pPr marL="189006" indent="-189006" defTabSz="756026" eaLnBrk="1" fontAlgn="auto" hangingPunct="1">
              <a:spcBef>
                <a:spcPts val="827"/>
              </a:spcBef>
              <a:spcAft>
                <a:spcPts val="0"/>
              </a:spcAft>
              <a:buFont typeface="Symbol" panose="05050102010706020507" pitchFamily="18" charset="2"/>
              <a:buChar char="Þ"/>
              <a:defRPr/>
            </a:pPr>
            <a:r>
              <a:rPr lang="fr-FR" sz="3200" dirty="0"/>
              <a:t>E-</a:t>
            </a:r>
            <a:r>
              <a:rPr lang="fr-FR" sz="3200" dirty="0" err="1"/>
              <a:t>reputation</a:t>
            </a:r>
            <a:r>
              <a:rPr lang="fr-FR" sz="3200" dirty="0"/>
              <a:t> déplorable</a:t>
            </a:r>
          </a:p>
          <a:p>
            <a:pPr marL="189006" indent="-189006" defTabSz="756026" eaLnBrk="1" fontAlgn="auto" hangingPunct="1">
              <a:spcBef>
                <a:spcPts val="827"/>
              </a:spcBef>
              <a:spcAft>
                <a:spcPts val="0"/>
              </a:spcAft>
              <a:buFont typeface="Symbol" panose="05050102010706020507" pitchFamily="18" charset="2"/>
              <a:buChar char="Þ"/>
              <a:defRPr/>
            </a:pPr>
            <a:endParaRPr lang="fr-FR" sz="2315" dirty="0"/>
          </a:p>
          <a:p>
            <a:pPr marL="189006" indent="-189006" defTabSz="756026" eaLnBrk="1" fontAlgn="auto" hangingPunct="1">
              <a:spcBef>
                <a:spcPts val="827"/>
              </a:spcBef>
              <a:spcAft>
                <a:spcPts val="0"/>
              </a:spcAft>
              <a:defRPr/>
            </a:pPr>
            <a:endParaRPr lang="fr-FR" sz="2315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34962</TotalTime>
  <Words>2472</Words>
  <Application>Microsoft Office PowerPoint</Application>
  <PresentationFormat>Personnalisé</PresentationFormat>
  <Paragraphs>503</Paragraphs>
  <Slides>59</Slides>
  <Notes>29</Notes>
  <HiddenSlides>1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59</vt:i4>
      </vt:variant>
    </vt:vector>
  </HeadingPairs>
  <TitlesOfParts>
    <vt:vector size="61" baseType="lpstr">
      <vt:lpstr>Thème Office</vt:lpstr>
      <vt:lpstr>1_Thème Office</vt:lpstr>
      <vt:lpstr>Diapositive 1</vt:lpstr>
      <vt:lpstr>Diapositive 2</vt:lpstr>
      <vt:lpstr>Diapositive 3</vt:lpstr>
      <vt:lpstr>En vidéo…</vt:lpstr>
      <vt:lpstr>Diapositive 5</vt:lpstr>
      <vt:lpstr>Diapositive 6</vt:lpstr>
      <vt:lpstr>Diapositive 7</vt:lpstr>
      <vt:lpstr>Diapositive 8</vt:lpstr>
      <vt:lpstr>Un ancien projet suscitant controverses et débats…</vt:lpstr>
      <vt:lpstr>Diapositive 10</vt:lpstr>
      <vt:lpstr>Reprendre la main: actualiser la documentation du projet</vt:lpstr>
      <vt:lpstr>Diapositive 12</vt:lpstr>
      <vt:lpstr>Diapositive 13</vt:lpstr>
      <vt:lpstr>Diapositive 14</vt:lpstr>
      <vt:lpstr>Diapositive 15</vt:lpstr>
      <vt:lpstr>Reprendre la main – organisation du travail</vt:lpstr>
      <vt:lpstr>Diapositive 17</vt:lpstr>
      <vt:lpstr>Diapositive 18</vt:lpstr>
      <vt:lpstr>Développer une culture de la participation et de la capacitation</vt:lpstr>
      <vt:lpstr>Développer une culture de la curation de contenus</vt:lpstr>
      <vt:lpstr>Développer une culture des nouvelles pratiques numériques</vt:lpstr>
      <vt:lpstr>Redonner confiance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Des apports qui renouvèlent le projet</vt:lpstr>
      <vt:lpstr>Les enjeux</vt:lpstr>
      <vt:lpstr>Les publics</vt:lpstr>
      <vt:lpstr>Projet final</vt:lpstr>
      <vt:lpstr>Les espaces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Le participatif</vt:lpstr>
      <vt:lpstr>Diapositive 51</vt:lpstr>
      <vt:lpstr>Le fonds cultures urbaines</vt:lpstr>
      <vt:lpstr>Le fonds cultures numériques</vt:lpstr>
      <vt:lpstr>Le Pôle Sourd</vt:lpstr>
      <vt:lpstr>Diapositive 55</vt:lpstr>
      <vt:lpstr>Action culturelle</vt:lpstr>
      <vt:lpstr>Quels résultats ?</vt:lpstr>
      <vt:lpstr>Quels résultats ?</vt:lpstr>
      <vt:lpstr>Diapositive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Romain Gaillard</dc:creator>
  <cp:lastModifiedBy>gaillarr</cp:lastModifiedBy>
  <cp:revision>79</cp:revision>
  <cp:lastPrinted>1601-01-01T00:00:00Z</cp:lastPrinted>
  <dcterms:created xsi:type="dcterms:W3CDTF">2016-03-13T13:27:25Z</dcterms:created>
  <dcterms:modified xsi:type="dcterms:W3CDTF">2016-06-14T09:34:00Z</dcterms:modified>
</cp:coreProperties>
</file>