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7" r:id="rId2"/>
    <p:sldId id="256" r:id="rId3"/>
    <p:sldId id="287" r:id="rId4"/>
    <p:sldId id="259" r:id="rId5"/>
    <p:sldId id="260" r:id="rId6"/>
    <p:sldId id="261" r:id="rId7"/>
    <p:sldId id="262" r:id="rId8"/>
    <p:sldId id="288" r:id="rId9"/>
    <p:sldId id="269" r:id="rId10"/>
    <p:sldId id="272" r:id="rId11"/>
    <p:sldId id="271" r:id="rId12"/>
    <p:sldId id="273" r:id="rId13"/>
    <p:sldId id="274" r:id="rId14"/>
    <p:sldId id="275" r:id="rId15"/>
    <p:sldId id="270" r:id="rId16"/>
    <p:sldId id="268" r:id="rId17"/>
    <p:sldId id="289" r:id="rId18"/>
    <p:sldId id="267" r:id="rId19"/>
    <p:sldId id="290" r:id="rId20"/>
    <p:sldId id="276" r:id="rId21"/>
    <p:sldId id="279" r:id="rId22"/>
    <p:sldId id="278" r:id="rId23"/>
    <p:sldId id="284" r:id="rId24"/>
    <p:sldId id="285" r:id="rId25"/>
    <p:sldId id="286" r:id="rId26"/>
    <p:sldId id="283" r:id="rId27"/>
    <p:sldId id="291" r:id="rId28"/>
    <p:sldId id="292" r:id="rId29"/>
    <p:sldId id="266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425E"/>
    <a:srgbClr val="52304B"/>
    <a:srgbClr val="554A58"/>
    <a:srgbClr val="F14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37" autoAdjust="0"/>
    <p:restoredTop sz="96289" autoAdjust="0"/>
  </p:normalViewPr>
  <p:slideViewPr>
    <p:cSldViewPr snapToGrid="0" snapToObjects="1">
      <p:cViewPr>
        <p:scale>
          <a:sx n="100" d="100"/>
          <a:sy n="100" d="100"/>
        </p:scale>
        <p:origin x="-1312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720FD-7FC9-E64D-8EA5-3207DD24B82B}" type="datetimeFigureOut">
              <a:rPr lang="fr-FR" smtClean="0"/>
              <a:t>24/06/16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3A9DE-7438-7840-8C25-DA1CA1CE06C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87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3A9DE-7438-7840-8C25-DA1CA1CE06C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11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869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908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981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527578"/>
            <a:ext cx="4623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Dosis Bold"/>
                <a:cs typeface="Dosis Bold"/>
              </a:defRPr>
            </a:lvl1pPr>
          </a:lstStyle>
          <a:p>
            <a:r>
              <a:rPr lang="fr-FR" dirty="0" smtClean="0"/>
              <a:t>ECDYS </a:t>
            </a:r>
            <a:r>
              <a:rPr lang="fr-FR" dirty="0" err="1" smtClean="0"/>
              <a:t>OpenLab</a:t>
            </a:r>
            <a:r>
              <a:rPr lang="fr-FR" dirty="0" smtClean="0"/>
              <a:t> : </a:t>
            </a:r>
            <a:r>
              <a:rPr lang="fr-FR" b="0" dirty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5275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Dosis ExtraBold"/>
                <a:cs typeface="Dosis ExtraBold"/>
              </a:defRPr>
            </a:lvl1pPr>
          </a:lstStyle>
          <a:p>
            <a:r>
              <a:rPr lang="fr-FR" dirty="0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dirty="0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83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343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574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03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472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071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284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3216C-024B-FF45-AA6C-07D1218C89E6}" type="datetimeFigureOut">
              <a:rPr lang="fr-FR" smtClean="0"/>
              <a:t>24/06/16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36645-F190-2241-B230-A0825FFF98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17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249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ECDYS OpenLab : </a:t>
            </a:r>
            <a:r>
              <a:rPr lang="fr-FR" b="0" smtClean="0">
                <a:latin typeface="Dosis Regular"/>
                <a:cs typeface="Dosis Regular"/>
              </a:rPr>
              <a:t>une autre idée de l’intelligence collective</a:t>
            </a:r>
            <a:endParaRPr lang="fr-FR" b="0" dirty="0">
              <a:latin typeface="Dosis Regular"/>
              <a:cs typeface="Dosis Regular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• </a:t>
            </a:r>
            <a:fld id="{2CB36645-F190-2241-B230-A0825FFF98B0}" type="slidenum">
              <a:rPr lang="fr-FR" smtClean="0"/>
              <a:pPr/>
              <a:t>‹#›</a:t>
            </a:fld>
            <a:r>
              <a:rPr lang="fr-FR" smtClean="0"/>
              <a:t> •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675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galeriedemineralogie.fr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hyperlink" Target="jardindesplantes.ne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hyperlink" Target="zoodujardindesplantes.f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hyperlink" Target="harmasjeanhenrifabre.f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zoodelahautouche.fr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useedelhomme.fr" TargetMode="External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acebook.com/museumnationaldhistoirenaturelle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4.emf"/><Relationship Id="rId6" Type="http://schemas.openxmlformats.org/officeDocument/2006/relationships/image" Target="../media/image32.emf"/><Relationship Id="rId7" Type="http://schemas.openxmlformats.org/officeDocument/2006/relationships/hyperlink" Target="https://twitter.com/musee_homme" TargetMode="External"/><Relationship Id="rId8" Type="http://schemas.openxmlformats.org/officeDocument/2006/relationships/image" Target="../media/image33.emf"/><Relationship Id="rId9" Type="http://schemas.openxmlformats.org/officeDocument/2006/relationships/hyperlink" Target="https://www.instagram.com/le_museum/" TargetMode="External"/><Relationship Id="rId10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acebook.com/museedelhomme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4.emf"/><Relationship Id="rId6" Type="http://schemas.openxmlformats.org/officeDocument/2006/relationships/image" Target="../media/image32.emf"/><Relationship Id="rId7" Type="http://schemas.openxmlformats.org/officeDocument/2006/relationships/hyperlink" Target="https://twitter.com/musee_homme" TargetMode="External"/><Relationship Id="rId8" Type="http://schemas.openxmlformats.org/officeDocument/2006/relationships/image" Target="../media/image33.emf"/><Relationship Id="rId9" Type="http://schemas.openxmlformats.org/officeDocument/2006/relationships/hyperlink" Target="https://www.instagram.com/museedelhomme/" TargetMode="External"/><Relationship Id="rId10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lhommeenquestions.fr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4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hyperlink" Target="http://www.museedelhomme.fr/fr/pourquoi-y-t-il-plus-droitiers-que-gauchers-1" TargetMode="External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museedelhomme.fr/fr/existe-t-il-encore-nature-vierge-0" TargetMode="External"/><Relationship Id="rId12" Type="http://schemas.openxmlformats.org/officeDocument/2006/relationships/image" Target="../media/image41.jpg"/><Relationship Id="rId13" Type="http://schemas.openxmlformats.org/officeDocument/2006/relationships/hyperlink" Target="http://www.museedelhomme.fr/fr/quelles-seront-maladies-demain" TargetMode="External"/><Relationship Id="rId14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hyperlink" Target="http://www.museedelhomme.fr/fr/combien-langues-sont-parlees-monde" TargetMode="External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hyperlink" Target="http://www.museedelhomme.fr/fr/comment-nourrir-9-milliards-hommes" TargetMode="External"/><Relationship Id="rId10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hyperlink" Target="http://www.museedelhomme.fr/fr/quand-homme-peuple-t-il-amerique-0" TargetMode="External"/><Relationship Id="rId13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hyperlink" Target="http://www.museedelhomme.fr/fr/combien-langues-sont-parlees-monde" TargetMode="External"/><Relationship Id="rId7" Type="http://schemas.openxmlformats.org/officeDocument/2006/relationships/image" Target="../media/image43.jpg"/><Relationship Id="rId8" Type="http://schemas.openxmlformats.org/officeDocument/2006/relationships/hyperlink" Target="http://www.museedelhomme.fr/fr/homme-cavernes-vivait-il-vraiment-caverne-0" TargetMode="External"/><Relationship Id="rId9" Type="http://schemas.openxmlformats.org/officeDocument/2006/relationships/image" Target="../media/image44.jpg"/><Relationship Id="rId10" Type="http://schemas.openxmlformats.org/officeDocument/2006/relationships/hyperlink" Target="http://www.museedelhomme.fr/fr/homme-futur-sera-t-il-plus-beau-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47.png"/><Relationship Id="rId7" Type="http://schemas.openxmlformats.org/officeDocument/2006/relationships/hyperlink" Target="lhommeenquestions.fr/lequiz" TargetMode="External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48.png"/><Relationship Id="rId7" Type="http://schemas.openxmlformats.org/officeDocument/2006/relationships/hyperlink" Target="lhommeenquestions.fr/lequiz" TargetMode="External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hyperlink" Target="mnhn.fr" TargetMode="External"/><Relationship Id="rId5" Type="http://schemas.openxmlformats.org/officeDocument/2006/relationships/image" Target="../media/image12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hyperlink" Target="parczoologiquedeparis.fr" TargetMode="External"/><Relationship Id="rId4" Type="http://schemas.openxmlformats.org/officeDocument/2006/relationships/hyperlink" Target="grandegaleriedelevolution.fr" TargetMode="External"/><Relationship Id="rId5" Type="http://schemas.openxmlformats.org/officeDocument/2006/relationships/hyperlink" Target="galeriedemineralogie.fr" TargetMode="External"/><Relationship Id="rId6" Type="http://schemas.openxmlformats.org/officeDocument/2006/relationships/hyperlink" Target="museedelhomme.fr" TargetMode="External"/><Relationship Id="rId7" Type="http://schemas.openxmlformats.org/officeDocument/2006/relationships/hyperlink" Target="harmasjeanhenrifabre.fr" TargetMode="External"/><Relationship Id="rId8" Type="http://schemas.openxmlformats.org/officeDocument/2006/relationships/hyperlink" Target="jardindesplantes.net" TargetMode="External"/><Relationship Id="rId9" Type="http://schemas.openxmlformats.org/officeDocument/2006/relationships/hyperlink" Target="zoodujardindesplantes.fr" TargetMode="External"/><Relationship Id="rId10" Type="http://schemas.openxmlformats.org/officeDocument/2006/relationships/hyperlink" Target="zoodelahautetouche.fr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parczoologiquedeparis.fr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usée de l'Homme, pavillon de tête vu du parvis des droits de l'Homme_1 _© M.N.H.N. - JC Domenec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6"/>
          <a:stretch/>
        </p:blipFill>
        <p:spPr>
          <a:xfrm>
            <a:off x="-1" y="-1"/>
            <a:ext cx="9283863" cy="69628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" y="2885512"/>
            <a:ext cx="5098706" cy="1366676"/>
          </a:xfrm>
          <a:prstGeom prst="rect">
            <a:avLst/>
          </a:prstGeom>
          <a:solidFill>
            <a:srgbClr val="EEECE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r>
              <a:rPr lang="fr-FR" sz="3000" b="1" dirty="0" smtClean="0">
                <a:solidFill>
                  <a:schemeClr val="tx1"/>
                </a:solidFill>
                <a:latin typeface="Guildford Pro"/>
                <a:cs typeface="Guildford Pro"/>
              </a:rPr>
              <a:t>STRATÉGIE WEB </a:t>
            </a:r>
            <a:br>
              <a:rPr lang="fr-FR" sz="3000" b="1" dirty="0" smtClean="0">
                <a:solidFill>
                  <a:schemeClr val="tx1"/>
                </a:solidFill>
                <a:latin typeface="Guildford Pro"/>
                <a:cs typeface="Guildford Pro"/>
              </a:rPr>
            </a:br>
            <a:r>
              <a:rPr lang="fr-FR" sz="3000" dirty="0" smtClean="0">
                <a:solidFill>
                  <a:schemeClr val="tx1"/>
                </a:solidFill>
                <a:latin typeface="Guildford Pro"/>
                <a:cs typeface="Guildford Pro"/>
              </a:rPr>
              <a:t>DU MUSÉE DE L’HOMME</a:t>
            </a:r>
            <a:endParaRPr lang="fr-FR" sz="3000" dirty="0">
              <a:solidFill>
                <a:schemeClr val="tx1"/>
              </a:solidFill>
              <a:latin typeface="Guildford Pro"/>
              <a:cs typeface="Guildford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52188"/>
            <a:ext cx="5098706" cy="162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1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Capture d’écran 2016-06-14 à 10.51.39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522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6-06-14 à 10.51.50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700"/>
            <a:ext cx="9144000" cy="52142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69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pture d’écran 2016-06-14 à 10.52.01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52010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69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6-06-14 à 10.52.13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100"/>
            <a:ext cx="9144000" cy="52082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62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Capture d’écran 2016-06-14 à 10.52.25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4800"/>
            <a:ext cx="9144000" cy="52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5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Capture d’écran 2016-06-14 à 10.51.28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700"/>
            <a:ext cx="9144000" cy="52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3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2016 – </a:t>
            </a: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WEBSERVICES ENTRE </a:t>
            </a: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MNHN.FR </a:t>
            </a: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ET SITES</a:t>
            </a:r>
            <a:endParaRPr lang="fr-FR" sz="2200" b="1" dirty="0" smtClean="0">
              <a:latin typeface="Guildford Pro"/>
              <a:ea typeface="Sanchez"/>
              <a:cs typeface="Guildford Pro"/>
              <a:sym typeface="Sanchez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6" descr="Capture d’écran 2016-06-14 à 10.50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700"/>
            <a:ext cx="9144000" cy="518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0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</a:t>
            </a:r>
            <a:r>
              <a:rPr lang="fr-FR" sz="2200" b="1" dirty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4</a:t>
            </a:r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2016-2017 – REFONTE DES SITES D‘UNITÉS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25032" y="1995131"/>
            <a:ext cx="448826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• 15 UMR </a:t>
            </a:r>
            <a:r>
              <a:rPr lang="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(Unité mixte de Recherche)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• 1 USR (Unité de Services et de Recherche) :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Centre </a:t>
            </a:r>
            <a:r>
              <a:rPr lang="fr" sz="14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de recherche sur la conservation </a:t>
            </a: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•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2 UMS (Unité Mixte de service) </a:t>
            </a:r>
            <a:r>
              <a:rPr lang="fr" sz="14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- 2700 et 3468 (BBEES)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	</a:t>
            </a: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lvl="0">
              <a:buNone/>
            </a:pP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b="1" dirty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2016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Molécules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de Communication et Adaptation des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Micro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-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organismes</a:t>
            </a: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lvl="0">
              <a:buNone/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Institut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de Systématique, Évolution, Biodiversité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Éco-Anthropologie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et Ethnologie </a:t>
            </a: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lvl="0">
              <a:buNone/>
            </a:pPr>
            <a:endParaRPr lang="fr-FR" sz="1400" b="1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lvl="0">
              <a:buNone/>
            </a:pPr>
            <a:endParaRPr lang="fr-FR" sz="1400" b="1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lvl="0">
              <a:buNone/>
            </a:pPr>
            <a:r>
              <a:rPr lang="fr-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À</a:t>
            </a:r>
            <a:r>
              <a:rPr lang="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 </a:t>
            </a:r>
            <a:r>
              <a:rPr lang="fr" b="1" dirty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partir de </a:t>
            </a:r>
            <a:r>
              <a:rPr lang="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2017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•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Refonte des 15 autres sites d’unités</a:t>
            </a:r>
            <a:endParaRPr lang="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</p:txBody>
      </p:sp>
      <p:pic>
        <p:nvPicPr>
          <p:cNvPr id="7" name="Shape 128" descr="CR_INITIALISATION-6.jpg"/>
          <p:cNvPicPr preferRelativeResize="0"/>
          <p:nvPr/>
        </p:nvPicPr>
        <p:blipFill rotWithShape="1">
          <a:blip r:embed="rId3">
            <a:alphaModFix/>
          </a:blip>
          <a:srcRect l="56479"/>
          <a:stretch/>
        </p:blipFill>
        <p:spPr>
          <a:xfrm>
            <a:off x="5130800" y="2422626"/>
            <a:ext cx="3821605" cy="3530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8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5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000" b="1" dirty="0" smtClean="0">
                <a:latin typeface="Guildford Pro"/>
                <a:ea typeface="Sanchez"/>
                <a:cs typeface="Guildford Pro"/>
                <a:sym typeface="Sanchez"/>
              </a:rPr>
              <a:t>2016-2017 – SITES D’EXPOSITIONS ET D’EXPEDITIONS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25032" y="1995131"/>
            <a:ext cx="448826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2016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lvl="0">
              <a:buNone/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Expo Espèces d’ours ! – Grande Galerie de l’Evolution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Blog Martinique 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-FR" sz="1400" dirty="0" err="1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Expé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« La Planète Revisitée »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 </a:t>
            </a:r>
            <a:r>
              <a:rPr lang="fr-FR" sz="1400" dirty="0" err="1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Expé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« Mers australes »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-FR" sz="1400" dirty="0" err="1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Expé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« Embarquez 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en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Antarctique »</a:t>
            </a:r>
          </a:p>
          <a:p>
            <a:pPr lvl="0">
              <a:buNone/>
            </a:pPr>
            <a:endParaRPr lang="fr-FR" b="1" dirty="0" smtClean="0">
              <a:solidFill>
                <a:srgbClr val="000000"/>
              </a:solidFill>
              <a:latin typeface="Guildford Pro"/>
              <a:ea typeface="Sanchez"/>
              <a:cs typeface="Guildford Pro"/>
              <a:sym typeface="Signika"/>
            </a:endParaRPr>
          </a:p>
          <a:p>
            <a:pPr lvl="0">
              <a:buNone/>
            </a:pPr>
            <a:r>
              <a:rPr lang="fr-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À</a:t>
            </a:r>
            <a:r>
              <a:rPr lang="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 </a:t>
            </a:r>
            <a:r>
              <a:rPr lang="fr" b="1" dirty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partir de </a:t>
            </a:r>
            <a:r>
              <a:rPr lang="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2017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lvl="0">
              <a:buNone/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Expo « Préjugés et racisme » - Musée de l’Homme</a:t>
            </a:r>
          </a:p>
          <a:p>
            <a:pPr lvl="0">
              <a:buNone/>
            </a:pP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•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Refonte de tous les autres sites d’expéditions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• Accompagnement et soutien éditorial, graphique, logistique</a:t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• Maintenance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techniqu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e</a:t>
            </a:r>
            <a:endParaRPr lang="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5320815" y="4241800"/>
            <a:ext cx="3461282" cy="2236047"/>
            <a:chOff x="577318" y="1995131"/>
            <a:chExt cx="4870982" cy="3247321"/>
          </a:xfrm>
        </p:grpSpPr>
        <p:pic>
          <p:nvPicPr>
            <p:cNvPr id="10" name="Image 9" descr="Capture d’écran 2016-06-14 à 12.18.2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97" y="2421691"/>
              <a:ext cx="3924300" cy="2126220"/>
            </a:xfrm>
            <a:prstGeom prst="rect">
              <a:avLst/>
            </a:prstGeom>
          </p:spPr>
        </p:pic>
        <p:pic>
          <p:nvPicPr>
            <p:cNvPr id="13" name="Image 12" descr="tablet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318" y="1995131"/>
              <a:ext cx="4870982" cy="3247321"/>
            </a:xfrm>
            <a:prstGeom prst="rect">
              <a:avLst/>
            </a:prstGeom>
          </p:spPr>
        </p:pic>
      </p:grpSp>
      <p:grpSp>
        <p:nvGrpSpPr>
          <p:cNvPr id="18" name="Grouper 17"/>
          <p:cNvGrpSpPr/>
          <p:nvPr/>
        </p:nvGrpSpPr>
        <p:grpSpPr>
          <a:xfrm>
            <a:off x="5320815" y="2005753"/>
            <a:ext cx="3461282" cy="2236047"/>
            <a:chOff x="5320815" y="2005753"/>
            <a:chExt cx="3461282" cy="2236047"/>
          </a:xfrm>
        </p:grpSpPr>
        <p:pic>
          <p:nvPicPr>
            <p:cNvPr id="7" name="Image 6" descr="Capture d’écran 2016-06-14 à 12.18.5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245" y="2287231"/>
              <a:ext cx="2813003" cy="1519502"/>
            </a:xfrm>
            <a:prstGeom prst="rect">
              <a:avLst/>
            </a:prstGeom>
          </p:spPr>
        </p:pic>
        <p:pic>
          <p:nvPicPr>
            <p:cNvPr id="17" name="Image 16" descr="tablett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0815" y="2005753"/>
              <a:ext cx="3461282" cy="2236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322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63" descr="Capture d’écran 2016-05-17 à 13.32.15.png"/>
          <p:cNvPicPr preferRelativeResize="0"/>
          <p:nvPr/>
        </p:nvPicPr>
        <p:blipFill rotWithShape="1">
          <a:blip r:embed="rId2">
            <a:alphaModFix/>
          </a:blip>
          <a:srcRect b="23047"/>
          <a:stretch/>
        </p:blipFill>
        <p:spPr>
          <a:xfrm>
            <a:off x="3200400" y="2372783"/>
            <a:ext cx="5334000" cy="3774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laptop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600" y="2031998"/>
            <a:ext cx="6967434" cy="5194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COMMUNITY MANAGEMENT</a:t>
            </a:r>
          </a:p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MUSEUM NATIONAL D’HISTOIRE NATURELLE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25032" y="2616196"/>
            <a:ext cx="2387600" cy="32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Facebook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: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14 K mentions J’aime</a:t>
            </a: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Twitter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15 </a:t>
            </a: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938 abonnés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Instagram : 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590 </a:t>
            </a: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abonnés</a:t>
            </a:r>
            <a:endParaRPr lang="fr-FR" sz="1400" dirty="0" smtClean="0">
              <a:solidFill>
                <a:srgbClr val="7F7F7F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Dailymotion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600 </a:t>
            </a: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vidéos •</a:t>
            </a: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 800</a:t>
            </a: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" sz="14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000 vues </a:t>
            </a: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197 abonnés</a:t>
            </a:r>
            <a:endParaRPr lang="fr-FR" sz="1400" dirty="0" smtClean="0">
              <a:solidFill>
                <a:srgbClr val="7F7F7F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</a:endParaRPr>
          </a:p>
        </p:txBody>
      </p:sp>
      <p:pic>
        <p:nvPicPr>
          <p:cNvPr id="13" name="Image 12">
            <a:hlinkClick r:id="rId3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1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23432" y="2364928"/>
            <a:ext cx="4572000" cy="2417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À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la fois établissement, de recherche, </a:t>
            </a:r>
          </a:p>
          <a:p>
            <a:pPr lvl="0"/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d’enseignement et musées, jardins, zoos, </a:t>
            </a:r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/>
            </a:r>
            <a:b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le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Muséum se déploie sur 12 sites : </a:t>
            </a:r>
          </a:p>
          <a:p>
            <a:pPr lvl="0"/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• à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Paris</a:t>
            </a:r>
          </a:p>
          <a:p>
            <a:pPr lvl="0"/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• en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Île-de-France,</a:t>
            </a:r>
          </a:p>
          <a:p>
            <a:pPr lvl="0"/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• et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en région.</a:t>
            </a:r>
          </a:p>
          <a:p>
            <a:pPr lvl="0">
              <a:lnSpc>
                <a:spcPct val="115000"/>
              </a:lnSpc>
            </a:pPr>
            <a:endParaRPr lang="fr-FR" sz="1600" dirty="0">
              <a:solidFill>
                <a:schemeClr val="dk1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lvl="0">
              <a:lnSpc>
                <a:spcPct val="115000"/>
              </a:lnSpc>
            </a:pPr>
            <a:r>
              <a:rPr lang="fr-FR" sz="16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SA VOCATION ?</a:t>
            </a:r>
          </a:p>
          <a:p>
            <a:pPr>
              <a:lnSpc>
                <a:spcPct val="115000"/>
              </a:lnSpc>
            </a:pPr>
            <a:r>
              <a:rPr lang="fr-FR" sz="1600" baseline="30000" dirty="0" smtClean="0"/>
              <a:t>—</a:t>
            </a:r>
            <a:endParaRPr lang="fr-FR" sz="1600" baseline="30000" dirty="0"/>
          </a:p>
          <a:p>
            <a:pPr lvl="0">
              <a:lnSpc>
                <a:spcPct val="115000"/>
              </a:lnSpc>
            </a:pP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anchez"/>
              </a:rPr>
              <a:t>Mieux </a:t>
            </a:r>
            <a:r>
              <a:rPr lang="fr-FR" sz="14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anchez"/>
              </a:rPr>
              <a:t>connaître et préserver la nature</a:t>
            </a: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anchez"/>
              </a:rPr>
              <a:t>.</a:t>
            </a:r>
            <a:endParaRPr lang="fr-FR" sz="1400" dirty="0">
              <a:solidFill>
                <a:srgbClr val="7F7F7F"/>
              </a:solidFill>
              <a:latin typeface="Karnak Pro Book"/>
              <a:ea typeface="Sanchez"/>
              <a:cs typeface="Karnak Pro Book"/>
              <a:sym typeface="Sanchez"/>
            </a:endParaRPr>
          </a:p>
        </p:txBody>
      </p:sp>
      <p:pic>
        <p:nvPicPr>
          <p:cNvPr id="7" name="Shape 66" descr="museum-sites-cartes-france_452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91334" y="2289063"/>
            <a:ext cx="3281100" cy="419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23432" y="219988"/>
            <a:ext cx="5436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LE MUSÉE DE L’HOMME EST L’UN DES SITES </a:t>
            </a:r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DE </a:t>
            </a:r>
            <a:r>
              <a:rPr lang="fr-FR" sz="2200" b="1" dirty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L’ÉTABLISSEMENT MUSÉUM NATIONAL D’HISTOIRE NATURELLE</a:t>
            </a:r>
            <a:endParaRPr lang="fr-FR" sz="22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22" y="5174370"/>
            <a:ext cx="1775738" cy="131043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470" y="5158170"/>
            <a:ext cx="1797691" cy="1326638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>
          <a:xfrm>
            <a:off x="325032" y="1414226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019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6-06-14 à 12.09.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22326" b="13698"/>
          <a:stretch/>
        </p:blipFill>
        <p:spPr>
          <a:xfrm>
            <a:off x="3213100" y="2362200"/>
            <a:ext cx="5372100" cy="3556000"/>
          </a:xfrm>
          <a:prstGeom prst="rect">
            <a:avLst/>
          </a:prstGeom>
        </p:spPr>
      </p:pic>
      <p:pic>
        <p:nvPicPr>
          <p:cNvPr id="9" name="Image 8" descr="laptop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600" y="2031998"/>
            <a:ext cx="6967434" cy="5194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COMMUNITY MANAGEMENT</a:t>
            </a:r>
          </a:p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MUSEE DE L’HOMME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25032" y="2616196"/>
            <a:ext cx="23876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Facebook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: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60 </a:t>
            </a:r>
            <a:r>
              <a:rPr lang="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746 </a:t>
            </a:r>
            <a:r>
              <a:rPr lang="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fans</a:t>
            </a:r>
            <a:endParaRPr lang="fr-FR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Twitter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15 </a:t>
            </a:r>
            <a:r>
              <a:rPr lang="fr" sz="14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600 </a:t>
            </a: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followers</a:t>
            </a:r>
            <a:endParaRPr lang="fr-FR" sz="1400" dirty="0" smtClean="0">
              <a:solidFill>
                <a:srgbClr val="7F7F7F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Instagram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1203 </a:t>
            </a: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abonnés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</a:endParaRPr>
          </a:p>
        </p:txBody>
      </p:sp>
      <p:pic>
        <p:nvPicPr>
          <p:cNvPr id="13" name="Image 12">
            <a:hlinkClick r:id="rId3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0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6-06-14 à 12.12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18" y="2374900"/>
            <a:ext cx="5331382" cy="3575365"/>
          </a:xfrm>
          <a:prstGeom prst="rect">
            <a:avLst/>
          </a:prstGeom>
        </p:spPr>
      </p:pic>
      <p:pic>
        <p:nvPicPr>
          <p:cNvPr id="9" name="Image 8" descr="laptop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300" y="2031998"/>
            <a:ext cx="6967434" cy="5194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WEB</a:t>
            </a:r>
          </a:p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« LHOMME EN QUESTIONS » </a:t>
            </a:r>
            <a:endParaRPr lang="fr-FR" sz="2200" b="1" dirty="0" smtClean="0">
              <a:solidFill>
                <a:srgbClr val="F14296"/>
              </a:solidFill>
              <a:latin typeface="Guildford Pro"/>
              <a:ea typeface="Sanchez"/>
              <a:cs typeface="Guildford Pro"/>
              <a:sym typeface="Sanchez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25032" y="2616196"/>
            <a:ext cx="23876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&gt;</a:t>
            </a:r>
            <a:r>
              <a:rPr lang="fr-FR" sz="1400" dirty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&gt;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Mise en ligne :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6 mois avant l’ouverture</a:t>
            </a:r>
            <a:b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15 avril 2015 </a:t>
            </a:r>
            <a: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/>
            </a:r>
            <a:b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</a:br>
            <a: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/>
            </a:r>
            <a:b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</a:br>
            <a:r>
              <a:rPr lang="fr-FR" sz="1400" dirty="0" smtClean="0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&gt;&gt;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Questions déposées par les internautes 15 avril 2015 – 03 janvier 2016  : </a:t>
            </a: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433 questions </a:t>
            </a:r>
            <a:b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Scientifiques participants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: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89</a:t>
            </a:r>
            <a:b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Nombre de visiteurs uniques annuel </a:t>
            </a:r>
            <a:r>
              <a:rPr lang="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27 814</a:t>
            </a:r>
          </a:p>
          <a:p>
            <a:pPr>
              <a:spcBef>
                <a:spcPts val="600"/>
              </a:spcBef>
            </a:pP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8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WEB</a:t>
            </a:r>
          </a:p>
          <a:p>
            <a:r>
              <a:rPr lang="fr-FR" sz="2200" b="1" dirty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« LHOMME EN QUESTIONS »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  <p:pic>
        <p:nvPicPr>
          <p:cNvPr id="17" name="Shape 5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056850"/>
            <a:ext cx="9143999" cy="4382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08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WEB</a:t>
            </a:r>
          </a:p>
          <a:p>
            <a:r>
              <a:rPr lang="fr-FR" sz="2200" b="1" dirty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« LHOMME EN QUESTIONS »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  <p:pic>
        <p:nvPicPr>
          <p:cNvPr id="10" name="Shape 7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8749" y="1709110"/>
            <a:ext cx="4526524" cy="24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3325" y="1709110"/>
            <a:ext cx="3929775" cy="245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7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3327" y="1884610"/>
            <a:ext cx="3929776" cy="1859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7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8325" y="4314035"/>
            <a:ext cx="3829199" cy="25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79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583237" y="4280859"/>
            <a:ext cx="4397549" cy="2931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20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WEB</a:t>
            </a:r>
          </a:p>
          <a:p>
            <a:r>
              <a:rPr lang="fr-FR" sz="2200" b="1" dirty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« LHOMME EN QUESTIONS »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  <p:pic>
        <p:nvPicPr>
          <p:cNvPr id="17" name="Shape 8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16400" y="1703918"/>
            <a:ext cx="4255449" cy="28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8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7275" y="1703917"/>
            <a:ext cx="4255475" cy="28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16400" y="4670458"/>
            <a:ext cx="4427599" cy="291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8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28658" y="4720168"/>
            <a:ext cx="4292701" cy="2628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2153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WEB</a:t>
            </a:r>
          </a:p>
          <a:p>
            <a:r>
              <a:rPr lang="fr-FR" sz="2200" b="1" dirty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« LHOMME EN QUESTIONS »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  <p:pic>
        <p:nvPicPr>
          <p:cNvPr id="16" name="Shape 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1151" y="2180739"/>
            <a:ext cx="5645649" cy="3568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laptop.png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31" y="1841500"/>
            <a:ext cx="7179085" cy="525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40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WEB</a:t>
            </a:r>
          </a:p>
          <a:p>
            <a:r>
              <a:rPr lang="fr-FR" sz="2200" b="1" dirty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« LHOMME EN QUESTIONS » </a:t>
            </a:r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: </a:t>
            </a:r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LE </a:t>
            </a:r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QUIZ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25032" y="2616196"/>
            <a:ext cx="23876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Quizz depuis 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le 20 mai 2016 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principe du </a:t>
            </a:r>
            <a:r>
              <a:rPr lang="fr-FR" sz="1400" dirty="0" err="1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Jéopardy</a:t>
            </a: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30 questions – jeux de 3 questions aléatoires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ludique et viral</a:t>
            </a:r>
            <a:endParaRPr lang="fr-FR" sz="1400" dirty="0" smtClean="0">
              <a:solidFill>
                <a:srgbClr val="7F7F7F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2893049" y="2247900"/>
            <a:ext cx="5979385" cy="4457699"/>
            <a:chOff x="2133600" y="2031998"/>
            <a:chExt cx="6967434" cy="5194301"/>
          </a:xfrm>
        </p:grpSpPr>
        <p:pic>
          <p:nvPicPr>
            <p:cNvPr id="6" name="Image 5" descr="Capture d’écran 2016-06-14 à 12.14.35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1" r="9466"/>
            <a:stretch/>
          </p:blipFill>
          <p:spPr>
            <a:xfrm>
              <a:off x="2959100" y="2324099"/>
              <a:ext cx="5334000" cy="3619501"/>
            </a:xfrm>
            <a:prstGeom prst="rect">
              <a:avLst/>
            </a:prstGeom>
          </p:spPr>
        </p:pic>
        <p:pic>
          <p:nvPicPr>
            <p:cNvPr id="11" name="Image 10" descr="laptop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3600" y="2031998"/>
              <a:ext cx="6967434" cy="5194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9371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PHASE 2 : DEVELOPPEMENT DE LA PRODUCTION EDITORIALE &amp; STRATEGIE WEB SOCIALE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123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5031" y="2158996"/>
            <a:ext cx="6939369" cy="4570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DEVELOPPEMENT DE LA PRODUCTION EDITORIALE </a:t>
            </a: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Les « fondations » des sites étant en place, il s’agit dorénavant de développer le volet « Contenus » pour répondre à l’objectif de diffusion des connaissances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du Muséum, du Musée de l’Homme, et de l’ensemble de ses sites</a:t>
            </a:r>
          </a:p>
          <a:p>
            <a:pPr>
              <a:spcBef>
                <a:spcPts val="600"/>
              </a:spcBef>
            </a:pP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Allocation des moyens tournée vers la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médiation et la diffusion en ligne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blog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, articles, </a:t>
            </a: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dossiers – 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mutualisés avec les moyens de production éditoriale du Muséum </a:t>
            </a: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et de ses sites (coproduction interne)</a:t>
            </a: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MOOC 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« Les Origines de l’Homme »</a:t>
            </a:r>
            <a:b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grâce au mécénat d’Orange, en partenariat avec TV5 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Monde</a:t>
            </a: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Projet de Réalité virtuelle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d’un dispositif de Réalité virtuelle (+ version web) sur le concept d’Arbre de la vie</a:t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grâce au mécénat 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d’Orange</a:t>
            </a:r>
          </a:p>
          <a:p>
            <a:pPr>
              <a:spcBef>
                <a:spcPts val="600"/>
              </a:spcBef>
            </a:pP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Création de la </a:t>
            </a:r>
            <a:r>
              <a:rPr lang="fr-FR" sz="1400" dirty="0" err="1" smtClean="0">
                <a:latin typeface="Karnak Pro Book"/>
                <a:ea typeface="Sanchez"/>
                <a:cs typeface="Karnak Pro Book"/>
                <a:sym typeface="Signika"/>
              </a:rPr>
              <a:t>Webtv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 du Musée de l’Homme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Ouverture chaîne </a:t>
            </a:r>
            <a:r>
              <a:rPr lang="fr-FR" sz="1400" dirty="0" err="1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Youtube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endParaRPr lang="fr-FR" sz="1400" dirty="0">
              <a:solidFill>
                <a:srgbClr val="A6A6A6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V2 du site </a:t>
            </a:r>
            <a:r>
              <a:rPr lang="fr-FR" sz="1400" dirty="0" err="1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museedelhomme.fr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Mise en ligne de 1800 objets 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exposés</a:t>
            </a:r>
            <a:b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V2 </a:t>
            </a:r>
            <a:r>
              <a:rPr lang="fr-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du site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endParaRPr lang="fr-FR" sz="1400" dirty="0" smtClean="0">
              <a:solidFill>
                <a:srgbClr val="A6A6A6"/>
              </a:solidFill>
              <a:latin typeface="Karnak Pro Book"/>
              <a:ea typeface="Sanchez"/>
              <a:cs typeface="Karnak Pro Book"/>
              <a:sym typeface="Signika"/>
            </a:endParaRPr>
          </a:p>
        </p:txBody>
      </p:sp>
    </p:spTree>
    <p:extLst>
      <p:ext uri="{BB962C8B-B14F-4D97-AF65-F5344CB8AC3E}">
        <p14:creationId xmlns:p14="http://schemas.microsoft.com/office/powerpoint/2010/main" val="249501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PHASE 2 : PRODUCTION EDITORIALE &amp; </a:t>
            </a:r>
          </a:p>
          <a:p>
            <a:r>
              <a:rPr lang="fr-FR" sz="24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STRATEGIE WEB SOCIALE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2" y="1284817"/>
            <a:ext cx="215900" cy="228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34" y="1284817"/>
            <a:ext cx="215900" cy="228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832" y="1284817"/>
            <a:ext cx="215900" cy="215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25031" y="2158996"/>
            <a:ext cx="635301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  <a:t>STRATEGIE WEB SOCIALE</a:t>
            </a:r>
            <a:br>
              <a:rPr lang="fr-FR" b="1" dirty="0" smtClean="0">
                <a:solidFill>
                  <a:srgbClr val="000000"/>
                </a:solidFill>
                <a:latin typeface="Guildford Pro"/>
                <a:ea typeface="Sanchez"/>
                <a:cs typeface="Guildford Pro"/>
                <a:sym typeface="Signika"/>
              </a:rPr>
            </a:br>
            <a:endParaRPr lang="fr-FR" b="1" dirty="0" smtClean="0">
              <a:solidFill>
                <a:srgbClr val="000000"/>
              </a:solidFill>
              <a:latin typeface="Guildford Pro"/>
              <a:ea typeface="Sanchez"/>
              <a:cs typeface="Guildford Pro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Allocation des moyens tournée vers le </a:t>
            </a:r>
            <a:r>
              <a:rPr lang="fr-FR" sz="1400" dirty="0" err="1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Community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Management du Muséum et de ses sites </a:t>
            </a: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Eté 2016, recrutement de 1,5 ETP dédié aux 3 grands sites parisiens du Muséum : Musée de l’Homme, au Parc zoologique de Paris, au Jardin des Plantes </a:t>
            </a:r>
          </a:p>
          <a:p>
            <a:pPr>
              <a:spcBef>
                <a:spcPts val="600"/>
              </a:spcBef>
            </a:pPr>
            <a:endParaRPr lang="fr-FR" sz="1400" dirty="0" smtClean="0">
              <a:solidFill>
                <a:srgbClr val="A6A6A6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latin typeface="Karnak Pro Book"/>
                <a:ea typeface="Sanchez"/>
                <a:cs typeface="Karnak Pro Book"/>
                <a:sym typeface="Signika"/>
              </a:rPr>
              <a:t>Mise à jour de la stratégie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Web </a:t>
            </a:r>
            <a:r>
              <a:rPr lang="fr-FR" sz="1400" smtClean="0">
                <a:latin typeface="Karnak Pro Book"/>
                <a:ea typeface="Sanchez"/>
                <a:cs typeface="Karnak Pro Book"/>
                <a:sym typeface="Signika"/>
              </a:rPr>
              <a:t>éditoriale et sociale</a:t>
            </a:r>
            <a:endParaRPr lang="fr-FR" sz="1400" dirty="0"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Dernier semestre 2016 : définition de la politique de création de contenus transversaux / particuliers aux sites, et d’animation et de développements des communautés du Muséum</a:t>
            </a:r>
            <a:endParaRPr lang="fr-FR" sz="1400" dirty="0" smtClean="0">
              <a:solidFill>
                <a:srgbClr val="A6A6A6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endParaRPr lang="fr-FR" sz="1400" dirty="0" smtClean="0">
              <a:solidFill>
                <a:schemeClr val="bg1">
                  <a:lumMod val="65000"/>
                </a:schemeClr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endParaRPr lang="fr-FR" sz="1400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endParaRPr lang="fr-FR" sz="1400" dirty="0" smtClean="0">
              <a:solidFill>
                <a:srgbClr val="A6A6A6"/>
              </a:solidFill>
              <a:latin typeface="Karnak Pro Book"/>
              <a:ea typeface="Sanchez"/>
              <a:cs typeface="Karnak Pro Book"/>
              <a:sym typeface="Signika"/>
            </a:endParaRPr>
          </a:p>
        </p:txBody>
      </p:sp>
    </p:spTree>
    <p:extLst>
      <p:ext uri="{BB962C8B-B14F-4D97-AF65-F5344CB8AC3E}">
        <p14:creationId xmlns:p14="http://schemas.microsoft.com/office/powerpoint/2010/main" val="329237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bustes-p1-004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6" r="-1"/>
          <a:stretch/>
        </p:blipFill>
        <p:spPr>
          <a:xfrm>
            <a:off x="0" y="-38100"/>
            <a:ext cx="9264087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" y="3594100"/>
            <a:ext cx="4457703" cy="2400300"/>
          </a:xfrm>
          <a:prstGeom prst="rect">
            <a:avLst/>
          </a:prstGeom>
          <a:solidFill>
            <a:srgbClr val="5F425E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000" tIns="234000" rtlCol="0" anchor="t" anchorCtr="0"/>
          <a:lstStyle/>
          <a:p>
            <a:pPr lvl="0">
              <a:spcBef>
                <a:spcPts val="600"/>
              </a:spcBef>
            </a:pPr>
            <a:r>
              <a:rPr lang="fr-FR" sz="3000" b="1" dirty="0" smtClean="0">
                <a:solidFill>
                  <a:schemeClr val="bg1"/>
                </a:solidFill>
                <a:latin typeface="Guildford Pro"/>
                <a:ea typeface="Sanchez"/>
                <a:cs typeface="Guildford Pro"/>
                <a:sym typeface="Sanchez"/>
              </a:rPr>
              <a:t>SITES INTERNET</a:t>
            </a:r>
          </a:p>
          <a:p>
            <a:pPr lvl="0">
              <a:spcBef>
                <a:spcPts val="600"/>
              </a:spcBef>
            </a:pPr>
            <a: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&gt;&gt; </a:t>
            </a:r>
            <a:r>
              <a:rPr lang="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museedelhomme.fr</a:t>
            </a:r>
            <a: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/>
            </a:r>
            <a:b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&gt;&gt; </a:t>
            </a:r>
            <a:r>
              <a:rPr lang="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lhommeenquestions.fr</a:t>
            </a:r>
            <a: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/>
            </a:r>
            <a:b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&gt;&gt; </a:t>
            </a:r>
            <a:r>
              <a:rPr lang="fr-FR" dirty="0" err="1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lhommeenquestions.fr</a:t>
            </a:r>
            <a:r>
              <a:rPr lang="fr-FR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/</a:t>
            </a:r>
            <a:r>
              <a:rPr lang="fr-FR" dirty="0" err="1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anchez"/>
              </a:rPr>
              <a:t>lequiz</a:t>
            </a:r>
            <a:endParaRPr lang="fr-FR" dirty="0" smtClean="0">
              <a:solidFill>
                <a:schemeClr val="bg1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 lvl="0">
              <a:spcBef>
                <a:spcPts val="600"/>
              </a:spcBef>
            </a:pPr>
            <a:endParaRPr lang="fr-FR" sz="1400" dirty="0">
              <a:solidFill>
                <a:srgbClr val="000000"/>
              </a:solidFill>
              <a:latin typeface="Karnak Pro Book"/>
              <a:ea typeface="Sanchez"/>
              <a:cs typeface="Karnak Pro Book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410200"/>
            <a:ext cx="1333500" cy="381000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685800" y="5283200"/>
            <a:ext cx="26797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525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3432" y="219988"/>
            <a:ext cx="54362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LES CHAMPS D’ACTION</a:t>
            </a:r>
            <a:endParaRPr lang="fr-FR" sz="2200" dirty="0" smtClean="0">
              <a:sym typeface="Sanchez"/>
            </a:endParaRPr>
          </a:p>
          <a:p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DU MUSÉUM NATIONAL D’HISTOIRE</a:t>
            </a:r>
          </a:p>
          <a:p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NATURELLE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23432" y="2680227"/>
            <a:ext cx="4996268" cy="415652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fr-FR" sz="1400" b="1" dirty="0" smtClean="0">
                <a:latin typeface="Karnak Pro Book"/>
                <a:ea typeface="Sanchez"/>
                <a:cs typeface="Karnak Pro Book"/>
                <a:sym typeface="Sanchez"/>
              </a:rPr>
              <a:t>Le </a:t>
            </a:r>
            <a:r>
              <a:rPr lang="fr-FR" sz="1400" b="1" dirty="0">
                <a:latin typeface="Karnak Pro Book"/>
                <a:ea typeface="Sanchez"/>
                <a:cs typeface="Karnak Pro Book"/>
                <a:sym typeface="Sanchez"/>
              </a:rPr>
              <a:t>Muséum national d’Histoire naturelle dispose d’un champ d’action</a:t>
            </a:r>
          </a:p>
          <a:p>
            <a:pPr>
              <a:lnSpc>
                <a:spcPct val="115000"/>
              </a:lnSpc>
            </a:pPr>
            <a:r>
              <a:rPr lang="fr-FR" sz="1400" b="1" dirty="0" smtClean="0">
                <a:latin typeface="Karnak Pro Book"/>
                <a:ea typeface="Sanchez"/>
                <a:cs typeface="Karnak Pro Book"/>
                <a:sym typeface="Sanchez"/>
              </a:rPr>
              <a:t>&gt;&gt; où </a:t>
            </a:r>
            <a:r>
              <a:rPr lang="fr-FR" sz="1400" b="1" dirty="0">
                <a:latin typeface="Karnak Pro Book"/>
                <a:ea typeface="Sanchez"/>
                <a:cs typeface="Karnak Pro Book"/>
                <a:sym typeface="Sanchez"/>
              </a:rPr>
              <a:t>l’étude du passé éclaire l’avenir</a:t>
            </a:r>
          </a:p>
          <a:p>
            <a:pPr>
              <a:lnSpc>
                <a:spcPct val="115000"/>
              </a:lnSpc>
            </a:pPr>
            <a:r>
              <a:rPr lang="fr-FR" sz="1400" b="1" dirty="0" smtClean="0">
                <a:latin typeface="Karnak Pro Book"/>
                <a:ea typeface="Sanchez"/>
                <a:cs typeface="Karnak Pro Book"/>
                <a:sym typeface="Sanchez"/>
              </a:rPr>
              <a:t>&gt;&gt; où </a:t>
            </a:r>
            <a:r>
              <a:rPr lang="fr-FR" sz="1400" b="1" dirty="0">
                <a:latin typeface="Karnak Pro Book"/>
                <a:ea typeface="Sanchez"/>
                <a:cs typeface="Karnak Pro Book"/>
                <a:sym typeface="Sanchez"/>
              </a:rPr>
              <a:t>se mêlent sciences de la nature et de l’Homme.</a:t>
            </a:r>
          </a:p>
          <a:p>
            <a:pPr>
              <a:lnSpc>
                <a:spcPct val="115000"/>
              </a:lnSpc>
            </a:pP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ct val="60000"/>
            </a:pPr>
            <a: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&gt;&gt; Recherche </a:t>
            </a:r>
            <a: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fondamentale et appliquée </a:t>
            </a:r>
            <a:b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500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chercheurs organisés en 7 départements de recherche </a:t>
            </a:r>
            <a:br>
              <a:rPr lang="fr-FR" sz="12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dont 120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chercheurs au Musée de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l’Homme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ct val="60000"/>
            </a:pPr>
            <a: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&gt;&gt; Gestion </a:t>
            </a:r>
            <a: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et conservation des collections </a:t>
            </a:r>
            <a:b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66,8 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millions de spécimens, issus des expéditions de découverte de notre planète depuis bientôt 4 </a:t>
            </a:r>
            <a:r>
              <a:rPr lang="fr-FR" sz="1200" dirty="0" smtClean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siècles</a:t>
            </a:r>
            <a:endParaRPr lang="fr-FR" sz="1200" dirty="0">
              <a:solidFill>
                <a:schemeClr val="bg1">
                  <a:lumMod val="50000"/>
                </a:schemeClr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ct val="60000"/>
            </a:pPr>
            <a: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&gt;&gt; Enseignement </a:t>
            </a:r>
            <a: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et </a:t>
            </a:r>
            <a: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pédagogie</a:t>
            </a:r>
            <a:b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sz="12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anchez"/>
              </a:rPr>
              <a:t>367 étudiants en Masters (201), Ecole doctorale (166) </a:t>
            </a:r>
            <a:endParaRPr lang="fr-FR" sz="1200" dirty="0">
              <a:solidFill>
                <a:srgbClr val="7F7F7F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ct val="60000"/>
            </a:pPr>
            <a: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&gt;&gt; Diffusion </a:t>
            </a:r>
            <a: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des connaissances </a:t>
            </a:r>
            <a:b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</a:br>
            <a:r>
              <a:rPr lang="fr-FR" sz="12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anchez"/>
              </a:rPr>
              <a:t>Expositions </a:t>
            </a:r>
            <a:r>
              <a:rPr lang="fr-FR" sz="12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anchez"/>
              </a:rPr>
              <a:t>permanentes, temporaires, évènements, pédagogie, </a:t>
            </a:r>
            <a:r>
              <a:rPr lang="fr-FR" sz="12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anchez"/>
              </a:rPr>
              <a:t>éditions, multimédia</a:t>
            </a:r>
            <a:endParaRPr lang="fr-FR" sz="1200" dirty="0">
              <a:solidFill>
                <a:srgbClr val="7F7F7F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ct val="60000"/>
            </a:pPr>
            <a: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&gt;&gt; Expertise (</a:t>
            </a:r>
            <a:r>
              <a:rPr lang="fr-FR" sz="12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g</a:t>
            </a:r>
            <a:r>
              <a:rPr lang="fr-FR" sz="12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estion de la biodiversité)</a:t>
            </a:r>
            <a:endParaRPr lang="fr-FR" sz="1200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325032" y="1414226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43" y="1908847"/>
            <a:ext cx="3294991" cy="48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3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3431" y="219988"/>
            <a:ext cx="6056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LE MUSÉE DE L’HOMME PROLONGE </a:t>
            </a:r>
            <a:b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LES MISSIONS DU MUSÉUM NATIONAL</a:t>
            </a:r>
          </a:p>
          <a:p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D’HISTOIRE NATURELLE</a:t>
            </a:r>
          </a:p>
        </p:txBody>
      </p:sp>
      <p:pic>
        <p:nvPicPr>
          <p:cNvPr id="6" name="Shape 90" descr="_j010498-850.jpg"/>
          <p:cNvPicPr preferRelativeResize="0"/>
          <p:nvPr/>
        </p:nvPicPr>
        <p:blipFill rotWithShape="1">
          <a:blip r:embed="rId3">
            <a:alphaModFix/>
          </a:blip>
          <a:srcRect l="13440" r="18730"/>
          <a:stretch/>
        </p:blipFill>
        <p:spPr>
          <a:xfrm>
            <a:off x="0" y="1709110"/>
            <a:ext cx="9144000" cy="514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638112"/>
            <a:ext cx="5098706" cy="1366676"/>
          </a:xfrm>
          <a:prstGeom prst="rect">
            <a:avLst/>
          </a:prstGeom>
          <a:solidFill>
            <a:srgbClr val="EEECE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4000" rtlCol="0" anchor="ctr"/>
          <a:lstStyle/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fr-FR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fr-FR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fr-FR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 lang="fr-FR" dirty="0" smtClean="0">
              <a:solidFill>
                <a:srgbClr val="000000"/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fr-FR" b="1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Au </a:t>
            </a:r>
            <a:r>
              <a:rPr lang="fr-FR" b="1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croisement de la biologie et de la philosophie, </a:t>
            </a:r>
            <a:r>
              <a:rPr lang="fr-FR" b="1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de </a:t>
            </a:r>
            <a:r>
              <a:rPr lang="fr-FR" b="1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l’anthropologie et de l’histoire</a:t>
            </a:r>
            <a:r>
              <a:rPr lang="fr-FR" b="1" dirty="0">
                <a:solidFill>
                  <a:srgbClr val="000000"/>
                </a:solidFill>
                <a:latin typeface="Karnak Pro  "/>
                <a:ea typeface="Sanchez"/>
                <a:cs typeface="Karnak Pro  "/>
                <a:sym typeface="Sanchez"/>
              </a:rPr>
              <a:t>.</a:t>
            </a:r>
          </a:p>
          <a:p>
            <a:pPr>
              <a:spcBef>
                <a:spcPts val="0"/>
              </a:spcBef>
              <a:buFont typeface="Arial"/>
              <a:buNone/>
            </a:pPr>
            <a:endParaRPr lang="fr-FR" dirty="0">
              <a:solidFill>
                <a:srgbClr val="000000"/>
              </a:solidFill>
              <a:latin typeface="Karnak Pro  "/>
              <a:ea typeface="Sanchez"/>
              <a:cs typeface="Karnak Pro  "/>
              <a:sym typeface="Sanchez"/>
            </a:endParaRPr>
          </a:p>
          <a:p>
            <a:pPr>
              <a:spcBef>
                <a:spcPts val="0"/>
              </a:spcBef>
              <a:buFont typeface="Arial"/>
              <a:buNone/>
            </a:pPr>
            <a:endParaRPr lang="fr-FR" dirty="0">
              <a:solidFill>
                <a:srgbClr val="000000"/>
              </a:solidFill>
              <a:latin typeface="Karnak Pro  "/>
              <a:ea typeface="Sanchez"/>
              <a:cs typeface="Karnak Pro  "/>
              <a:sym typeface="Sanchez"/>
            </a:endParaRPr>
          </a:p>
          <a:p>
            <a:pPr>
              <a:spcBef>
                <a:spcPts val="0"/>
              </a:spcBef>
              <a:buFont typeface="Arial"/>
              <a:buNone/>
            </a:pPr>
            <a:endParaRPr lang="fr-FR" dirty="0">
              <a:solidFill>
                <a:srgbClr val="000000"/>
              </a:solidFill>
              <a:latin typeface="Karnak Pro  "/>
              <a:ea typeface="Sanchez"/>
              <a:cs typeface="Karnak Pro  "/>
              <a:sym typeface="Sanchez"/>
            </a:endParaRPr>
          </a:p>
          <a:p>
            <a:pPr>
              <a:spcBef>
                <a:spcPts val="0"/>
              </a:spcBef>
              <a:buFont typeface="Arial"/>
              <a:buNone/>
            </a:pPr>
            <a:endParaRPr lang="fr-FR" dirty="0">
              <a:solidFill>
                <a:srgbClr val="000000"/>
              </a:solidFill>
              <a:latin typeface="Karnak Pro  "/>
              <a:ea typeface="Sanchez"/>
              <a:cs typeface="Karnak Pro  "/>
              <a:sym typeface="Sanchez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325032" y="1414226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52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70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LA STRATÉGIE WEB </a:t>
            </a:r>
          </a:p>
          <a:p>
            <a:r>
              <a:rPr lang="fr-FR" sz="22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DU MUSÉE DE L’HOMME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3432" y="2289045"/>
            <a:ext cx="4996268" cy="375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700"/>
              </a:spcBef>
            </a:pPr>
            <a:r>
              <a:rPr lang="fr-FR" sz="1400" b="1" dirty="0" smtClean="0">
                <a:latin typeface="Guildford Pro"/>
                <a:ea typeface="Sanchez"/>
                <a:cs typeface="Guildford Pro"/>
                <a:sym typeface="Sanchez"/>
              </a:rPr>
              <a:t>ELLE RÉPOND À 3 OBJECTIFS PRINCIPAUX</a:t>
            </a:r>
            <a:br>
              <a:rPr lang="fr-FR" sz="1400" b="1" dirty="0" smtClean="0"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1400" baseline="30000" dirty="0" smtClean="0"/>
              <a:t>—</a:t>
            </a:r>
            <a:r>
              <a:rPr lang="fr-FR" sz="1400" b="1" dirty="0" smtClean="0">
                <a:latin typeface="Guildford Pro"/>
                <a:ea typeface="Sanchez"/>
                <a:cs typeface="Guildford Pro"/>
                <a:sym typeface="Sanchez"/>
              </a:rPr>
              <a:t> </a:t>
            </a:r>
          </a:p>
          <a:p>
            <a:pPr lv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00000"/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&gt;&gt; Communication 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institutionnelle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: 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positionner sur Internet le Musée de l’Homme en tant que site à l’identité particulière, au sein d’un établissement à l’identité plus large</a:t>
            </a:r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.</a:t>
            </a:r>
            <a:endParaRPr lang="fr" sz="1400" dirty="0">
              <a:solidFill>
                <a:schemeClr val="tx1">
                  <a:lumMod val="50000"/>
                  <a:lumOff val="50000"/>
                </a:schemeClr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 lv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00000"/>
            </a:pP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&gt;&gt; Médiation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, diffusion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anchez"/>
              </a:rPr>
              <a:t>: </a:t>
            </a:r>
            <a:r>
              <a:rPr lang="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prolonger la mission de diffusion des connaissances du Muséum en partageant les connaissances </a:t>
            </a:r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online</a:t>
            </a:r>
          </a:p>
          <a:p>
            <a:pPr lv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00000"/>
            </a:pPr>
            <a:r>
              <a:rPr lang="fr-FR" sz="1400" dirty="0" smtClean="0">
                <a:latin typeface="Karnak Pro Book"/>
                <a:ea typeface="Sanchez"/>
                <a:cs typeface="Karnak Pro Book"/>
                <a:sym typeface="Sanchez"/>
              </a:rPr>
              <a:t>&gt;&gt; Conversationnel :</a:t>
            </a:r>
            <a:r>
              <a:rPr lang="fr-F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anchez"/>
              </a:rPr>
              <a:t> créer du dialogue entre le Musée de l’Homme et ses publics </a:t>
            </a:r>
          </a:p>
          <a:p>
            <a:pPr lvl="0"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00000"/>
            </a:pPr>
            <a:endParaRPr lang="fr-FR" sz="1400" dirty="0">
              <a:solidFill>
                <a:schemeClr val="tx1">
                  <a:lumMod val="50000"/>
                  <a:lumOff val="50000"/>
                </a:schemeClr>
              </a:solidFill>
              <a:latin typeface="Karnak Pro Book"/>
              <a:ea typeface="Sanchez"/>
              <a:cs typeface="Karnak Pro Book"/>
              <a:sym typeface="Sanchez"/>
            </a:endParaRPr>
          </a:p>
          <a:p>
            <a:pPr>
              <a:lnSpc>
                <a:spcPct val="115000"/>
              </a:lnSpc>
              <a:spcBef>
                <a:spcPts val="700"/>
              </a:spcBef>
              <a:buClr>
                <a:schemeClr val="dk1"/>
              </a:buClr>
              <a:buSzPct val="100000"/>
            </a:pPr>
            <a:r>
              <a:rPr lang="fr-FR" sz="1400" b="1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Wingdings"/>
              </a:rPr>
              <a:t> L’ensemble de nos actions répondent à ces 3 objectifs</a:t>
            </a:r>
            <a:r>
              <a:rPr lang="fr-FR" sz="1400" b="1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Wingdings"/>
              </a:rPr>
              <a:t>.</a:t>
            </a:r>
            <a:endParaRPr lang="fr" sz="1400" b="1" dirty="0">
              <a:solidFill>
                <a:srgbClr val="000000"/>
              </a:solidFill>
              <a:latin typeface="Karnak Pro Book"/>
              <a:ea typeface="Sanchez"/>
              <a:cs typeface="Karnak Pro Book"/>
              <a:sym typeface="Sanchez"/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25032" y="1414226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musecc81e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48" y="1943100"/>
            <a:ext cx="3556234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PHASE 1 :</a:t>
            </a:r>
          </a:p>
          <a:p>
            <a:r>
              <a:rPr lang="fr-FR" sz="20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INSTALLER LES FONDATIONS </a:t>
            </a:r>
          </a:p>
          <a:p>
            <a:r>
              <a:rPr lang="fr-FR" sz="2000" b="1" dirty="0" smtClean="0">
                <a:solidFill>
                  <a:schemeClr val="dk1"/>
                </a:solidFill>
                <a:latin typeface="Guildford Pro"/>
                <a:ea typeface="Sanchez"/>
                <a:cs typeface="Guildford Pro"/>
                <a:sym typeface="Sanchez"/>
              </a:rPr>
              <a:t>DE LA COMMUNICATION ET DE LA DIFFUSION WEB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414226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23431" y="2031136"/>
            <a:ext cx="5110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Guildford Pro Condensed"/>
                <a:ea typeface="Sanchez"/>
                <a:cs typeface="Guildford Pro Condensed"/>
                <a:sym typeface="Sanchez"/>
              </a:rPr>
              <a:t>POSITIONNER LE MUSÉE DE L’HOMME </a:t>
            </a:r>
            <a:br>
              <a:rPr lang="fr-FR" sz="1600" b="1" dirty="0" smtClean="0">
                <a:latin typeface="Guildford Pro Condensed"/>
                <a:ea typeface="Sanchez"/>
                <a:cs typeface="Guildford Pro Condensed"/>
                <a:sym typeface="Sanchez"/>
              </a:rPr>
            </a:br>
            <a:r>
              <a:rPr lang="fr-FR" sz="1600" b="1" dirty="0" smtClean="0">
                <a:latin typeface="Guildford Pro Condensed"/>
                <a:ea typeface="Sanchez"/>
                <a:cs typeface="Guildford Pro Condensed"/>
                <a:sym typeface="Sanchez"/>
              </a:rPr>
              <a:t>EN TANT QUE SITE À L’IDENTITÉ PARTICULIÈRE, AU SEIN D’UN ÉTABLISSEMENT À L’IDENTITÉ PLUS LARGE.</a:t>
            </a:r>
            <a:endParaRPr lang="fr-FR" sz="1600" b="1" dirty="0">
              <a:latin typeface="Guildford Pro Condensed"/>
              <a:cs typeface="Guildford Pro Condensed"/>
            </a:endParaRPr>
          </a:p>
        </p:txBody>
      </p:sp>
      <p:sp>
        <p:nvSpPr>
          <p:cNvPr id="9" name="Ellipse 8"/>
          <p:cNvSpPr>
            <a:spLocks noChangeAspect="1"/>
          </p:cNvSpPr>
          <p:nvPr/>
        </p:nvSpPr>
        <p:spPr>
          <a:xfrm>
            <a:off x="325032" y="3182516"/>
            <a:ext cx="360000" cy="360000"/>
          </a:xfrm>
          <a:prstGeom prst="ellipse">
            <a:avLst/>
          </a:prstGeom>
          <a:solidFill>
            <a:srgbClr val="5F42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b="1" dirty="0" smtClean="0">
                <a:latin typeface="Guildford Pro"/>
                <a:cs typeface="Guildford Pro"/>
              </a:rPr>
              <a:t>1</a:t>
            </a:r>
            <a:endParaRPr lang="fr-FR" sz="1400" b="1" dirty="0">
              <a:latin typeface="Guildford Pro"/>
              <a:cs typeface="Guildford Pro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25032" y="3871773"/>
            <a:ext cx="360000" cy="359997"/>
          </a:xfrm>
          <a:prstGeom prst="ellipse">
            <a:avLst/>
          </a:prstGeom>
          <a:solidFill>
            <a:srgbClr val="5F42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fr-FR" sz="1400" b="1" dirty="0">
                <a:latin typeface="Guildford Pro"/>
                <a:cs typeface="Guildford Pro"/>
              </a:rPr>
              <a:t>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39064" y="3104812"/>
            <a:ext cx="383453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Karnak Pro Book"/>
                <a:ea typeface="Sanchez"/>
                <a:cs typeface="Karnak Pro Book"/>
                <a:sym typeface="Wingdings"/>
              </a:rPr>
              <a:t>Concevoir un site Web propre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Wingdings"/>
              </a:rPr>
              <a:t/>
            </a:r>
            <a:br>
              <a:rPr lang="fr-FR" sz="1400" dirty="0" smtClean="0">
                <a:latin typeface="Karnak Pro Book"/>
                <a:ea typeface="Sanchez"/>
                <a:cs typeface="Karnak Pro Book"/>
                <a:sym typeface="Wingdings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Wingdings"/>
              </a:rPr>
              <a:t>au </a:t>
            </a:r>
            <a:r>
              <a:rPr lang="fr-FR" sz="1400" dirty="0">
                <a:latin typeface="Karnak Pro Book"/>
                <a:ea typeface="Sanchez"/>
                <a:cs typeface="Karnak Pro Book"/>
                <a:sym typeface="Wingdings"/>
              </a:rPr>
              <a:t>Musée de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Wingdings"/>
              </a:rPr>
              <a:t>l’homme</a:t>
            </a:r>
          </a:p>
          <a:p>
            <a:endParaRPr lang="fr-FR" sz="1400" dirty="0">
              <a:latin typeface="Karnak Pro Book"/>
              <a:ea typeface="Sanchez"/>
              <a:cs typeface="Karnak Pro Book"/>
              <a:sym typeface="Wingdings"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Rejoindre la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plateforme Web multi-sites </a:t>
            </a: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du </a:t>
            </a: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Muséum qui répond elle-même aux objectifs suivants :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Wingdings"/>
              </a:rPr>
              <a:t>•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Construire une identité numérique cohérente, </a:t>
            </a:r>
            <a:r>
              <a:rPr lang="fr" sz="14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forte, maîtrisée</a:t>
            </a:r>
            <a:r>
              <a:rPr lang="fr-FR" sz="14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 du Muséum</a:t>
            </a: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Wingdings"/>
              </a:rPr>
              <a:t>• 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Canaliser la richesse éditoriale digitale du Muséum </a:t>
            </a:r>
            <a:r>
              <a:rPr lang="fr" sz="14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et la diffuser de manière optimale</a:t>
            </a:r>
            <a:endParaRPr lang="fr-FR" sz="1400" dirty="0">
              <a:solidFill>
                <a:srgbClr val="7F7F7F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Wingdings"/>
              </a:rPr>
              <a:t>•</a:t>
            </a:r>
            <a:r>
              <a:rPr lang="fr" sz="1400" dirty="0">
                <a:solidFill>
                  <a:srgbClr val="000000"/>
                </a:solidFill>
                <a:latin typeface="Karnak Pro Book"/>
                <a:ea typeface="Sanchez"/>
                <a:cs typeface="Karnak Pro Book"/>
                <a:sym typeface="Signika"/>
              </a:rPr>
              <a:t> Optimiser les process de production et de publication </a:t>
            </a:r>
            <a:r>
              <a:rPr lang="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pour mutualiser les moyens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humains et financiers, réduire les délais et</a:t>
            </a:r>
            <a:r>
              <a:rPr lang="fr-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les coûts de fabrication</a:t>
            </a:r>
            <a:r>
              <a:rPr lang="fr" sz="1400" dirty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, d’exploitation et de </a:t>
            </a:r>
            <a:r>
              <a:rPr lang="fr" sz="1400" dirty="0" smtClean="0">
                <a:solidFill>
                  <a:srgbClr val="7F7F7F"/>
                </a:solidFill>
                <a:latin typeface="Karnak Pro Book"/>
                <a:ea typeface="Sanchez"/>
                <a:cs typeface="Karnak Pro Book"/>
                <a:sym typeface="Signika"/>
              </a:rPr>
              <a:t>maintenance</a:t>
            </a:r>
            <a:endParaRPr lang="fr-FR" sz="1400" dirty="0">
              <a:solidFill>
                <a:srgbClr val="7F7F7F"/>
              </a:solidFill>
              <a:latin typeface="Karnak Pro Book"/>
              <a:ea typeface="Sanchez"/>
              <a:cs typeface="Karnak Pro Book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43" y="1908847"/>
            <a:ext cx="3294991" cy="48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7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4" descr="Capture d’écran 2016-03-22 à 19.57.36.png"/>
          <p:cNvPicPr preferRelativeResize="0"/>
          <p:nvPr/>
        </p:nvPicPr>
        <p:blipFill rotWithShape="1">
          <a:blip r:embed="rId3">
            <a:alphaModFix/>
          </a:blip>
          <a:srcRect b="33228"/>
          <a:stretch/>
        </p:blipFill>
        <p:spPr>
          <a:xfrm>
            <a:off x="2599751" y="2428039"/>
            <a:ext cx="5350084" cy="3741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laptop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300" y="2082798"/>
            <a:ext cx="6967434" cy="5194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1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2013 : REFONTE DE MNHN.FR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279399" y="2565398"/>
            <a:ext cx="2971801" cy="2971801"/>
          </a:xfrm>
          <a:prstGeom prst="ellipse">
            <a:avLst/>
          </a:prstGeom>
          <a:solidFill>
            <a:srgbClr val="5F42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ts val="600"/>
              </a:spcBef>
            </a:pPr>
            <a:endParaRPr lang="fr-FR" b="1" dirty="0">
              <a:solidFill>
                <a:schemeClr val="bg1"/>
              </a:solidFill>
              <a:latin typeface="Guildford Pro"/>
              <a:cs typeface="Guildford Pro"/>
            </a:endParaRPr>
          </a:p>
          <a:p>
            <a:pPr algn="ctr">
              <a:spcBef>
                <a:spcPts val="600"/>
              </a:spcBef>
            </a:pPr>
            <a:r>
              <a:rPr lang="fr-FR" sz="2500" b="1" dirty="0">
                <a:solidFill>
                  <a:schemeClr val="bg1"/>
                </a:solidFill>
                <a:latin typeface="Guildford Pro"/>
                <a:cs typeface="Guildford Pro"/>
              </a:rPr>
              <a:t>MNHN.FR</a:t>
            </a:r>
          </a:p>
          <a:p>
            <a:pPr algn="ctr">
              <a:spcBef>
                <a:spcPts val="600"/>
              </a:spcBef>
            </a:pPr>
            <a:r>
              <a:rPr lang="fr-FR" sz="1400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</a:rPr>
              <a:t>Fréquentation annuelle </a:t>
            </a:r>
            <a:r>
              <a:rPr lang="fr-FR" sz="1400" dirty="0">
                <a:solidFill>
                  <a:schemeClr val="bg1"/>
                </a:solidFill>
                <a:latin typeface="Karnak Pro Book"/>
                <a:ea typeface="Sanchez"/>
                <a:cs typeface="Karnak Pro Book"/>
              </a:rPr>
              <a:t>:</a:t>
            </a:r>
            <a:br>
              <a:rPr lang="fr-FR" sz="1400" dirty="0">
                <a:solidFill>
                  <a:schemeClr val="bg1"/>
                </a:solidFill>
                <a:latin typeface="Karnak Pro Book"/>
                <a:ea typeface="Sanchez"/>
                <a:cs typeface="Karnak Pro Book"/>
              </a:rPr>
            </a:br>
            <a:r>
              <a:rPr lang="fr" sz="1400" dirty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ignika"/>
              </a:rPr>
              <a:t>1 </a:t>
            </a:r>
            <a:r>
              <a:rPr lang="fr-FR" sz="1400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ignika"/>
              </a:rPr>
              <a:t>849 724 </a:t>
            </a:r>
            <a:r>
              <a:rPr lang="fr" sz="1400" dirty="0" smtClean="0">
                <a:solidFill>
                  <a:schemeClr val="bg1"/>
                </a:solidFill>
                <a:latin typeface="Karnak Pro Book"/>
                <a:ea typeface="Sanchez"/>
                <a:cs typeface="Karnak Pro Book"/>
                <a:sym typeface="Signika"/>
              </a:rPr>
              <a:t>visites</a:t>
            </a:r>
            <a:endParaRPr lang="fr" sz="1400" dirty="0">
              <a:solidFill>
                <a:schemeClr val="bg1"/>
              </a:solidFill>
              <a:latin typeface="Karnak Pro Book"/>
              <a:ea typeface="Sanchez"/>
              <a:cs typeface="Karnak Pro Book"/>
              <a:sym typeface="Signika"/>
            </a:endParaRPr>
          </a:p>
          <a:p>
            <a:pPr algn="ctr">
              <a:spcBef>
                <a:spcPts val="600"/>
              </a:spcBef>
            </a:pPr>
            <a:endParaRPr lang="fr-FR" dirty="0">
              <a:solidFill>
                <a:schemeClr val="bg1"/>
              </a:solidFill>
              <a:latin typeface="Guildford Pro"/>
              <a:cs typeface="Guildford Pro"/>
            </a:endParaRPr>
          </a:p>
        </p:txBody>
      </p:sp>
    </p:spTree>
    <p:extLst>
      <p:ext uri="{BB962C8B-B14F-4D97-AF65-F5344CB8AC3E}">
        <p14:creationId xmlns:p14="http://schemas.microsoft.com/office/powerpoint/2010/main" val="2587701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25032" y="1866900"/>
            <a:ext cx="4121641" cy="4878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" b="1" dirty="0">
                <a:latin typeface="Guildford Pro"/>
                <a:ea typeface="Sanchez"/>
                <a:cs typeface="Guildford Pro"/>
                <a:sym typeface="Signika"/>
              </a:rPr>
              <a:t>2014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3" action="ppaction://hlinkfile"/>
              </a:rPr>
              <a:t>parczoologiquedeparis.fr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" sz="1400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1 </a:t>
            </a:r>
            <a:r>
              <a:rPr lang="fr" sz="1400" dirty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475 </a:t>
            </a:r>
            <a:r>
              <a:rPr lang="fr" sz="1400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174</a:t>
            </a:r>
            <a:r>
              <a:rPr lang="fr-FR" sz="1400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*</a:t>
            </a:r>
            <a:r>
              <a:rPr lang="fr" sz="1400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" sz="14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chemeClr val="bg1">
                    <a:lumMod val="50000"/>
                  </a:schemeClr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4" action="ppaction://hlinkfile"/>
              </a:rPr>
              <a:t>grandegaleriedelevolution.fr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243 870</a:t>
            </a:r>
            <a: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5" action="ppaction://hlinkfile"/>
              </a:rPr>
              <a:t>galeriedemineralogie.fr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47 853</a:t>
            </a:r>
            <a: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b="1" dirty="0">
                <a:latin typeface="Guildford Pro"/>
                <a:ea typeface="Sanchez"/>
                <a:cs typeface="Guildford Pro"/>
                <a:sym typeface="Signika"/>
              </a:rPr>
              <a:t>2015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6" action="ppaction://hlinkfile"/>
              </a:rPr>
              <a:t>museedelhomme.fr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679 509</a:t>
            </a:r>
            <a: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7" action="ppaction://hlinkfile"/>
              </a:rPr>
              <a:t>harmasjeanhenrifabre.fr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7 883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8" action="ppaction://hlinkfile"/>
              </a:rPr>
              <a:t>jardindesplantes.net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501 </a:t>
            </a:r>
            <a: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095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9" action="ppaction://hlinkfile"/>
              </a:rPr>
              <a:t>zoodujardindesplantes.fr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89 279</a:t>
            </a:r>
            <a: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b="1" dirty="0" smtClean="0">
                <a:latin typeface="Guildford Pro"/>
                <a:ea typeface="Sanchez"/>
                <a:cs typeface="Guildford Pro"/>
                <a:sym typeface="Signika"/>
              </a:rPr>
              <a:t>2016</a:t>
            </a:r>
            <a:r>
              <a:rPr lang="fr-FR" b="1" dirty="0" smtClean="0">
                <a:latin typeface="Guildford Pro"/>
                <a:ea typeface="Sanchez"/>
                <a:cs typeface="Guildford Pro"/>
                <a:sym typeface="Signika"/>
              </a:rPr>
              <a:t>-2017</a:t>
            </a:r>
            <a:br>
              <a:rPr lang="fr-FR" b="1" dirty="0" smtClean="0">
                <a:latin typeface="Guildford Pro"/>
                <a:ea typeface="Sanchez"/>
                <a:cs typeface="Guildford Pro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  <a:hlinkClick r:id="rId10" action="ppaction://hlinkfile"/>
              </a:rPr>
              <a:t>zoodelahautetouche.fr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</a:t>
            </a:r>
            <a:r>
              <a:rPr lang="fr-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 </a:t>
            </a:r>
            <a:r>
              <a:rPr lang="fr" sz="1400" dirty="0" smtClean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63 </a:t>
            </a:r>
            <a:r>
              <a:rPr lang="fr" sz="1400" dirty="0">
                <a:solidFill>
                  <a:srgbClr val="A6A6A6"/>
                </a:solidFill>
                <a:latin typeface="Karnak Pro Book"/>
                <a:ea typeface="Sanchez"/>
                <a:cs typeface="Karnak Pro Book"/>
                <a:sym typeface="Signika"/>
              </a:rPr>
              <a:t>245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Galerie de Paléotologie et d’Anatomie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comparée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Station de biologie marine de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Concarneau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Arboretum de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Chèvreloup 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Galerie </a:t>
            </a:r>
            <a:r>
              <a:rPr lang="fr" sz="1400" dirty="0">
                <a:latin typeface="Karnak Pro Book"/>
                <a:ea typeface="Sanchez"/>
                <a:cs typeface="Karnak Pro Book"/>
                <a:sym typeface="Signika"/>
              </a:rPr>
              <a:t>des </a:t>
            </a:r>
            <a:r>
              <a:rPr lang="fr" sz="1400" dirty="0" smtClean="0">
                <a:latin typeface="Karnak Pro Book"/>
                <a:ea typeface="Sanchez"/>
                <a:cs typeface="Karnak Pro Book"/>
                <a:sym typeface="Signika"/>
              </a:rPr>
              <a:t>enfants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/>
            </a:r>
            <a:b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</a:t>
            </a: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Abri Pataud</a:t>
            </a:r>
            <a:b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</a:br>
            <a:r>
              <a:rPr lang="fr-FR" sz="1400" dirty="0" smtClean="0">
                <a:latin typeface="Karnak Pro Book"/>
                <a:ea typeface="Sanchez"/>
                <a:cs typeface="Karnak Pro Book"/>
                <a:sym typeface="Signika"/>
              </a:rPr>
              <a:t>&gt;&gt; Jardin botanique de Menton</a:t>
            </a:r>
            <a:endParaRPr lang="fr-FR" sz="1400" dirty="0">
              <a:latin typeface="Karnak Pro Book"/>
              <a:ea typeface="Sanchez"/>
              <a:cs typeface="Karnak Pro Book"/>
              <a:sym typeface="Signika"/>
            </a:endParaRPr>
          </a:p>
          <a:p>
            <a:pPr>
              <a:spcBef>
                <a:spcPts val="600"/>
              </a:spcBef>
            </a:pPr>
            <a:r>
              <a:rPr lang="fr-FR" sz="1400" i="1" dirty="0" smtClean="0">
                <a:solidFill>
                  <a:schemeClr val="bg1">
                    <a:lumMod val="65000"/>
                  </a:schemeClr>
                </a:solidFill>
                <a:latin typeface="Karnak Pro Book"/>
                <a:ea typeface="Sanchez"/>
                <a:cs typeface="Karnak Pro Book"/>
              </a:rPr>
              <a:t>* Nombre de visiteurs sur le site Internet par an</a:t>
            </a:r>
            <a:endParaRPr lang="fr-FR" sz="1400" i="1" dirty="0">
              <a:solidFill>
                <a:schemeClr val="bg1">
                  <a:lumMod val="65000"/>
                </a:schemeClr>
              </a:solidFill>
              <a:latin typeface="Karnak Pro Book"/>
              <a:ea typeface="Sanchez"/>
              <a:cs typeface="Karnak Pro Book"/>
            </a:endParaRPr>
          </a:p>
        </p:txBody>
      </p:sp>
      <p:pic>
        <p:nvPicPr>
          <p:cNvPr id="7" name="Shape 103" descr="Capture d’écran 2016-03-22 à 18.17.37.png">
            <a:hlinkClick r:id="rId3" action="ppaction://hlinkfile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19601" y="2017565"/>
            <a:ext cx="2139071" cy="1436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04" descr="Capture d’écran 2016-03-22 à 18.19.28.png">
            <a:hlinkClick r:id="rId6" action="ppaction://hlinkfile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51039" y="2017567"/>
            <a:ext cx="2133843" cy="14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105" descr="Capture d’écran 2016-03-22 à 18.20.31.png">
            <a:hlinkClick r:id="rId4" action="ppaction://hlinkfile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19601" y="3605805"/>
            <a:ext cx="2139071" cy="14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7" descr="Capture d’écran 2016-03-22 à 18.30.45.png">
            <a:hlinkClick r:id="rId8" action="ppaction://hlinkfile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51039" y="5192517"/>
            <a:ext cx="2139044" cy="143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08" descr="Capture d’écran 2016-03-22 à 18.35.48.png">
            <a:hlinkClick r:id="rId5" action="ppaction://hlinkfile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419601" y="5192518"/>
            <a:ext cx="2139074" cy="1436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09" descr="Capture d’écran 2016-03-22 à 18.36.43.png">
            <a:hlinkClick r:id="rId7" action="ppaction://hlinkfile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51039" y="3605805"/>
            <a:ext cx="2133843" cy="14348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530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17091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3431" y="219988"/>
            <a:ext cx="60567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solidFill>
                  <a:srgbClr val="F14296"/>
                </a:solidFill>
                <a:latin typeface="Guildford Pro"/>
                <a:ea typeface="Sanchez"/>
                <a:cs typeface="Guildford Pro"/>
                <a:sym typeface="Sanchez"/>
              </a:rPr>
              <a:t>VOLET 2 DE LA PLATEFORME :</a:t>
            </a:r>
            <a: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  <a:t/>
            </a:r>
            <a:br>
              <a:rPr lang="fr-FR" sz="2200" b="1" dirty="0" smtClean="0">
                <a:solidFill>
                  <a:srgbClr val="5F425E"/>
                </a:solidFill>
                <a:latin typeface="Guildford Pro"/>
                <a:ea typeface="Sanchez"/>
                <a:cs typeface="Guildford Pro"/>
                <a:sym typeface="Sanchez"/>
              </a:rPr>
            </a:br>
            <a:r>
              <a:rPr lang="fr-FR" sz="2200" b="1" dirty="0" smtClean="0">
                <a:latin typeface="Guildford Pro"/>
                <a:ea typeface="Sanchez"/>
                <a:cs typeface="Guildford Pro"/>
                <a:sym typeface="Sanchez"/>
              </a:rPr>
              <a:t>2014-2016 – REFONTE WEB DES « SITES 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7" y="329749"/>
            <a:ext cx="2592237" cy="776119"/>
          </a:xfrm>
          <a:prstGeom prst="rect">
            <a:avLst/>
          </a:prstGeom>
        </p:spPr>
      </p:pic>
      <p:cxnSp>
        <p:nvCxnSpPr>
          <p:cNvPr id="5" name="Connecteur droit 4"/>
          <p:cNvCxnSpPr/>
          <p:nvPr/>
        </p:nvCxnSpPr>
        <p:spPr>
          <a:xfrm>
            <a:off x="325032" y="1105868"/>
            <a:ext cx="812800" cy="0"/>
          </a:xfrm>
          <a:prstGeom prst="line">
            <a:avLst/>
          </a:prstGeom>
          <a:ln w="762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Capture d’écran 2016-06-14 à 10.51.17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52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295</Words>
  <Application>Microsoft Macintosh PowerPoint</Application>
  <PresentationFormat>Présentation à l'écran (4:3)</PresentationFormat>
  <Paragraphs>136</Paragraphs>
  <Slides>29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 Guilleminot</dc:creator>
  <cp:lastModifiedBy>Stéphanie TARGUI</cp:lastModifiedBy>
  <cp:revision>241</cp:revision>
  <dcterms:created xsi:type="dcterms:W3CDTF">2016-06-13T22:04:22Z</dcterms:created>
  <dcterms:modified xsi:type="dcterms:W3CDTF">2016-06-24T15:55:35Z</dcterms:modified>
</cp:coreProperties>
</file>