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4" r:id="rId4"/>
    <p:sldId id="289" r:id="rId5"/>
    <p:sldId id="288" r:id="rId6"/>
    <p:sldId id="274" r:id="rId7"/>
    <p:sldId id="275" r:id="rId8"/>
    <p:sldId id="276" r:id="rId9"/>
    <p:sldId id="278" r:id="rId10"/>
    <p:sldId id="263" r:id="rId11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012" autoAdjust="0"/>
  </p:normalViewPr>
  <p:slideViewPr>
    <p:cSldViewPr>
      <p:cViewPr>
        <p:scale>
          <a:sx n="60" d="100"/>
          <a:sy n="60" d="100"/>
        </p:scale>
        <p:origin x="168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71" cy="496810"/>
          </a:xfrm>
          <a:prstGeom prst="rect">
            <a:avLst/>
          </a:prstGeom>
        </p:spPr>
        <p:txBody>
          <a:bodyPr vert="horz" lIns="92085" tIns="46043" rIns="92085" bIns="4604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028" y="1"/>
            <a:ext cx="2944870" cy="496810"/>
          </a:xfrm>
          <a:prstGeom prst="rect">
            <a:avLst/>
          </a:prstGeom>
        </p:spPr>
        <p:txBody>
          <a:bodyPr vert="horz" lIns="92085" tIns="46043" rIns="92085" bIns="46043" rtlCol="0"/>
          <a:lstStyle>
            <a:lvl1pPr algn="r">
              <a:defRPr sz="1300"/>
            </a:lvl1pPr>
          </a:lstStyle>
          <a:p>
            <a:fld id="{64CDD4EF-19AF-416D-85F7-924343878A00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2994"/>
            <a:ext cx="2944871" cy="496809"/>
          </a:xfrm>
          <a:prstGeom prst="rect">
            <a:avLst/>
          </a:prstGeom>
        </p:spPr>
        <p:txBody>
          <a:bodyPr vert="horz" lIns="92085" tIns="46043" rIns="92085" bIns="4604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028" y="9432994"/>
            <a:ext cx="2944870" cy="496809"/>
          </a:xfrm>
          <a:prstGeom prst="rect">
            <a:avLst/>
          </a:prstGeom>
        </p:spPr>
        <p:txBody>
          <a:bodyPr vert="horz" lIns="92085" tIns="46043" rIns="92085" bIns="46043" rtlCol="0" anchor="b"/>
          <a:lstStyle>
            <a:lvl1pPr algn="r">
              <a:defRPr sz="1300"/>
            </a:lvl1pPr>
          </a:lstStyle>
          <a:p>
            <a:fld id="{6017EC2D-77BE-432E-8B57-10A5F76898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72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6569"/>
          </a:xfrm>
          <a:prstGeom prst="rect">
            <a:avLst/>
          </a:prstGeom>
        </p:spPr>
        <p:txBody>
          <a:bodyPr vert="horz" lIns="92085" tIns="46043" rIns="92085" bIns="4604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4" cy="496569"/>
          </a:xfrm>
          <a:prstGeom prst="rect">
            <a:avLst/>
          </a:prstGeom>
        </p:spPr>
        <p:txBody>
          <a:bodyPr vert="horz" lIns="92085" tIns="46043" rIns="92085" bIns="46043" rtlCol="0"/>
          <a:lstStyle>
            <a:lvl1pPr algn="r">
              <a:defRPr sz="1300"/>
            </a:lvl1pPr>
          </a:lstStyle>
          <a:p>
            <a:fld id="{5C18ECE7-5F2E-47B4-A3DF-8F5B822B8075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5" tIns="46043" rIns="92085" bIns="4604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2085" tIns="46043" rIns="92085" bIns="4604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4" cy="496569"/>
          </a:xfrm>
          <a:prstGeom prst="rect">
            <a:avLst/>
          </a:prstGeom>
        </p:spPr>
        <p:txBody>
          <a:bodyPr vert="horz" lIns="92085" tIns="46043" rIns="92085" bIns="4604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4" cy="496569"/>
          </a:xfrm>
          <a:prstGeom prst="rect">
            <a:avLst/>
          </a:prstGeom>
        </p:spPr>
        <p:txBody>
          <a:bodyPr vert="horz" lIns="92085" tIns="46043" rIns="92085" bIns="46043" rtlCol="0" anchor="b"/>
          <a:lstStyle>
            <a:lvl1pPr algn="r">
              <a:defRPr sz="1300"/>
            </a:lvl1pPr>
          </a:lstStyle>
          <a:p>
            <a:fld id="{FE85BA4D-AA86-40F4-AD02-EEE57A20CF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47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BA4D-AA86-40F4-AD02-EEE57A20CF5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96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BA4D-AA86-40F4-AD02-EEE57A20CF5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3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C6E-CE77-435F-869A-8A6C8B4D5CA8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13B5-B830-4FE7-A2E8-2E621FACAA7E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093-2B7F-4533-BCE5-8BBAC37566AC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EE6F-3FB4-4C8A-8A37-D55CB9565FB1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2741-E106-4E7B-9C33-7723ABD9803F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92EF-63A1-4CC9-BE63-2703AF51D140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1BA-3D86-4611-8859-588C97819D05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AB10-C2CA-4A5A-B8BB-49B16CE2B187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8C60-8F8C-4566-B367-85A967EDBF4C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AA5-D87F-47B3-8AA6-CAC6A3D14FA5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8D7-92DB-4518-B1D4-D241503E607F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705E9-F271-4F79-94AC-552CBB2D9C34}" type="datetime1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Association Jets d'encre - Assemblée générale du 30 août 2009 /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29ED-17A8-4493-B9FC-18CDE0DE05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google.com/maps/d/u/0/viewer?mid=11DjF08LX7-duWVIoUd6Jgry_1H0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7t-bU3bfI&amp;index=18&amp;list=UU5vx97ddl01ttitswWQpZ-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9426" y="285728"/>
            <a:ext cx="3602124" cy="10715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3204" y="3286124"/>
            <a:ext cx="6172200" cy="1071570"/>
          </a:xfrm>
        </p:spPr>
        <p:txBody>
          <a:bodyPr>
            <a:noAutofit/>
          </a:bodyPr>
          <a:lstStyle/>
          <a:p>
            <a:pPr algn="l"/>
            <a:r>
              <a:rPr lang="fr-FR" sz="4800" dirty="0" smtClean="0">
                <a:latin typeface="Arial Black" pitchFamily="34" charset="0"/>
              </a:rPr>
              <a:t>Quatre outils pour développer la presse d’initiative jeune</a:t>
            </a:r>
            <a:endParaRPr lang="fr-FR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06098"/>
            <a:ext cx="2000264" cy="370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9552" y="59616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Myriad Pro" panose="020B0503030403020204" pitchFamily="34" charset="0"/>
              </a:rPr>
              <a:t>Les rencontres numériques – Education à l’image, aux médias et au numérique 						13 octobre 2016</a:t>
            </a:r>
            <a:endParaRPr lang="fr-FR" dirty="0"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14422"/>
            <a:ext cx="7467600" cy="3571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000" dirty="0" smtClean="0">
                <a:solidFill>
                  <a:srgbClr val="0086CB"/>
                </a:solidFill>
                <a:latin typeface="Trebuchet MS" pitchFamily="34" charset="0"/>
              </a:rPr>
              <a:t>…c’est</a:t>
            </a:r>
            <a:r>
              <a:rPr lang="fr-FR" sz="8000" dirty="0" smtClean="0">
                <a:latin typeface="Cartoonist" pitchFamily="2" charset="0"/>
              </a:rPr>
              <a:t> </a:t>
            </a:r>
            <a:r>
              <a:rPr lang="fr-FR" sz="6000" dirty="0" smtClean="0">
                <a:solidFill>
                  <a:srgbClr val="0086CB"/>
                </a:solidFill>
                <a:latin typeface="Trebuchet MS" pitchFamily="34" charset="0"/>
              </a:rPr>
              <a:t>le</a:t>
            </a:r>
            <a:r>
              <a:rPr lang="fr-FR" sz="8000" dirty="0" smtClean="0">
                <a:latin typeface="Cartoonist" pitchFamily="2" charset="0"/>
              </a:rPr>
              <a:t> </a:t>
            </a:r>
            <a:r>
              <a:rPr lang="fr-FR" sz="8000" dirty="0" smtClean="0">
                <a:solidFill>
                  <a:srgbClr val="0086CB"/>
                </a:solidFill>
                <a:latin typeface="Trebuchet MS" pitchFamily="34" charset="0"/>
              </a:rPr>
              <a:t>moment !</a:t>
            </a:r>
            <a:endParaRPr lang="fr-FR" sz="7200" dirty="0" smtClean="0">
              <a:solidFill>
                <a:srgbClr val="0086CB"/>
              </a:solidFill>
              <a:latin typeface="Trebuchet MS" pitchFamily="34" charset="0"/>
            </a:endParaRPr>
          </a:p>
          <a:p>
            <a:pPr algn="ctr">
              <a:buNone/>
            </a:pPr>
            <a:endParaRPr lang="fr-FR" sz="2800" dirty="0" smtClean="0">
              <a:latin typeface="Cartoonis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91563" y="4000504"/>
            <a:ext cx="43608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Myriad Pro" pitchFamily="34" charset="0"/>
              </a:rPr>
              <a:t>Merci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Cartoonist" pitchFamily="2" charset="0"/>
              </a:rPr>
              <a:t> </a:t>
            </a:r>
            <a:r>
              <a:rPr lang="fr-FR" sz="3200" dirty="0" smtClean="0">
                <a:latin typeface="Myriad Pro" pitchFamily="34" charset="0"/>
              </a:rPr>
              <a:t>de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Cartoonist" pitchFamily="2" charset="0"/>
              </a:rPr>
              <a:t> </a:t>
            </a:r>
            <a:r>
              <a:rPr lang="fr-FR" sz="3200" dirty="0" smtClean="0">
                <a:latin typeface="Myriad Pro" pitchFamily="34" charset="0"/>
              </a:rPr>
              <a:t>votre attention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67327" y="714356"/>
            <a:ext cx="5809347" cy="96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latin typeface="Trebuchet MS" pitchFamily="34" charset="0"/>
              </a:rPr>
              <a:t>Si</a:t>
            </a:r>
            <a:r>
              <a:rPr lang="fr-FR" dirty="0" smtClean="0">
                <a:latin typeface="Trebuchet MS" pitchFamily="34" charset="0"/>
              </a:rPr>
              <a:t> </a:t>
            </a:r>
            <a:r>
              <a:rPr lang="fr-FR" sz="3200" dirty="0" smtClean="0">
                <a:latin typeface="Trebuchet MS" pitchFamily="34" charset="0"/>
              </a:rPr>
              <a:t>vous</a:t>
            </a:r>
            <a:r>
              <a:rPr lang="fr-FR" dirty="0" smtClean="0">
                <a:latin typeface="Trebuchet MS" pitchFamily="34" charset="0"/>
              </a:rPr>
              <a:t> </a:t>
            </a:r>
            <a:r>
              <a:rPr lang="fr-FR" sz="3200" dirty="0" smtClean="0">
                <a:latin typeface="Trebuchet MS" pitchFamily="34" charset="0"/>
              </a:rPr>
              <a:t>avez</a:t>
            </a:r>
            <a:r>
              <a:rPr lang="fr-FR" dirty="0" smtClean="0">
                <a:latin typeface="Trebuchet MS" pitchFamily="34" charset="0"/>
              </a:rPr>
              <a:t> </a:t>
            </a:r>
            <a:r>
              <a:rPr lang="fr-FR" sz="3200" dirty="0" smtClean="0">
                <a:latin typeface="Trebuchet MS" pitchFamily="34" charset="0"/>
              </a:rPr>
              <a:t>des</a:t>
            </a:r>
            <a:r>
              <a:rPr lang="fr-FR" dirty="0" smtClean="0">
                <a:latin typeface="Trebuchet MS" pitchFamily="34" charset="0"/>
              </a:rPr>
              <a:t> </a:t>
            </a:r>
            <a:r>
              <a:rPr lang="fr-FR" sz="4800" cap="small" dirty="0" smtClean="0">
                <a:solidFill>
                  <a:srgbClr val="0086CB"/>
                </a:solidFill>
                <a:latin typeface="Trebuchet MS" pitchFamily="34" charset="0"/>
                <a:ea typeface="+mj-ea"/>
                <a:cs typeface="+mj-cs"/>
              </a:rPr>
              <a:t>questions</a:t>
            </a:r>
            <a:r>
              <a:rPr lang="fr-FR" dirty="0" smtClean="0">
                <a:solidFill>
                  <a:srgbClr val="0086CB"/>
                </a:solidFill>
                <a:latin typeface="Trebuchet MS" pitchFamily="34" charset="0"/>
              </a:rPr>
              <a:t>…</a:t>
            </a:r>
          </a:p>
          <a:p>
            <a:pPr algn="ctr"/>
            <a:endParaRPr lang="fr-FR" dirty="0">
              <a:solidFill>
                <a:srgbClr val="0086CB"/>
              </a:solidFill>
              <a:latin typeface="Trebuchet MS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86" y="4752000"/>
            <a:ext cx="1133446" cy="20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_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0938" y="4581906"/>
            <a:ext cx="3602124" cy="107157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8596" y="6444675"/>
            <a:ext cx="733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Myriad Pro" panose="020B0503030403020204" pitchFamily="34" charset="0"/>
              </a:rPr>
              <a:t>Les rencontres numériques – Education à l’image, aux médias et au </a:t>
            </a:r>
            <a:r>
              <a:rPr lang="fr-FR" sz="1400" dirty="0" smtClean="0">
                <a:latin typeface="Myriad Pro" panose="020B0503030403020204" pitchFamily="34" charset="0"/>
              </a:rPr>
              <a:t>numérique - 13 </a:t>
            </a:r>
            <a:r>
              <a:rPr lang="fr-FR" sz="1400" dirty="0">
                <a:latin typeface="Myriad Pro" panose="020B0503030403020204" pitchFamily="34" charset="0"/>
              </a:rPr>
              <a:t>octobre 2016</a:t>
            </a:r>
            <a:endParaRPr lang="fr-FR" sz="1400" dirty="0">
              <a:latin typeface="Myriad Pro" panose="020B0503030403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01396" y="5741298"/>
            <a:ext cx="583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>
                <a:latin typeface="Myriad Pro" panose="020B0503030403020204" pitchFamily="34" charset="0"/>
              </a:rPr>
              <a:t>www</a:t>
            </a:r>
            <a:endParaRPr lang="fr-FR" sz="1400" dirty="0"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rgbClr val="0086CB"/>
                </a:solidFill>
                <a:latin typeface="Arial Black" pitchFamily="34" charset="0"/>
              </a:rPr>
              <a:t>Présentation de Jets d’encre</a:t>
            </a:r>
            <a:endParaRPr lang="fr-FR" sz="3600" dirty="0">
              <a:solidFill>
                <a:srgbClr val="0086CB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8596" y="1643928"/>
            <a:ext cx="8429684" cy="71350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Myriad Pro" pitchFamily="34" charset="0"/>
              </a:rPr>
              <a:t> </a:t>
            </a:r>
            <a:r>
              <a:rPr lang="fr-FR" sz="3200" b="1" dirty="0" smtClean="0">
                <a:latin typeface="Myriad Pro" pitchFamily="34" charset="0"/>
              </a:rPr>
              <a:t>Que fait Jets d’encre ?</a:t>
            </a:r>
            <a:endParaRPr lang="fr-FR" sz="3200" b="1" dirty="0" smtClean="0">
              <a:latin typeface="Myriad Pro" pitchFamily="34" charset="0"/>
            </a:endParaRP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  <a:p>
            <a:pPr algn="r"/>
            <a:endParaRPr lang="fr-FR" dirty="0" smtClean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  <a:p>
            <a:endParaRPr lang="fr-FR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02126" y="2334184"/>
            <a:ext cx="7598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yriad Pro" pitchFamily="34" charset="0"/>
              </a:rPr>
              <a:t>Promotion et défense de la presse d’initiative jeune</a:t>
            </a:r>
          </a:p>
          <a:p>
            <a:r>
              <a:rPr lang="fr-FR" sz="2400" dirty="0" smtClean="0">
                <a:latin typeface="Myriad Pro" pitchFamily="34" charset="0"/>
              </a:rPr>
              <a:t>11-25 ans </a:t>
            </a:r>
          </a:p>
          <a:p>
            <a:endParaRPr lang="fr-FR" sz="2400" dirty="0" smtClean="0">
              <a:latin typeface="Myriad Pro" pitchFamily="34" charset="0"/>
            </a:endParaRPr>
          </a:p>
          <a:p>
            <a:r>
              <a:rPr lang="fr-FR" sz="2400" dirty="0" smtClean="0">
                <a:latin typeface="Myriad Pro" pitchFamily="34" charset="0"/>
              </a:rPr>
              <a:t>Fédérer – Valoriser – Défendre</a:t>
            </a:r>
          </a:p>
          <a:p>
            <a:endParaRPr lang="fr-FR" sz="2400" dirty="0"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86" y="4752000"/>
            <a:ext cx="1133446" cy="20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28596" y="6444675"/>
            <a:ext cx="733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Myriad Pro" panose="020B0503030403020204" pitchFamily="34" charset="0"/>
              </a:rPr>
              <a:t>Les rencontres numériques – Education à l’image, aux médias et au </a:t>
            </a:r>
            <a:r>
              <a:rPr lang="fr-FR" sz="1400" dirty="0" smtClean="0">
                <a:latin typeface="Myriad Pro" panose="020B0503030403020204" pitchFamily="34" charset="0"/>
              </a:rPr>
              <a:t>numérique - 13 </a:t>
            </a:r>
            <a:r>
              <a:rPr lang="fr-FR" sz="1400" dirty="0">
                <a:latin typeface="Myriad Pro" panose="020B0503030403020204" pitchFamily="34" charset="0"/>
              </a:rPr>
              <a:t>octobre 2016</a:t>
            </a:r>
            <a:endParaRPr lang="fr-FR" sz="1400" dirty="0">
              <a:latin typeface="Myriad Pro" panose="020B0503030403020204" pitchFamily="34" charset="0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428596" y="4141856"/>
            <a:ext cx="8429684" cy="713502"/>
          </a:xfrm>
        </p:spPr>
        <p:txBody>
          <a:bodyPr>
            <a:normAutofit fontScale="92500"/>
          </a:bodyPr>
          <a:lstStyle/>
          <a:p>
            <a:r>
              <a:rPr lang="fr-FR" sz="3200" b="1" dirty="0" smtClean="0">
                <a:latin typeface="Myriad Pro" pitchFamily="34" charset="0"/>
              </a:rPr>
              <a:t>Une organisation jeune gérée par des jeunes</a:t>
            </a:r>
            <a:endParaRPr lang="fr-FR" sz="3200" b="1" dirty="0" smtClean="0">
              <a:latin typeface="Myriad Pro" pitchFamily="34" charset="0"/>
            </a:endParaRP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  <a:p>
            <a:pPr algn="r"/>
            <a:endParaRPr lang="fr-FR" dirty="0" smtClean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  <a:p>
            <a:endParaRPr lang="fr-FR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02126" y="4855358"/>
            <a:ext cx="759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>
                <a:latin typeface="Myriad Pro" pitchFamily="34" charset="0"/>
              </a:rPr>
              <a:t> </a:t>
            </a:r>
            <a:r>
              <a:rPr lang="fr-FR" sz="2400" dirty="0" smtClean="0">
                <a:latin typeface="Myriad Pro" pitchFamily="34" charset="0"/>
              </a:rPr>
              <a:t>CA composé d’anciens ou encore journalistes jeunes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Myriad Pro" pitchFamily="34" charset="0"/>
              </a:rPr>
              <a:t> </a:t>
            </a:r>
            <a:r>
              <a:rPr lang="fr-FR" sz="2400" dirty="0">
                <a:latin typeface="Myriad Pro" pitchFamily="34" charset="0"/>
              </a:rPr>
              <a:t>M</a:t>
            </a:r>
            <a:r>
              <a:rPr lang="fr-FR" sz="2400" dirty="0" smtClean="0">
                <a:latin typeface="Myriad Pro" pitchFamily="34" charset="0"/>
              </a:rPr>
              <a:t>oyenne d’âge 20 ans</a:t>
            </a:r>
          </a:p>
          <a:p>
            <a:pPr>
              <a:buFontTx/>
              <a:buChar char="-"/>
            </a:pPr>
            <a:r>
              <a:rPr lang="fr-FR" sz="2400" dirty="0">
                <a:latin typeface="Myriad Pro" pitchFamily="34" charset="0"/>
              </a:rPr>
              <a:t> </a:t>
            </a:r>
            <a:r>
              <a:rPr lang="fr-FR" sz="2400" dirty="0" smtClean="0">
                <a:latin typeface="Myriad Pro" pitchFamily="34" charset="0"/>
              </a:rPr>
              <a:t>1 Déléguée générale et 100 bénévoles</a:t>
            </a:r>
            <a:endParaRPr lang="fr-FR" sz="2400" dirty="0" smtClean="0">
              <a:latin typeface="Myriad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rgbClr val="0086CB"/>
                </a:solidFill>
                <a:latin typeface="Arial Black" pitchFamily="34" charset="0"/>
              </a:rPr>
              <a:t>Le guide</a:t>
            </a:r>
            <a:r>
              <a:rPr lang="fr-FR" sz="3600" dirty="0">
                <a:solidFill>
                  <a:srgbClr val="0086CB"/>
                </a:solidFill>
                <a:latin typeface="Arial Black" pitchFamily="34" charset="0"/>
              </a:rPr>
              <a:t> </a:t>
            </a:r>
            <a:r>
              <a:rPr lang="fr-FR" sz="3600" dirty="0" smtClean="0">
                <a:solidFill>
                  <a:srgbClr val="0086CB"/>
                </a:solidFill>
                <a:latin typeface="Arial Black" pitchFamily="34" charset="0"/>
              </a:rPr>
              <a:t>« Créer son journal dans sa ville, son quartier »</a:t>
            </a:r>
            <a:endParaRPr lang="fr-FR" sz="3600" dirty="0">
              <a:solidFill>
                <a:srgbClr val="0086CB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86" y="4752000"/>
            <a:ext cx="1133446" cy="20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6309320"/>
            <a:ext cx="733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Myriad Pro" panose="020B0503030403020204" pitchFamily="34" charset="0"/>
              </a:rPr>
              <a:t>Les rencontres numériques – Education à l’image, aux médias et au </a:t>
            </a:r>
            <a:r>
              <a:rPr lang="fr-FR" sz="1400" dirty="0" smtClean="0">
                <a:latin typeface="Myriad Pro" panose="020B0503030403020204" pitchFamily="34" charset="0"/>
              </a:rPr>
              <a:t>numérique - 13 </a:t>
            </a:r>
            <a:r>
              <a:rPr lang="fr-FR" sz="1400" dirty="0">
                <a:latin typeface="Myriad Pro" panose="020B0503030403020204" pitchFamily="34" charset="0"/>
              </a:rPr>
              <a:t>octobre 2016</a:t>
            </a:r>
            <a:endParaRPr lang="fr-FR" sz="1400" dirty="0">
              <a:latin typeface="Myriad Pro" panose="020B0503030403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7" y="1916832"/>
            <a:ext cx="2630002" cy="35730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1920" y="1883278"/>
            <a:ext cx="4158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 Guide à destination des jeunes : débutants ou déjà dans la pratique</a:t>
            </a:r>
          </a:p>
          <a:p>
            <a:endParaRPr lang="fr-FR" dirty="0"/>
          </a:p>
          <a:p>
            <a:r>
              <a:rPr lang="fr-FR" dirty="0" smtClean="0"/>
              <a:t>. Support papier et/ou support numérique</a:t>
            </a:r>
          </a:p>
          <a:p>
            <a:endParaRPr lang="fr-FR" dirty="0"/>
          </a:p>
          <a:p>
            <a:r>
              <a:rPr lang="fr-FR" dirty="0" smtClean="0"/>
              <a:t>. Guide créé par des journalistes jeunes, d’anciens journalistes jeunes et des partenaires</a:t>
            </a:r>
          </a:p>
          <a:p>
            <a:endParaRPr lang="fr-FR" dirty="0" smtClean="0"/>
          </a:p>
          <a:p>
            <a:r>
              <a:rPr lang="fr-FR" dirty="0"/>
              <a:t>Guide à destination aux potentiels accompagnateurs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43442" y="5028183"/>
            <a:ext cx="436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Encourager la liberté d’expression</a:t>
            </a:r>
          </a:p>
          <a:p>
            <a:r>
              <a:rPr lang="fr-FR" b="1" dirty="0" smtClean="0"/>
              <a:t>Promouvoir la création de journaux jeunes</a:t>
            </a:r>
          </a:p>
          <a:p>
            <a:r>
              <a:rPr lang="fr-FR" b="1" dirty="0" smtClean="0"/>
              <a:t>Accompagner des journalises jeunes dans l’exercice de l’usage de leur liberté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rgbClr val="0086CB"/>
                </a:solidFill>
                <a:latin typeface="Arial Black" pitchFamily="34" charset="0"/>
              </a:rPr>
              <a:t>Le guide</a:t>
            </a:r>
            <a:r>
              <a:rPr lang="fr-FR" sz="3600" dirty="0">
                <a:solidFill>
                  <a:srgbClr val="0086CB"/>
                </a:solidFill>
                <a:latin typeface="Arial Black" pitchFamily="34" charset="0"/>
              </a:rPr>
              <a:t> </a:t>
            </a:r>
            <a:r>
              <a:rPr lang="fr-FR" sz="3600" dirty="0" smtClean="0">
                <a:solidFill>
                  <a:srgbClr val="0086CB"/>
                </a:solidFill>
                <a:latin typeface="Arial Black" pitchFamily="34" charset="0"/>
              </a:rPr>
              <a:t>« Créer son journal dans sa ville, son quartier »</a:t>
            </a:r>
            <a:endParaRPr lang="fr-FR" sz="3600" dirty="0">
              <a:solidFill>
                <a:srgbClr val="0086CB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86" y="4752000"/>
            <a:ext cx="1133446" cy="20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6309320"/>
            <a:ext cx="733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Myriad Pro" panose="020B0503030403020204" pitchFamily="34" charset="0"/>
              </a:rPr>
              <a:t>Les rencontres numériques – Education à l’image, aux médias et au </a:t>
            </a:r>
            <a:r>
              <a:rPr lang="fr-FR" sz="1400" dirty="0" smtClean="0">
                <a:latin typeface="Myriad Pro" panose="020B0503030403020204" pitchFamily="34" charset="0"/>
              </a:rPr>
              <a:t>numérique - 13 </a:t>
            </a:r>
            <a:r>
              <a:rPr lang="fr-FR" sz="1400" dirty="0">
                <a:latin typeface="Myriad Pro" panose="020B0503030403020204" pitchFamily="34" charset="0"/>
              </a:rPr>
              <a:t>octobre 2016</a:t>
            </a:r>
            <a:endParaRPr lang="fr-FR" sz="1400" dirty="0">
              <a:latin typeface="Myriad Pro" panose="020B0503030403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79911" y="2512237"/>
            <a:ext cx="42690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 Donner envie de s’exprimer</a:t>
            </a:r>
          </a:p>
          <a:p>
            <a:endParaRPr lang="fr-FR" dirty="0"/>
          </a:p>
          <a:p>
            <a:r>
              <a:rPr lang="fr-FR" dirty="0" smtClean="0"/>
              <a:t>. Droit et déontologie de la presse jeune</a:t>
            </a:r>
          </a:p>
          <a:p>
            <a:endParaRPr lang="fr-FR" dirty="0"/>
          </a:p>
          <a:p>
            <a:r>
              <a:rPr lang="fr-FR" dirty="0" smtClean="0"/>
              <a:t>. Financer son journal</a:t>
            </a:r>
          </a:p>
          <a:p>
            <a:endParaRPr lang="fr-FR" dirty="0"/>
          </a:p>
          <a:p>
            <a:r>
              <a:rPr lang="fr-FR" dirty="0" smtClean="0"/>
              <a:t>. Organiser la rédaction à distance</a:t>
            </a:r>
          </a:p>
          <a:p>
            <a:endParaRPr lang="fr-FR" dirty="0"/>
          </a:p>
          <a:p>
            <a:r>
              <a:rPr lang="fr-FR" dirty="0" smtClean="0"/>
              <a:t>. Des annexes ressources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7" y="1766851"/>
            <a:ext cx="3074185" cy="41764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20069" y="5616537"/>
            <a:ext cx="445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www.jetsdencre.asso.fr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93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rgbClr val="0086CB"/>
                </a:solidFill>
                <a:latin typeface="Arial Black" pitchFamily="34" charset="0"/>
              </a:rPr>
              <a:t>La Charte des journalistes jeunes</a:t>
            </a:r>
            <a:endParaRPr lang="fr-FR" sz="3600" dirty="0">
              <a:solidFill>
                <a:srgbClr val="0086CB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86" y="4752000"/>
            <a:ext cx="1133446" cy="20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28596" y="6444675"/>
            <a:ext cx="733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Myriad Pro" panose="020B0503030403020204" pitchFamily="34" charset="0"/>
              </a:rPr>
              <a:t>Les rencontres numériques – Education à l’image, aux médias et au </a:t>
            </a:r>
            <a:r>
              <a:rPr lang="fr-FR" sz="1400" dirty="0" smtClean="0">
                <a:latin typeface="Myriad Pro" panose="020B0503030403020204" pitchFamily="34" charset="0"/>
              </a:rPr>
              <a:t>numérique - 13 </a:t>
            </a:r>
            <a:r>
              <a:rPr lang="fr-FR" sz="1400" dirty="0">
                <a:latin typeface="Myriad Pro" panose="020B0503030403020204" pitchFamily="34" charset="0"/>
              </a:rPr>
              <a:t>octobre 2016</a:t>
            </a:r>
            <a:endParaRPr lang="fr-FR" sz="1400" dirty="0">
              <a:latin typeface="Myriad Pro" panose="020B05030304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582"/>
            <a:ext cx="3375007" cy="45851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06058" y="1593666"/>
            <a:ext cx="3726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. Liberté d’expression : d’accord ! Mais dans un esprit de responsabilité, puisque par définition, les journaux appartiennent à l’espace public.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. Code déontologique de la presse jeune créé en 1991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. Une charte adoptée lors de grand rassemblement lycéens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28150" y="4632017"/>
            <a:ext cx="4082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Reconnaissance de l’esprit critique, de remise en question, de dialogue des journalistes jeunes</a:t>
            </a:r>
          </a:p>
          <a:p>
            <a:r>
              <a:rPr lang="fr-FR" b="1" dirty="0" smtClean="0"/>
              <a:t>Contribution à l’éducation aux médias</a:t>
            </a:r>
          </a:p>
          <a:p>
            <a:r>
              <a:rPr lang="fr-FR" b="1" dirty="0" smtClean="0"/>
              <a:t>Echange expérience entre pairs</a:t>
            </a:r>
          </a:p>
        </p:txBody>
      </p:sp>
    </p:spTree>
    <p:extLst>
      <p:ext uri="{BB962C8B-B14F-4D97-AF65-F5344CB8AC3E}">
        <p14:creationId xmlns:p14="http://schemas.microsoft.com/office/powerpoint/2010/main" val="4283022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80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rgbClr val="0086CB"/>
                </a:solidFill>
                <a:latin typeface="Arial Black" pitchFamily="34" charset="0"/>
              </a:rPr>
              <a:t>La carte de presse jeune</a:t>
            </a:r>
            <a:endParaRPr lang="fr-FR" sz="3600" dirty="0">
              <a:solidFill>
                <a:srgbClr val="0086CB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86" y="4752000"/>
            <a:ext cx="1133446" cy="20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28596" y="6444675"/>
            <a:ext cx="733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Myriad Pro" panose="020B0503030403020204" pitchFamily="34" charset="0"/>
              </a:rPr>
              <a:t>Les rencontres numériques – Education à l’image, aux médias et au </a:t>
            </a:r>
            <a:r>
              <a:rPr lang="fr-FR" sz="1400" dirty="0" smtClean="0">
                <a:latin typeface="Myriad Pro" panose="020B0503030403020204" pitchFamily="34" charset="0"/>
              </a:rPr>
              <a:t>numérique - 13 </a:t>
            </a:r>
            <a:r>
              <a:rPr lang="fr-FR" sz="1400" dirty="0">
                <a:latin typeface="Myriad Pro" panose="020B0503030403020204" pitchFamily="34" charset="0"/>
              </a:rPr>
              <a:t>octobre 2016</a:t>
            </a:r>
            <a:endParaRPr lang="fr-FR" sz="1400" dirty="0">
              <a:latin typeface="Myriad Pro" panose="020B0503030403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5502"/>
            <a:ext cx="4195743" cy="28803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8" y="1587627"/>
            <a:ext cx="4224469" cy="28803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9093" y="4759560"/>
            <a:ext cx="7269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ne s’agit pas d’une « sous » carte de presse professionnelle. </a:t>
            </a:r>
            <a:endParaRPr lang="fr-FR" dirty="0" smtClean="0"/>
          </a:p>
          <a:p>
            <a:r>
              <a:rPr lang="fr-FR" b="1" dirty="0" smtClean="0"/>
              <a:t>La </a:t>
            </a:r>
            <a:r>
              <a:rPr lang="fr-FR" b="1" dirty="0"/>
              <a:t>presse jeune est avant tout une presse d’amateurs, dont les moteurs sont surtout le plaisir et l’urgence de s’exprimer</a:t>
            </a:r>
            <a:r>
              <a:rPr lang="fr-FR" b="1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La Carte de presse jeune n’est pas non plus un gadget commercial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rgbClr val="0086CB"/>
                </a:solidFill>
                <a:latin typeface="Arial Black" pitchFamily="34" charset="0"/>
              </a:rPr>
              <a:t>Concours national de la presse jeune: Kaléïdo’scoop</a:t>
            </a:r>
            <a:endParaRPr lang="fr-FR" sz="3600" dirty="0">
              <a:solidFill>
                <a:srgbClr val="0086CB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86" y="4752000"/>
            <a:ext cx="1133446" cy="20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428596" y="6444675"/>
            <a:ext cx="733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Myriad Pro" panose="020B0503030403020204" pitchFamily="34" charset="0"/>
              </a:rPr>
              <a:t>Les rencontres numériques – Education à l’image, aux médias et au </a:t>
            </a:r>
            <a:r>
              <a:rPr lang="fr-FR" sz="1400" dirty="0" smtClean="0">
                <a:latin typeface="Myriad Pro" panose="020B0503030403020204" pitchFamily="34" charset="0"/>
              </a:rPr>
              <a:t>numérique - 13 </a:t>
            </a:r>
            <a:r>
              <a:rPr lang="fr-FR" sz="1400" dirty="0">
                <a:latin typeface="Myriad Pro" panose="020B0503030403020204" pitchFamily="34" charset="0"/>
              </a:rPr>
              <a:t>octobre 2016</a:t>
            </a:r>
            <a:endParaRPr lang="fr-FR" sz="1400" dirty="0">
              <a:latin typeface="Myriad Pro" panose="020B0503030403020204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367143"/>
              </p:ext>
            </p:extLst>
          </p:nvPr>
        </p:nvGraphicFramePr>
        <p:xfrm>
          <a:off x="457200" y="1870565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5667139" imgH="8019997" progId="AcroExch.Document.DC">
                  <p:embed/>
                </p:oleObj>
              </mc:Choice>
              <mc:Fallback>
                <p:oleObj name="Acrobat Document" r:id="rId4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870565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908919" y="1913417"/>
            <a:ext cx="41016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 Unique concours national de la presse jeune</a:t>
            </a:r>
          </a:p>
          <a:p>
            <a:endParaRPr lang="fr-FR" sz="1200" dirty="0"/>
          </a:p>
          <a:p>
            <a:r>
              <a:rPr lang="fr-FR" dirty="0" smtClean="0"/>
              <a:t>. Une pré-sélection par les pairs</a:t>
            </a:r>
          </a:p>
          <a:p>
            <a:endParaRPr lang="fr-FR" sz="1200" dirty="0"/>
          </a:p>
          <a:p>
            <a:r>
              <a:rPr lang="fr-FR" dirty="0" smtClean="0"/>
              <a:t>. 1 fiche conseil</a:t>
            </a:r>
          </a:p>
          <a:p>
            <a:endParaRPr lang="fr-FR" sz="1200" dirty="0"/>
          </a:p>
          <a:p>
            <a:r>
              <a:rPr lang="fr-FR" dirty="0" smtClean="0"/>
              <a:t>. 200 participants</a:t>
            </a:r>
          </a:p>
          <a:p>
            <a:endParaRPr lang="fr-FR" sz="1200" dirty="0"/>
          </a:p>
          <a:p>
            <a:r>
              <a:rPr lang="fr-FR" dirty="0" smtClean="0"/>
              <a:t>. 50% de nouveaux journaux </a:t>
            </a:r>
          </a:p>
          <a:p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908918" y="4424234"/>
            <a:ext cx="4101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Valorisation les productions médiatiques des jeunes</a:t>
            </a:r>
          </a:p>
          <a:p>
            <a:r>
              <a:rPr lang="fr-FR" b="1" dirty="0" smtClean="0"/>
              <a:t>Encourager la création de nouveau journaux</a:t>
            </a:r>
          </a:p>
          <a:p>
            <a:r>
              <a:rPr lang="fr-FR" b="1" dirty="0" smtClean="0"/>
              <a:t>Aider à améliorer la qualité des journaux</a:t>
            </a:r>
          </a:p>
          <a:p>
            <a:r>
              <a:rPr lang="fr-FR" b="1" dirty="0" smtClean="0">
                <a:hlinkClick r:id="rId6"/>
              </a:rPr>
              <a:t>Recenser et mieux connaitre les journaux jeunes </a:t>
            </a:r>
            <a:endParaRPr lang="fr-FR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rgbClr val="0086CB"/>
                </a:solidFill>
                <a:latin typeface="Arial Black" pitchFamily="34" charset="0"/>
              </a:rPr>
              <a:t>Festival national de la presse jeune: </a:t>
            </a:r>
            <a:r>
              <a:rPr lang="fr-FR" sz="3600" i="1" dirty="0" smtClean="0">
                <a:solidFill>
                  <a:srgbClr val="FF0000"/>
                </a:solidFill>
                <a:latin typeface="Arial Black" pitchFamily="34" charset="0"/>
              </a:rPr>
              <a:t>Express</a:t>
            </a:r>
            <a:r>
              <a:rPr lang="fr-FR" sz="3600" i="1" dirty="0" smtClean="0">
                <a:latin typeface="Arial Black" pitchFamily="34" charset="0"/>
              </a:rPr>
              <a:t>o</a:t>
            </a:r>
            <a:endParaRPr lang="fr-FR" sz="3600" i="1" dirty="0"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86" y="4752000"/>
            <a:ext cx="1133446" cy="20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28596" y="6444675"/>
            <a:ext cx="733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Myriad Pro" panose="020B0503030403020204" pitchFamily="34" charset="0"/>
              </a:rPr>
              <a:t>Les rencontres numériques – Education à l’image, aux médias et au </a:t>
            </a:r>
            <a:r>
              <a:rPr lang="fr-FR" sz="1400" dirty="0" smtClean="0">
                <a:latin typeface="Myriad Pro" panose="020B0503030403020204" pitchFamily="34" charset="0"/>
              </a:rPr>
              <a:t>numérique - 13 </a:t>
            </a:r>
            <a:r>
              <a:rPr lang="fr-FR" sz="1400" dirty="0">
                <a:latin typeface="Myriad Pro" panose="020B0503030403020204" pitchFamily="34" charset="0"/>
              </a:rPr>
              <a:t>octobre 2016</a:t>
            </a:r>
            <a:endParaRPr lang="fr-FR" sz="1400" dirty="0">
              <a:latin typeface="Myriad Pro" panose="020B0503030403020204" pitchFamily="34" charset="0"/>
            </a:endParaRPr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834557" cy="423084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722554" y="1916832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 Un marathon de 15h pour produire un numéro exceptionnel de leur journal</a:t>
            </a:r>
          </a:p>
          <a:p>
            <a:endParaRPr lang="fr-FR" dirty="0"/>
          </a:p>
          <a:p>
            <a:r>
              <a:rPr lang="fr-FR" dirty="0" smtClean="0"/>
              <a:t>. Une salle de rédactions géantes et survoltées</a:t>
            </a:r>
          </a:p>
          <a:p>
            <a:endParaRPr lang="fr-FR" dirty="0"/>
          </a:p>
          <a:p>
            <a:r>
              <a:rPr lang="fr-FR" dirty="0"/>
              <a:t>.</a:t>
            </a:r>
            <a:r>
              <a:rPr lang="fr-FR" dirty="0" smtClean="0"/>
              <a:t> Epreuves parallèles</a:t>
            </a:r>
          </a:p>
          <a:p>
            <a:endParaRPr lang="fr-FR" dirty="0"/>
          </a:p>
          <a:p>
            <a:r>
              <a:rPr lang="fr-FR" dirty="0" smtClean="0"/>
              <a:t>. 300 participants venant de la France entière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928151" y="4827084"/>
            <a:ext cx="4082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Promotion et valorisation de la citoyenne et l’engagement des jeunes</a:t>
            </a:r>
          </a:p>
          <a:p>
            <a:r>
              <a:rPr lang="fr-FR" b="1" dirty="0" smtClean="0"/>
              <a:t>Contribution à l’éducation aux médias</a:t>
            </a:r>
          </a:p>
          <a:p>
            <a:r>
              <a:rPr lang="fr-FR" b="1" dirty="0" smtClean="0"/>
              <a:t>Echange expérience entre pairs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4800" dirty="0" smtClean="0">
                <a:solidFill>
                  <a:srgbClr val="0086CB"/>
                </a:solidFill>
                <a:latin typeface="Arial Black" pitchFamily="34" charset="0"/>
              </a:rPr>
              <a:t>En conclusion, 4 outils…</a:t>
            </a:r>
            <a:endParaRPr lang="fr-FR" sz="4800" dirty="0">
              <a:solidFill>
                <a:srgbClr val="0086CB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86" y="4752000"/>
            <a:ext cx="1133446" cy="20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28596" y="6444675"/>
            <a:ext cx="733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Myriad Pro" panose="020B0503030403020204" pitchFamily="34" charset="0"/>
              </a:rPr>
              <a:t>Les rencontres numériques – Education à l’image, aux médias et au </a:t>
            </a:r>
            <a:r>
              <a:rPr lang="fr-FR" sz="1400" dirty="0" smtClean="0">
                <a:latin typeface="Myriad Pro" panose="020B0503030403020204" pitchFamily="34" charset="0"/>
              </a:rPr>
              <a:t>numérique - 13 </a:t>
            </a:r>
            <a:r>
              <a:rPr lang="fr-FR" sz="1400" dirty="0">
                <a:latin typeface="Myriad Pro" panose="020B0503030403020204" pitchFamily="34" charset="0"/>
              </a:rPr>
              <a:t>octobre 2016</a:t>
            </a:r>
            <a:endParaRPr lang="fr-FR" sz="1400" dirty="0">
              <a:latin typeface="Myriad Pro" panose="020B0503030403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075240" cy="4887883"/>
          </a:xfrm>
        </p:spPr>
        <p:txBody>
          <a:bodyPr>
            <a:normAutofit/>
          </a:bodyPr>
          <a:lstStyle/>
          <a:p>
            <a:r>
              <a:rPr lang="fr-FR" dirty="0"/>
              <a:t>P</a:t>
            </a:r>
            <a:r>
              <a:rPr lang="fr-FR" dirty="0" smtClean="0"/>
              <a:t>our « apprendre en faisant » – Guide créer son journal</a:t>
            </a:r>
          </a:p>
          <a:p>
            <a:endParaRPr lang="fr-FR" sz="1200" dirty="0"/>
          </a:p>
          <a:p>
            <a:r>
              <a:rPr lang="fr-FR" dirty="0"/>
              <a:t>P</a:t>
            </a:r>
            <a:r>
              <a:rPr lang="fr-FR" dirty="0" smtClean="0"/>
              <a:t>our réfléchir sur sa pratique et s’approprier un cadre déontologique – Carte de presse jeune</a:t>
            </a:r>
          </a:p>
          <a:p>
            <a:endParaRPr lang="fr-FR" sz="1200" dirty="0" smtClean="0"/>
          </a:p>
          <a:p>
            <a:r>
              <a:rPr lang="fr-FR" dirty="0"/>
              <a:t>P</a:t>
            </a:r>
            <a:r>
              <a:rPr lang="fr-FR" dirty="0" smtClean="0"/>
              <a:t>our valoriser sa production (et peut-être gagner des supers lots !) – Concours Kaléïdo’scoop</a:t>
            </a:r>
          </a:p>
          <a:p>
            <a:endParaRPr lang="fr-FR" sz="1200" dirty="0" smtClean="0"/>
          </a:p>
          <a:p>
            <a:r>
              <a:rPr lang="fr-FR" dirty="0"/>
              <a:t>P</a:t>
            </a:r>
            <a:r>
              <a:rPr lang="fr-FR" dirty="0" smtClean="0"/>
              <a:t>our se souvenir que l’on peut utiliser sa liberté d’expression, en s’amusant et en produisant du contenu de qualité - Festival </a:t>
            </a:r>
            <a:r>
              <a:rPr lang="fr-FR" i="1" dirty="0" smtClean="0">
                <a:solidFill>
                  <a:srgbClr val="FF0000"/>
                </a:solidFill>
              </a:rPr>
              <a:t>Express</a:t>
            </a:r>
            <a:r>
              <a:rPr lang="fr-FR" i="1" dirty="0" smtClean="0"/>
              <a:t>o</a:t>
            </a:r>
            <a:endParaRPr lang="fr-FR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591</Words>
  <Application>Microsoft Office PowerPoint</Application>
  <PresentationFormat>Affichage à l'écran (4:3)</PresentationFormat>
  <Paragraphs>104</Paragraphs>
  <Slides>10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Cartoonist</vt:lpstr>
      <vt:lpstr>Myriad Pro</vt:lpstr>
      <vt:lpstr>Trebuchet MS</vt:lpstr>
      <vt:lpstr>Thème Office</vt:lpstr>
      <vt:lpstr>Adobe Acrobat Document</vt:lpstr>
      <vt:lpstr>Quatre outils pour développer la presse d’initiative jeune</vt:lpstr>
      <vt:lpstr>Présentation de Jets d’encre</vt:lpstr>
      <vt:lpstr>Le guide « Créer son journal dans sa ville, son quartier »</vt:lpstr>
      <vt:lpstr>Le guide « Créer son journal dans sa ville, son quartier »</vt:lpstr>
      <vt:lpstr>La Charte des journalistes jeunes</vt:lpstr>
      <vt:lpstr>La carte de presse jeune</vt:lpstr>
      <vt:lpstr>Concours national de la presse jeune: Kaléïdo’scoop</vt:lpstr>
      <vt:lpstr>Festival national de la presse jeune: Expresso</vt:lpstr>
      <vt:lpstr>En conclusion, 4 outils…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Romain</dc:creator>
  <cp:lastModifiedBy>Jets d'encre - DG</cp:lastModifiedBy>
  <cp:revision>125</cp:revision>
  <cp:lastPrinted>2016-10-13T10:03:14Z</cp:lastPrinted>
  <dcterms:created xsi:type="dcterms:W3CDTF">2009-08-25T18:05:33Z</dcterms:created>
  <dcterms:modified xsi:type="dcterms:W3CDTF">2016-10-13T10:12:18Z</dcterms:modified>
</cp:coreProperties>
</file>