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1" r:id="rId2"/>
    <p:sldId id="294" r:id="rId3"/>
    <p:sldId id="290" r:id="rId4"/>
    <p:sldId id="271" r:id="rId5"/>
    <p:sldId id="280" r:id="rId6"/>
    <p:sldId id="289" r:id="rId7"/>
    <p:sldId id="276" r:id="rId8"/>
    <p:sldId id="299" r:id="rId9"/>
    <p:sldId id="277" r:id="rId10"/>
    <p:sldId id="284" r:id="rId11"/>
    <p:sldId id="283" r:id="rId12"/>
    <p:sldId id="281" r:id="rId13"/>
    <p:sldId id="298" r:id="rId14"/>
    <p:sldId id="301" r:id="rId15"/>
    <p:sldId id="286" r:id="rId16"/>
    <p:sldId id="296" r:id="rId17"/>
    <p:sldId id="297" r:id="rId18"/>
    <p:sldId id="302" r:id="rId19"/>
    <p:sldId id="292" r:id="rId20"/>
    <p:sldId id="287" r:id="rId21"/>
    <p:sldId id="288" r:id="rId22"/>
    <p:sldId id="275" r:id="rId23"/>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EF0233A-B2ED-DF4D-842D-BBCC0045D85D}">
          <p14:sldIdLst>
            <p14:sldId id="261"/>
            <p14:sldId id="294"/>
            <p14:sldId id="290"/>
            <p14:sldId id="271"/>
            <p14:sldId id="280"/>
            <p14:sldId id="289"/>
          </p14:sldIdLst>
        </p14:section>
        <p14:section name="Hypothèse 1" id="{07A9FBAD-FC29-AD42-8C6A-60886A826A7D}">
          <p14:sldIdLst>
            <p14:sldId id="276"/>
            <p14:sldId id="299"/>
            <p14:sldId id="277"/>
          </p14:sldIdLst>
        </p14:section>
        <p14:section name="Hypothèse 2: Policy Framework" id="{0854F8C7-66AE-194A-99D5-F3D30D05BC5D}">
          <p14:sldIdLst>
            <p14:sldId id="284"/>
            <p14:sldId id="283"/>
            <p14:sldId id="281"/>
            <p14:sldId id="298"/>
            <p14:sldId id="301"/>
            <p14:sldId id="286"/>
          </p14:sldIdLst>
        </p14:section>
        <p14:section name="Hypothèse 3 Other Actors" id="{A18EC590-5A13-0843-AAB6-B6611E1328C3}">
          <p14:sldIdLst>
            <p14:sldId id="296"/>
            <p14:sldId id="297"/>
            <p14:sldId id="302"/>
            <p14:sldId id="292"/>
            <p14:sldId id="287"/>
            <p14:sldId id="288"/>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4EE2"/>
    <a:srgbClr val="E161D9"/>
    <a:srgbClr val="FF00F5"/>
    <a:srgbClr val="5F26D1"/>
    <a:srgbClr val="81C8FF"/>
    <a:srgbClr val="D4EC25"/>
    <a:srgbClr val="D9E4E7"/>
    <a:srgbClr val="5379B7"/>
    <a:srgbClr val="7BA2CF"/>
    <a:srgbClr val="4344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31579" autoAdjust="0"/>
    <p:restoredTop sz="73905" autoAdjust="0"/>
  </p:normalViewPr>
  <p:slideViewPr>
    <p:cSldViewPr snapToGrid="0" snapToObjects="1" showGuides="1">
      <p:cViewPr>
        <p:scale>
          <a:sx n="72" d="100"/>
          <a:sy n="72" d="100"/>
        </p:scale>
        <p:origin x="-560" y="-80"/>
      </p:cViewPr>
      <p:guideLst>
        <p:guide orient="horz" pos="2506"/>
        <p:guide pos="845"/>
      </p:guideLst>
    </p:cSldViewPr>
  </p:slideViewPr>
  <p:notesTextViewPr>
    <p:cViewPr>
      <p:scale>
        <a:sx n="100" d="100"/>
        <a:sy n="100" d="100"/>
      </p:scale>
      <p:origin x="0" y="0"/>
    </p:cViewPr>
  </p:notesTextViewPr>
  <p:sorterViewPr>
    <p:cViewPr>
      <p:scale>
        <a:sx n="145" d="100"/>
        <a:sy n="145" d="100"/>
      </p:scale>
      <p:origin x="0" y="712"/>
    </p:cViewPr>
  </p:sorterViewPr>
  <p:notesViewPr>
    <p:cSldViewPr snapToGrid="0" snapToObjects="1" showGuides="1">
      <p:cViewPr varScale="1">
        <p:scale>
          <a:sx n="137" d="100"/>
          <a:sy n="137" d="100"/>
        </p:scale>
        <p:origin x="-3448" y="7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irmavelez:Dropbox:RECHERCHE:ANR:STATS%202016:STATS:STATS%20FIN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irmavelez:Dropbox:RECHERCHE:ANR:STATS%202016:STATS:STATS%20FINA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irmavelez:Dropbox:RECHERCHE:ANR:ECREA:STATS%202016:STATS:STATS%20FINA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irmavelez:Dropbox:RECHERCHE:ANR:ECREA:STATS%202016:STATS:STATS%20FINA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irmavelez:Dropbox:RECHERCHE:ANR:ECREA:STATS%202016:STATS:STATS%20FINA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irmavelez:Dropbox:RECHERCHE:ANR:ECREA:STATS%202016:STATS:STATS%20FINA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irmavelez:Dropbox:RECHERCHE:ANR:ECREA:ECREA%20STYLE%20GUIDE:STATS:STATS%20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irmavelez:Dropbox:RECHERCHE:ANR:STATS%202016:STATS:STATS%20FINAL.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irmavelez:Dropbox:RECHERCHE:ANR:STATS%202016:STATS:STATS%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irmavelez:Dropbox:RECHERCHE:ANR:STATS%202016:STATS:STATS%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irmavelez:Dropbox:RECHERCHE:ANR:STATS%202016:STATS:STATS%20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irmavelez:Dropbox:RECHERCHE:ANR:STATS%202016:STATS:STATS%20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irmavelez:Dropbox:RECHERCHE:ANR:ECREA:STATS%202016:STATS:STATS%20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irmavelez:Dropbox:RECHERCHE:ANR:ECREA:STATS%202016:STATS:STATS%20FIN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irmavelez:Dropbox:RECHERCHE:ANR:ECREA:STATS%202016:STATS:STATS%20FIN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irmavelez:Dropbox:RECHERCHE:ANR:STATS%202016:STATS:STATS%20FI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irmavelez:Dropbox:RECHERCHE:ANR:STATS%202016:STATS:STATS%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plotArea>
      <c:layout>
        <c:manualLayout>
          <c:layoutTarget val="inner"/>
          <c:xMode val="edge"/>
          <c:yMode val="edge"/>
          <c:x val="0.202702887417861"/>
          <c:y val="0.222195548159981"/>
          <c:w val="0.678919092620871"/>
          <c:h val="0.601869043920063"/>
        </c:manualLayout>
      </c:layout>
      <c:radarChart>
        <c:radarStyle val="filled"/>
        <c:varyColors val="0"/>
        <c:ser>
          <c:idx val="0"/>
          <c:order val="0"/>
          <c:tx>
            <c:strRef>
              <c:f>'GLOBAL SCOPE T'!$D$85:$O$85</c:f>
              <c:strCache>
                <c:ptCount val="1"/>
                <c:pt idx="0">
                  <c:v>TOTAL TRENDS (T) BY DIMENSION (%)</c:v>
                </c:pt>
              </c:strCache>
            </c:strRef>
          </c:tx>
          <c:dLbls>
            <c:dLbl>
              <c:idx val="3"/>
              <c:layout>
                <c:manualLayout>
                  <c:x val="-0.019652298738668"/>
                  <c:y val="0.023229297631549"/>
                </c:manualLayout>
              </c:layout>
              <c:showLegendKey val="0"/>
              <c:showVal val="1"/>
              <c:showCatName val="0"/>
              <c:showSerName val="0"/>
              <c:showPercent val="0"/>
              <c:showBubbleSize val="0"/>
            </c:dLbl>
            <c:dLbl>
              <c:idx val="4"/>
              <c:layout>
                <c:manualLayout>
                  <c:x val="0.00655076624622267"/>
                  <c:y val="0.038008709614803"/>
                </c:manualLayout>
              </c:layout>
              <c:showLegendKey val="0"/>
              <c:showVal val="1"/>
              <c:showCatName val="0"/>
              <c:showSerName val="0"/>
              <c:showPercent val="0"/>
              <c:showBubbleSize val="0"/>
            </c:dLbl>
            <c:dLbl>
              <c:idx val="5"/>
              <c:layout>
                <c:manualLayout>
                  <c:x val="0.019652298738668"/>
                  <c:y val="0.0263942894338476"/>
                </c:manualLayout>
              </c:layout>
              <c:showLegendKey val="0"/>
              <c:showVal val="1"/>
              <c:showCatName val="0"/>
              <c:showSerName val="0"/>
              <c:showPercent val="0"/>
              <c:showBubbleSize val="0"/>
            </c:dLbl>
            <c:dLbl>
              <c:idx val="6"/>
              <c:layout>
                <c:manualLayout>
                  <c:x val="0.0196520408344851"/>
                  <c:y val="-0.02958763195372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'GLOBAL SCOPE T'!$D$87:$J$87</c:f>
              <c:strCache>
                <c:ptCount val="7"/>
                <c:pt idx="0">
                  <c:v>EVALUATION T</c:v>
                </c:pt>
                <c:pt idx="1">
                  <c:v>FUNDING T</c:v>
                </c:pt>
                <c:pt idx="2">
                  <c:v>POLICY FRAMEWORK T</c:v>
                </c:pt>
                <c:pt idx="3">
                  <c:v>TRAINING T</c:v>
                </c:pt>
                <c:pt idx="4">
                  <c:v>RESSOURCES T</c:v>
                </c:pt>
                <c:pt idx="5">
                  <c:v>OTHER ACTORS T</c:v>
                </c:pt>
                <c:pt idx="6">
                  <c:v>DEFINITION T</c:v>
                </c:pt>
              </c:strCache>
            </c:strRef>
          </c:cat>
          <c:val>
            <c:numRef>
              <c:f>'GLOBAL SCOPE T'!$D$120:$J$120</c:f>
              <c:numCache>
                <c:formatCode>0%</c:formatCode>
                <c:ptCount val="7"/>
                <c:pt idx="0">
                  <c:v>0.40922619047619</c:v>
                </c:pt>
                <c:pt idx="1">
                  <c:v>0.574404761904762</c:v>
                </c:pt>
                <c:pt idx="2">
                  <c:v>0.628968253968254</c:v>
                </c:pt>
                <c:pt idx="3">
                  <c:v>0.704761904761905</c:v>
                </c:pt>
                <c:pt idx="4">
                  <c:v>0.738095238095238</c:v>
                </c:pt>
                <c:pt idx="5">
                  <c:v>0.794642857142857</c:v>
                </c:pt>
                <c:pt idx="6">
                  <c:v>0.866071428571429</c:v>
                </c:pt>
              </c:numCache>
            </c:numRef>
          </c:val>
        </c:ser>
        <c:dLbls>
          <c:showLegendKey val="0"/>
          <c:showVal val="1"/>
          <c:showCatName val="0"/>
          <c:showSerName val="0"/>
          <c:showPercent val="0"/>
          <c:showBubbleSize val="0"/>
        </c:dLbls>
        <c:axId val="-2109572856"/>
        <c:axId val="-2109575688"/>
      </c:radarChart>
      <c:catAx>
        <c:axId val="-2109572856"/>
        <c:scaling>
          <c:orientation val="minMax"/>
        </c:scaling>
        <c:delete val="0"/>
        <c:axPos val="b"/>
        <c:majorGridlines/>
        <c:majorTickMark val="none"/>
        <c:minorTickMark val="none"/>
        <c:tickLblPos val="nextTo"/>
        <c:txPr>
          <a:bodyPr/>
          <a:lstStyle/>
          <a:p>
            <a:pPr>
              <a:defRPr sz="900"/>
            </a:pPr>
            <a:endParaRPr lang="fr-FR"/>
          </a:p>
        </c:txPr>
        <c:crossAx val="-2109575688"/>
        <c:crosses val="autoZero"/>
        <c:auto val="1"/>
        <c:lblAlgn val="ctr"/>
        <c:lblOffset val="100"/>
        <c:noMultiLvlLbl val="0"/>
      </c:catAx>
      <c:valAx>
        <c:axId val="-2109575688"/>
        <c:scaling>
          <c:orientation val="minMax"/>
        </c:scaling>
        <c:delete val="0"/>
        <c:axPos val="l"/>
        <c:majorGridlines/>
        <c:numFmt formatCode="0%" sourceLinked="1"/>
        <c:majorTickMark val="none"/>
        <c:minorTickMark val="none"/>
        <c:tickLblPos val="nextTo"/>
        <c:txPr>
          <a:bodyPr/>
          <a:lstStyle/>
          <a:p>
            <a:pPr>
              <a:defRPr sz="1000">
                <a:solidFill>
                  <a:schemeClr val="tx1"/>
                </a:solidFill>
              </a:defRPr>
            </a:pPr>
            <a:endParaRPr lang="fr-FR"/>
          </a:p>
        </c:txPr>
        <c:crossAx val="-2109572856"/>
        <c:crosses val="autoZero"/>
        <c:crossBetween val="between"/>
      </c:valAx>
      <c:spPr>
        <a:noFill/>
      </c:spPr>
    </c:plotArea>
    <c:legend>
      <c:legendPos val="t"/>
      <c:layout>
        <c:manualLayout>
          <c:xMode val="edge"/>
          <c:yMode val="edge"/>
          <c:x val="0.115610965982696"/>
          <c:y val="0.139262923315175"/>
          <c:w val="0.645562797218452"/>
          <c:h val="0.0583139965434988"/>
        </c:manualLayout>
      </c:layout>
      <c:overlay val="0"/>
    </c:legend>
    <c:plotVisOnly val="1"/>
    <c:dispBlanksAs val="gap"/>
    <c:showDLblsOverMax val="0"/>
  </c:chart>
  <c:spPr>
    <a:no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manualLayout>
          <c:layoutTarget val="inner"/>
          <c:xMode val="edge"/>
          <c:yMode val="edge"/>
          <c:x val="0.147093435721525"/>
          <c:y val="0.20370342208664"/>
          <c:w val="0.599377484992594"/>
          <c:h val="0.519631807092762"/>
        </c:manualLayout>
      </c:layout>
      <c:radarChart>
        <c:radarStyle val="marker"/>
        <c:varyColors val="0"/>
        <c:ser>
          <c:idx val="0"/>
          <c:order val="0"/>
          <c:tx>
            <c:strRef>
              <c:f>'CROSSED-VARIABLES L'!$R$153</c:f>
              <c:strCache>
                <c:ptCount val="1"/>
                <c:pt idx="0">
                  <c:v>POLICY FRAMEWORK T %</c:v>
                </c:pt>
              </c:strCache>
            </c:strRef>
          </c:tx>
          <c:marker>
            <c:symbol val="none"/>
          </c:marker>
          <c:cat>
            <c:strRef>
              <c:f>'CROSSED-VARIABLES L'!$C$156:$C$183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L'!$R$156:$R$183</c:f>
              <c:numCache>
                <c:formatCode>0%</c:formatCode>
                <c:ptCount val="28"/>
                <c:pt idx="0">
                  <c:v>0.388888888888889</c:v>
                </c:pt>
                <c:pt idx="1">
                  <c:v>0.777777777777778</c:v>
                </c:pt>
                <c:pt idx="2">
                  <c:v>0.222222222222222</c:v>
                </c:pt>
                <c:pt idx="3">
                  <c:v>1.0</c:v>
                </c:pt>
                <c:pt idx="4">
                  <c:v>0.777777777777778</c:v>
                </c:pt>
                <c:pt idx="5">
                  <c:v>0.666666666666667</c:v>
                </c:pt>
                <c:pt idx="6">
                  <c:v>0.5</c:v>
                </c:pt>
                <c:pt idx="7">
                  <c:v>0.722222222222222</c:v>
                </c:pt>
                <c:pt idx="8">
                  <c:v>0.166666666666667</c:v>
                </c:pt>
                <c:pt idx="9">
                  <c:v>0.888888888888889</c:v>
                </c:pt>
                <c:pt idx="10">
                  <c:v>0.777777777777778</c:v>
                </c:pt>
                <c:pt idx="11">
                  <c:v>0.5</c:v>
                </c:pt>
                <c:pt idx="12">
                  <c:v>0.722222222222222</c:v>
                </c:pt>
                <c:pt idx="13">
                  <c:v>0.444444444444444</c:v>
                </c:pt>
                <c:pt idx="14">
                  <c:v>1.0</c:v>
                </c:pt>
                <c:pt idx="15">
                  <c:v>0.222222222222222</c:v>
                </c:pt>
                <c:pt idx="16">
                  <c:v>0.444444444444444</c:v>
                </c:pt>
                <c:pt idx="17">
                  <c:v>0.833333333333333</c:v>
                </c:pt>
                <c:pt idx="18">
                  <c:v>0.722222222222222</c:v>
                </c:pt>
                <c:pt idx="19">
                  <c:v>0.777777777777778</c:v>
                </c:pt>
                <c:pt idx="20">
                  <c:v>0.722222222222222</c:v>
                </c:pt>
                <c:pt idx="21">
                  <c:v>0.5</c:v>
                </c:pt>
                <c:pt idx="22">
                  <c:v>0.611111111111111</c:v>
                </c:pt>
                <c:pt idx="23">
                  <c:v>0.888888888888889</c:v>
                </c:pt>
                <c:pt idx="24">
                  <c:v>0.611111111111111</c:v>
                </c:pt>
                <c:pt idx="25">
                  <c:v>1.0</c:v>
                </c:pt>
                <c:pt idx="26">
                  <c:v>0.722222222222222</c:v>
                </c:pt>
                <c:pt idx="27">
                  <c:v>0.0</c:v>
                </c:pt>
              </c:numCache>
            </c:numRef>
          </c:val>
        </c:ser>
        <c:ser>
          <c:idx val="1"/>
          <c:order val="1"/>
          <c:tx>
            <c:strRef>
              <c:f>'CROSSED-VARIABLES L'!$AD$153</c:f>
              <c:strCache>
                <c:ptCount val="1"/>
                <c:pt idx="0">
                  <c:v>TRAINING T %</c:v>
                </c:pt>
              </c:strCache>
            </c:strRef>
          </c:tx>
          <c:marker>
            <c:symbol val="none"/>
          </c:marker>
          <c:cat>
            <c:strRef>
              <c:f>'CROSSED-VARIABLES L'!$C$156:$C$183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L'!$AD$156:$AD$183</c:f>
              <c:numCache>
                <c:formatCode>0%</c:formatCode>
                <c:ptCount val="28"/>
                <c:pt idx="0">
                  <c:v>0.666666666666667</c:v>
                </c:pt>
                <c:pt idx="1">
                  <c:v>0.8</c:v>
                </c:pt>
                <c:pt idx="2">
                  <c:v>0.3</c:v>
                </c:pt>
                <c:pt idx="3">
                  <c:v>0.733333333333333</c:v>
                </c:pt>
                <c:pt idx="4">
                  <c:v>0.9</c:v>
                </c:pt>
                <c:pt idx="5">
                  <c:v>0.766666666666667</c:v>
                </c:pt>
                <c:pt idx="6">
                  <c:v>0.9</c:v>
                </c:pt>
                <c:pt idx="7">
                  <c:v>0.833333333333333</c:v>
                </c:pt>
                <c:pt idx="8">
                  <c:v>0.966666666666667</c:v>
                </c:pt>
                <c:pt idx="9">
                  <c:v>0.8</c:v>
                </c:pt>
                <c:pt idx="10">
                  <c:v>0.766666666666667</c:v>
                </c:pt>
                <c:pt idx="11">
                  <c:v>0.733333333333333</c:v>
                </c:pt>
                <c:pt idx="12">
                  <c:v>0.766666666666667</c:v>
                </c:pt>
                <c:pt idx="13">
                  <c:v>0.633333333333333</c:v>
                </c:pt>
                <c:pt idx="14">
                  <c:v>0.866666666666667</c:v>
                </c:pt>
                <c:pt idx="15">
                  <c:v>0.433333333333333</c:v>
                </c:pt>
                <c:pt idx="16">
                  <c:v>0.866666666666667</c:v>
                </c:pt>
                <c:pt idx="17">
                  <c:v>0.833333333333333</c:v>
                </c:pt>
                <c:pt idx="18">
                  <c:v>0.3</c:v>
                </c:pt>
                <c:pt idx="19">
                  <c:v>0.7</c:v>
                </c:pt>
                <c:pt idx="20">
                  <c:v>0.466666666666667</c:v>
                </c:pt>
                <c:pt idx="21">
                  <c:v>0.7</c:v>
                </c:pt>
                <c:pt idx="22">
                  <c:v>0.8</c:v>
                </c:pt>
                <c:pt idx="23">
                  <c:v>0.766666666666667</c:v>
                </c:pt>
                <c:pt idx="24">
                  <c:v>0.6</c:v>
                </c:pt>
                <c:pt idx="25">
                  <c:v>0.933333333333333</c:v>
                </c:pt>
                <c:pt idx="26">
                  <c:v>0.7</c:v>
                </c:pt>
                <c:pt idx="27">
                  <c:v>0.2</c:v>
                </c:pt>
              </c:numCache>
            </c:numRef>
          </c:val>
        </c:ser>
        <c:ser>
          <c:idx val="2"/>
          <c:order val="2"/>
          <c:tx>
            <c:strRef>
              <c:f>'CROSSED-VARIABLES L'!$AN$153</c:f>
              <c:strCache>
                <c:ptCount val="1"/>
                <c:pt idx="0">
                  <c:v>RESSOURCES T %</c:v>
                </c:pt>
              </c:strCache>
            </c:strRef>
          </c:tx>
          <c:marker>
            <c:symbol val="none"/>
          </c:marker>
          <c:cat>
            <c:strRef>
              <c:f>'CROSSED-VARIABLES L'!$C$156:$C$183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L'!$AN$156:$AN$183</c:f>
              <c:numCache>
                <c:formatCode>0%</c:formatCode>
                <c:ptCount val="28"/>
                <c:pt idx="0">
                  <c:v>0.5</c:v>
                </c:pt>
                <c:pt idx="1">
                  <c:v>0.75</c:v>
                </c:pt>
                <c:pt idx="2">
                  <c:v>0.333333333333333</c:v>
                </c:pt>
                <c:pt idx="3">
                  <c:v>0.958333333333333</c:v>
                </c:pt>
                <c:pt idx="4">
                  <c:v>0.958333333333333</c:v>
                </c:pt>
                <c:pt idx="5">
                  <c:v>0.583333333333333</c:v>
                </c:pt>
                <c:pt idx="6">
                  <c:v>0.625</c:v>
                </c:pt>
                <c:pt idx="7">
                  <c:v>0.791666666666667</c:v>
                </c:pt>
                <c:pt idx="8">
                  <c:v>0.916666666666667</c:v>
                </c:pt>
                <c:pt idx="9">
                  <c:v>1.0</c:v>
                </c:pt>
                <c:pt idx="10">
                  <c:v>0.791666666666667</c:v>
                </c:pt>
                <c:pt idx="11">
                  <c:v>0.791666666666667</c:v>
                </c:pt>
                <c:pt idx="12">
                  <c:v>0.875</c:v>
                </c:pt>
                <c:pt idx="13">
                  <c:v>0.541666666666667</c:v>
                </c:pt>
                <c:pt idx="14">
                  <c:v>0.666666666666667</c:v>
                </c:pt>
                <c:pt idx="15">
                  <c:v>0.708333333333333</c:v>
                </c:pt>
                <c:pt idx="16">
                  <c:v>0.875</c:v>
                </c:pt>
                <c:pt idx="17">
                  <c:v>0.958333333333333</c:v>
                </c:pt>
                <c:pt idx="18">
                  <c:v>0.458333333333333</c:v>
                </c:pt>
                <c:pt idx="19">
                  <c:v>0.916666666666667</c:v>
                </c:pt>
                <c:pt idx="20">
                  <c:v>0.5</c:v>
                </c:pt>
                <c:pt idx="21">
                  <c:v>0.708333333333333</c:v>
                </c:pt>
                <c:pt idx="22">
                  <c:v>0.875</c:v>
                </c:pt>
                <c:pt idx="23">
                  <c:v>0.791666666666667</c:v>
                </c:pt>
                <c:pt idx="24">
                  <c:v>0.833333333333333</c:v>
                </c:pt>
                <c:pt idx="25">
                  <c:v>0.583333333333333</c:v>
                </c:pt>
                <c:pt idx="26">
                  <c:v>0.833333333333333</c:v>
                </c:pt>
                <c:pt idx="27">
                  <c:v>0.541666666666667</c:v>
                </c:pt>
              </c:numCache>
            </c:numRef>
          </c:val>
        </c:ser>
        <c:dLbls>
          <c:showLegendKey val="0"/>
          <c:showVal val="0"/>
          <c:showCatName val="0"/>
          <c:showSerName val="0"/>
          <c:showPercent val="0"/>
          <c:showBubbleSize val="0"/>
        </c:dLbls>
        <c:axId val="-2130399544"/>
        <c:axId val="-2130407608"/>
      </c:radarChart>
      <c:catAx>
        <c:axId val="-2130399544"/>
        <c:scaling>
          <c:orientation val="minMax"/>
        </c:scaling>
        <c:delete val="0"/>
        <c:axPos val="b"/>
        <c:majorGridlines/>
        <c:majorTickMark val="out"/>
        <c:minorTickMark val="none"/>
        <c:tickLblPos val="nextTo"/>
        <c:crossAx val="-2130407608"/>
        <c:crosses val="autoZero"/>
        <c:auto val="1"/>
        <c:lblAlgn val="ctr"/>
        <c:lblOffset val="100"/>
        <c:noMultiLvlLbl val="0"/>
      </c:catAx>
      <c:valAx>
        <c:axId val="-2130407608"/>
        <c:scaling>
          <c:orientation val="minMax"/>
        </c:scaling>
        <c:delete val="0"/>
        <c:axPos val="l"/>
        <c:majorGridlines/>
        <c:numFmt formatCode="0%" sourceLinked="1"/>
        <c:majorTickMark val="cross"/>
        <c:minorTickMark val="none"/>
        <c:tickLblPos val="nextTo"/>
        <c:crossAx val="-2130399544"/>
        <c:crosses val="autoZero"/>
        <c:crossBetween val="between"/>
      </c:valAx>
      <c:spPr>
        <a:noFill/>
      </c:spPr>
    </c:plotArea>
    <c:legend>
      <c:legendPos val="r"/>
      <c:layout>
        <c:manualLayout>
          <c:xMode val="edge"/>
          <c:yMode val="edge"/>
          <c:x val="0.24009900990099"/>
          <c:y val="0.815183564197369"/>
          <c:w val="0.334158415841584"/>
          <c:h val="0.129289098276808"/>
        </c:manualLayout>
      </c:layout>
      <c:overlay val="0"/>
    </c:legend>
    <c:plotVisOnly val="1"/>
    <c:dispBlanksAs val="gap"/>
    <c:showDLblsOverMax val="0"/>
  </c:chart>
  <c:spPr>
    <a:noFill/>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18727709606702"/>
          <c:y val="0.0240335594376052"/>
          <c:w val="0.864323936095497"/>
          <c:h val="0.924404987305311"/>
        </c:manualLayout>
      </c:layout>
      <c:radarChart>
        <c:radarStyle val="marker"/>
        <c:varyColors val="0"/>
        <c:ser>
          <c:idx val="0"/>
          <c:order val="0"/>
          <c:tx>
            <c:strRef>
              <c:f>'CROSSED-VARIABLES L'!$Q$3</c:f>
              <c:strCache>
                <c:ptCount val="1"/>
                <c:pt idx="0">
                  <c:v>POLICY FRAMEWORK L %</c:v>
                </c:pt>
              </c:strCache>
            </c:strRef>
          </c:tx>
          <c:marker>
            <c:symbol val="none"/>
          </c:marker>
          <c:cat>
            <c:strRef>
              <c:f>'CROSSED-VARIABLES L'!$B$6:$B$33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L'!$Q$6:$Q$33</c:f>
              <c:numCache>
                <c:formatCode>0%</c:formatCode>
                <c:ptCount val="28"/>
                <c:pt idx="0">
                  <c:v>0.583333333333333</c:v>
                </c:pt>
                <c:pt idx="1">
                  <c:v>0.625</c:v>
                </c:pt>
                <c:pt idx="2">
                  <c:v>0.375</c:v>
                </c:pt>
                <c:pt idx="3">
                  <c:v>0.333333333333333</c:v>
                </c:pt>
                <c:pt idx="4">
                  <c:v>0.375</c:v>
                </c:pt>
                <c:pt idx="5">
                  <c:v>0.5</c:v>
                </c:pt>
                <c:pt idx="6">
                  <c:v>0.541666666666667</c:v>
                </c:pt>
                <c:pt idx="7">
                  <c:v>0.875</c:v>
                </c:pt>
                <c:pt idx="8">
                  <c:v>0.416666666666667</c:v>
                </c:pt>
                <c:pt idx="9">
                  <c:v>0.791666666666667</c:v>
                </c:pt>
                <c:pt idx="10">
                  <c:v>0.625</c:v>
                </c:pt>
                <c:pt idx="11">
                  <c:v>0.583333333333333</c:v>
                </c:pt>
                <c:pt idx="12">
                  <c:v>0.625</c:v>
                </c:pt>
                <c:pt idx="13">
                  <c:v>0.625</c:v>
                </c:pt>
                <c:pt idx="14">
                  <c:v>0.791666666666667</c:v>
                </c:pt>
                <c:pt idx="15">
                  <c:v>0.333333333333333</c:v>
                </c:pt>
                <c:pt idx="16">
                  <c:v>0.375</c:v>
                </c:pt>
                <c:pt idx="17">
                  <c:v>0.541666666666667</c:v>
                </c:pt>
                <c:pt idx="18">
                  <c:v>0.625</c:v>
                </c:pt>
                <c:pt idx="19">
                  <c:v>0.583333333333333</c:v>
                </c:pt>
                <c:pt idx="20">
                  <c:v>0.5</c:v>
                </c:pt>
                <c:pt idx="21">
                  <c:v>0.375</c:v>
                </c:pt>
                <c:pt idx="22">
                  <c:v>0.291666666666667</c:v>
                </c:pt>
                <c:pt idx="23">
                  <c:v>0.666666666666667</c:v>
                </c:pt>
                <c:pt idx="24">
                  <c:v>0.416666666666667</c:v>
                </c:pt>
                <c:pt idx="25">
                  <c:v>0.625</c:v>
                </c:pt>
                <c:pt idx="26">
                  <c:v>0.708333333333333</c:v>
                </c:pt>
                <c:pt idx="27">
                  <c:v>0.25</c:v>
                </c:pt>
              </c:numCache>
            </c:numRef>
          </c:val>
        </c:ser>
        <c:ser>
          <c:idx val="1"/>
          <c:order val="1"/>
          <c:tx>
            <c:strRef>
              <c:f>'CROSSED-VARIABLES L'!$AM$3</c:f>
              <c:strCache>
                <c:ptCount val="1"/>
                <c:pt idx="0">
                  <c:v>RESSOURCES L %</c:v>
                </c:pt>
              </c:strCache>
            </c:strRef>
          </c:tx>
          <c:marker>
            <c:symbol val="none"/>
          </c:marker>
          <c:val>
            <c:numRef>
              <c:f>'CROSSED-VARIABLES L'!$AM$6:$AM$33</c:f>
              <c:numCache>
                <c:formatCode>0%</c:formatCode>
                <c:ptCount val="28"/>
                <c:pt idx="0">
                  <c:v>0.53125</c:v>
                </c:pt>
                <c:pt idx="1">
                  <c:v>0.65625</c:v>
                </c:pt>
                <c:pt idx="2">
                  <c:v>0.21875</c:v>
                </c:pt>
                <c:pt idx="3">
                  <c:v>0.875</c:v>
                </c:pt>
                <c:pt idx="4">
                  <c:v>0.46875</c:v>
                </c:pt>
                <c:pt idx="5">
                  <c:v>0.65625</c:v>
                </c:pt>
                <c:pt idx="6">
                  <c:v>0.5625</c:v>
                </c:pt>
                <c:pt idx="7">
                  <c:v>0.71875</c:v>
                </c:pt>
                <c:pt idx="8">
                  <c:v>0.65625</c:v>
                </c:pt>
                <c:pt idx="9">
                  <c:v>0.71875</c:v>
                </c:pt>
                <c:pt idx="10">
                  <c:v>0.75</c:v>
                </c:pt>
                <c:pt idx="11">
                  <c:v>0.5625</c:v>
                </c:pt>
                <c:pt idx="12">
                  <c:v>0.65625</c:v>
                </c:pt>
                <c:pt idx="13">
                  <c:v>0.71875</c:v>
                </c:pt>
                <c:pt idx="14">
                  <c:v>1.0</c:v>
                </c:pt>
                <c:pt idx="15">
                  <c:v>0.5625</c:v>
                </c:pt>
                <c:pt idx="16">
                  <c:v>0.5625</c:v>
                </c:pt>
                <c:pt idx="17">
                  <c:v>0.65625</c:v>
                </c:pt>
                <c:pt idx="18">
                  <c:v>0.46875</c:v>
                </c:pt>
                <c:pt idx="19">
                  <c:v>0.71875</c:v>
                </c:pt>
                <c:pt idx="20">
                  <c:v>0.53125</c:v>
                </c:pt>
                <c:pt idx="21">
                  <c:v>0.5</c:v>
                </c:pt>
                <c:pt idx="22">
                  <c:v>0.40625</c:v>
                </c:pt>
                <c:pt idx="23">
                  <c:v>0.625</c:v>
                </c:pt>
                <c:pt idx="24">
                  <c:v>0.5625</c:v>
                </c:pt>
                <c:pt idx="25">
                  <c:v>0.84375</c:v>
                </c:pt>
                <c:pt idx="26">
                  <c:v>0.5625</c:v>
                </c:pt>
                <c:pt idx="27">
                  <c:v>0.875</c:v>
                </c:pt>
              </c:numCache>
            </c:numRef>
          </c:val>
        </c:ser>
        <c:ser>
          <c:idx val="2"/>
          <c:order val="2"/>
          <c:tx>
            <c:strRef>
              <c:f>'CROSSED-VARIABLES L'!$BG$3</c:f>
              <c:strCache>
                <c:ptCount val="1"/>
                <c:pt idx="0">
                  <c:v>OTHER ACTORS L %</c:v>
                </c:pt>
              </c:strCache>
            </c:strRef>
          </c:tx>
          <c:marker>
            <c:symbol val="none"/>
          </c:marker>
          <c:val>
            <c:numRef>
              <c:f>'CROSSED-VARIABLES L'!$BG$6:$BG$33</c:f>
              <c:numCache>
                <c:formatCode>0%</c:formatCode>
                <c:ptCount val="28"/>
                <c:pt idx="0">
                  <c:v>0.65625</c:v>
                </c:pt>
                <c:pt idx="1">
                  <c:v>0.6875</c:v>
                </c:pt>
                <c:pt idx="2">
                  <c:v>0.53125</c:v>
                </c:pt>
                <c:pt idx="3">
                  <c:v>0.53125</c:v>
                </c:pt>
                <c:pt idx="4">
                  <c:v>0.53125</c:v>
                </c:pt>
                <c:pt idx="5">
                  <c:v>0.625</c:v>
                </c:pt>
                <c:pt idx="6">
                  <c:v>0.75</c:v>
                </c:pt>
                <c:pt idx="7">
                  <c:v>0.8125</c:v>
                </c:pt>
                <c:pt idx="8">
                  <c:v>0.4375</c:v>
                </c:pt>
                <c:pt idx="9">
                  <c:v>0.78125</c:v>
                </c:pt>
                <c:pt idx="10">
                  <c:v>0.84375</c:v>
                </c:pt>
                <c:pt idx="11">
                  <c:v>0.65625</c:v>
                </c:pt>
                <c:pt idx="12">
                  <c:v>0.59375</c:v>
                </c:pt>
                <c:pt idx="13">
                  <c:v>0.5625</c:v>
                </c:pt>
                <c:pt idx="14">
                  <c:v>0.71875</c:v>
                </c:pt>
                <c:pt idx="15">
                  <c:v>0.65625</c:v>
                </c:pt>
                <c:pt idx="16">
                  <c:v>0.5625</c:v>
                </c:pt>
                <c:pt idx="17">
                  <c:v>0.59375</c:v>
                </c:pt>
                <c:pt idx="18">
                  <c:v>0.9375</c:v>
                </c:pt>
                <c:pt idx="19">
                  <c:v>0.59375</c:v>
                </c:pt>
                <c:pt idx="20">
                  <c:v>0.625</c:v>
                </c:pt>
                <c:pt idx="21">
                  <c:v>0.46875</c:v>
                </c:pt>
                <c:pt idx="22">
                  <c:v>0.40625</c:v>
                </c:pt>
                <c:pt idx="23">
                  <c:v>0.65625</c:v>
                </c:pt>
                <c:pt idx="24">
                  <c:v>0.53125</c:v>
                </c:pt>
                <c:pt idx="25">
                  <c:v>0.8125</c:v>
                </c:pt>
                <c:pt idx="26">
                  <c:v>0.59375</c:v>
                </c:pt>
                <c:pt idx="27">
                  <c:v>0.59375</c:v>
                </c:pt>
              </c:numCache>
            </c:numRef>
          </c:val>
        </c:ser>
        <c:dLbls>
          <c:showLegendKey val="0"/>
          <c:showVal val="0"/>
          <c:showCatName val="0"/>
          <c:showSerName val="0"/>
          <c:showPercent val="0"/>
          <c:showBubbleSize val="0"/>
        </c:dLbls>
        <c:axId val="-2131891448"/>
        <c:axId val="-2131888472"/>
      </c:radarChart>
      <c:catAx>
        <c:axId val="-2131891448"/>
        <c:scaling>
          <c:orientation val="minMax"/>
        </c:scaling>
        <c:delete val="0"/>
        <c:axPos val="b"/>
        <c:majorGridlines/>
        <c:majorTickMark val="out"/>
        <c:minorTickMark val="none"/>
        <c:tickLblPos val="nextTo"/>
        <c:crossAx val="-2131888472"/>
        <c:crosses val="autoZero"/>
        <c:auto val="1"/>
        <c:lblAlgn val="ctr"/>
        <c:lblOffset val="100"/>
        <c:noMultiLvlLbl val="0"/>
      </c:catAx>
      <c:valAx>
        <c:axId val="-2131888472"/>
        <c:scaling>
          <c:orientation val="minMax"/>
        </c:scaling>
        <c:delete val="0"/>
        <c:axPos val="l"/>
        <c:majorGridlines/>
        <c:numFmt formatCode="0%" sourceLinked="1"/>
        <c:majorTickMark val="cross"/>
        <c:minorTickMark val="none"/>
        <c:tickLblPos val="nextTo"/>
        <c:crossAx val="-2131891448"/>
        <c:crosses val="autoZero"/>
        <c:crossBetween val="between"/>
      </c:valAx>
    </c:plotArea>
    <c:legend>
      <c:legendPos val="r"/>
      <c:layout>
        <c:manualLayout>
          <c:xMode val="edge"/>
          <c:yMode val="edge"/>
          <c:x val="0.621589626137497"/>
          <c:y val="0.855014028418861"/>
          <c:w val="0.375634128536481"/>
          <c:h val="0.142886944326764"/>
        </c:manualLayout>
      </c:layout>
      <c:overlay val="0"/>
    </c:legend>
    <c:plotVisOnly val="1"/>
    <c:dispBlanksAs val="gap"/>
    <c:showDLblsOverMax val="0"/>
  </c:chart>
  <c:txPr>
    <a:bodyPr/>
    <a:lstStyle/>
    <a:p>
      <a:pPr>
        <a:defRPr sz="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27559600787947"/>
          <c:y val="0.0943804830766076"/>
          <c:w val="0.674903880258211"/>
          <c:h val="0.686160200924647"/>
        </c:manualLayout>
      </c:layout>
      <c:radarChart>
        <c:radarStyle val="marker"/>
        <c:varyColors val="0"/>
        <c:ser>
          <c:idx val="0"/>
          <c:order val="0"/>
          <c:tx>
            <c:strRef>
              <c:f>'CROSSED-VARIABLES L'!$R$127</c:f>
              <c:strCache>
                <c:ptCount val="1"/>
                <c:pt idx="0">
                  <c:v>POLICY FRAMEWORK T %</c:v>
                </c:pt>
              </c:strCache>
            </c:strRef>
          </c:tx>
          <c:marker>
            <c:symbol val="none"/>
          </c:marker>
          <c:cat>
            <c:strRef>
              <c:f>'CROSSED-VARIABLES L'!$C$130:$C$157</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L'!$R$130:$R$157</c:f>
              <c:numCache>
                <c:formatCode>0%</c:formatCode>
                <c:ptCount val="28"/>
                <c:pt idx="0">
                  <c:v>0.388888888888889</c:v>
                </c:pt>
                <c:pt idx="1">
                  <c:v>0.777777777777778</c:v>
                </c:pt>
                <c:pt idx="2">
                  <c:v>0.222222222222222</c:v>
                </c:pt>
                <c:pt idx="3">
                  <c:v>1.0</c:v>
                </c:pt>
                <c:pt idx="4">
                  <c:v>0.777777777777778</c:v>
                </c:pt>
                <c:pt idx="5">
                  <c:v>0.666666666666667</c:v>
                </c:pt>
                <c:pt idx="6">
                  <c:v>0.5</c:v>
                </c:pt>
                <c:pt idx="7">
                  <c:v>0.722222222222222</c:v>
                </c:pt>
                <c:pt idx="8">
                  <c:v>0.166666666666667</c:v>
                </c:pt>
                <c:pt idx="9">
                  <c:v>0.888888888888889</c:v>
                </c:pt>
                <c:pt idx="10">
                  <c:v>0.777777777777778</c:v>
                </c:pt>
                <c:pt idx="11">
                  <c:v>0.5</c:v>
                </c:pt>
                <c:pt idx="12">
                  <c:v>0.722222222222222</c:v>
                </c:pt>
                <c:pt idx="13">
                  <c:v>0.444444444444444</c:v>
                </c:pt>
                <c:pt idx="14">
                  <c:v>1.0</c:v>
                </c:pt>
                <c:pt idx="15">
                  <c:v>0.222222222222222</c:v>
                </c:pt>
                <c:pt idx="16">
                  <c:v>0.444444444444444</c:v>
                </c:pt>
                <c:pt idx="17">
                  <c:v>0.833333333333333</c:v>
                </c:pt>
                <c:pt idx="18">
                  <c:v>0.722222222222222</c:v>
                </c:pt>
                <c:pt idx="19">
                  <c:v>0.777777777777778</c:v>
                </c:pt>
                <c:pt idx="20">
                  <c:v>0.722222222222222</c:v>
                </c:pt>
                <c:pt idx="21">
                  <c:v>0.5</c:v>
                </c:pt>
                <c:pt idx="22">
                  <c:v>0.611111111111111</c:v>
                </c:pt>
                <c:pt idx="23">
                  <c:v>0.888888888888889</c:v>
                </c:pt>
                <c:pt idx="24">
                  <c:v>0.611111111111111</c:v>
                </c:pt>
                <c:pt idx="25">
                  <c:v>1.0</c:v>
                </c:pt>
                <c:pt idx="26">
                  <c:v>0.722222222222222</c:v>
                </c:pt>
                <c:pt idx="27">
                  <c:v>0.0</c:v>
                </c:pt>
              </c:numCache>
            </c:numRef>
          </c:val>
        </c:ser>
        <c:ser>
          <c:idx val="1"/>
          <c:order val="1"/>
          <c:tx>
            <c:strRef>
              <c:f>'CROSSED-VARIABLES L'!$AN$127</c:f>
              <c:strCache>
                <c:ptCount val="1"/>
                <c:pt idx="0">
                  <c:v>RESSOURCES T %</c:v>
                </c:pt>
              </c:strCache>
            </c:strRef>
          </c:tx>
          <c:marker>
            <c:symbol val="none"/>
          </c:marker>
          <c:cat>
            <c:strRef>
              <c:f>'CROSSED-VARIABLES L'!$C$130:$C$157</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L'!$AN$130:$AN$157</c:f>
              <c:numCache>
                <c:formatCode>0%</c:formatCode>
                <c:ptCount val="28"/>
                <c:pt idx="0">
                  <c:v>0.5</c:v>
                </c:pt>
                <c:pt idx="1">
                  <c:v>0.75</c:v>
                </c:pt>
                <c:pt idx="2">
                  <c:v>0.333333333333333</c:v>
                </c:pt>
                <c:pt idx="3">
                  <c:v>0.958333333333333</c:v>
                </c:pt>
                <c:pt idx="4">
                  <c:v>0.958333333333333</c:v>
                </c:pt>
                <c:pt idx="5">
                  <c:v>0.583333333333333</c:v>
                </c:pt>
                <c:pt idx="6">
                  <c:v>0.625</c:v>
                </c:pt>
                <c:pt idx="7">
                  <c:v>0.791666666666667</c:v>
                </c:pt>
                <c:pt idx="8">
                  <c:v>0.916666666666667</c:v>
                </c:pt>
                <c:pt idx="9">
                  <c:v>1.0</c:v>
                </c:pt>
                <c:pt idx="10">
                  <c:v>0.791666666666667</c:v>
                </c:pt>
                <c:pt idx="11">
                  <c:v>0.791666666666667</c:v>
                </c:pt>
                <c:pt idx="12">
                  <c:v>0.875</c:v>
                </c:pt>
                <c:pt idx="13">
                  <c:v>0.541666666666667</c:v>
                </c:pt>
                <c:pt idx="14">
                  <c:v>0.666666666666667</c:v>
                </c:pt>
                <c:pt idx="15">
                  <c:v>0.708333333333333</c:v>
                </c:pt>
                <c:pt idx="16">
                  <c:v>0.875</c:v>
                </c:pt>
                <c:pt idx="17">
                  <c:v>0.958333333333333</c:v>
                </c:pt>
                <c:pt idx="18">
                  <c:v>0.458333333333333</c:v>
                </c:pt>
                <c:pt idx="19">
                  <c:v>0.916666666666667</c:v>
                </c:pt>
                <c:pt idx="20">
                  <c:v>0.5</c:v>
                </c:pt>
                <c:pt idx="21">
                  <c:v>0.708333333333333</c:v>
                </c:pt>
                <c:pt idx="22">
                  <c:v>0.875</c:v>
                </c:pt>
                <c:pt idx="23">
                  <c:v>0.791666666666667</c:v>
                </c:pt>
                <c:pt idx="24">
                  <c:v>0.833333333333333</c:v>
                </c:pt>
                <c:pt idx="25">
                  <c:v>0.583333333333333</c:v>
                </c:pt>
                <c:pt idx="26">
                  <c:v>0.833333333333333</c:v>
                </c:pt>
                <c:pt idx="27">
                  <c:v>0.541666666666667</c:v>
                </c:pt>
              </c:numCache>
            </c:numRef>
          </c:val>
        </c:ser>
        <c:ser>
          <c:idx val="2"/>
          <c:order val="2"/>
          <c:tx>
            <c:strRef>
              <c:f>'CROSSED-VARIABLES L'!$BH$127</c:f>
              <c:strCache>
                <c:ptCount val="1"/>
                <c:pt idx="0">
                  <c:v>OTHER ACTORS T %</c:v>
                </c:pt>
              </c:strCache>
            </c:strRef>
          </c:tx>
          <c:marker>
            <c:symbol val="none"/>
          </c:marker>
          <c:cat>
            <c:strRef>
              <c:f>'CROSSED-VARIABLES L'!$C$130:$C$157</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L'!$BH$130:$BH$157</c:f>
              <c:numCache>
                <c:formatCode>0%</c:formatCode>
                <c:ptCount val="28"/>
                <c:pt idx="0">
                  <c:v>0.75</c:v>
                </c:pt>
                <c:pt idx="1">
                  <c:v>0.875</c:v>
                </c:pt>
                <c:pt idx="2">
                  <c:v>0.791666666666667</c:v>
                </c:pt>
                <c:pt idx="3">
                  <c:v>0.791666666666667</c:v>
                </c:pt>
                <c:pt idx="4">
                  <c:v>0.958333333333333</c:v>
                </c:pt>
                <c:pt idx="5">
                  <c:v>0.875</c:v>
                </c:pt>
                <c:pt idx="6">
                  <c:v>0.958333333333333</c:v>
                </c:pt>
                <c:pt idx="7">
                  <c:v>0.875</c:v>
                </c:pt>
                <c:pt idx="8">
                  <c:v>0.5</c:v>
                </c:pt>
                <c:pt idx="9">
                  <c:v>0.958333333333333</c:v>
                </c:pt>
                <c:pt idx="10">
                  <c:v>0.833333333333333</c:v>
                </c:pt>
                <c:pt idx="11">
                  <c:v>0.708333333333333</c:v>
                </c:pt>
                <c:pt idx="12">
                  <c:v>0.833333333333333</c:v>
                </c:pt>
                <c:pt idx="13">
                  <c:v>0.583333333333333</c:v>
                </c:pt>
                <c:pt idx="14">
                  <c:v>0.875</c:v>
                </c:pt>
                <c:pt idx="15">
                  <c:v>0.583333333333333</c:v>
                </c:pt>
                <c:pt idx="16">
                  <c:v>0.833333333333333</c:v>
                </c:pt>
                <c:pt idx="17">
                  <c:v>0.958333333333333</c:v>
                </c:pt>
                <c:pt idx="18">
                  <c:v>0.708333333333333</c:v>
                </c:pt>
                <c:pt idx="19">
                  <c:v>0.791666666666667</c:v>
                </c:pt>
                <c:pt idx="20">
                  <c:v>0.666666666666667</c:v>
                </c:pt>
                <c:pt idx="21">
                  <c:v>0.666666666666667</c:v>
                </c:pt>
                <c:pt idx="22">
                  <c:v>0.75</c:v>
                </c:pt>
                <c:pt idx="23">
                  <c:v>0.791666666666667</c:v>
                </c:pt>
                <c:pt idx="24">
                  <c:v>0.708333333333333</c:v>
                </c:pt>
                <c:pt idx="25">
                  <c:v>0.916666666666667</c:v>
                </c:pt>
                <c:pt idx="26">
                  <c:v>0.958333333333333</c:v>
                </c:pt>
                <c:pt idx="27">
                  <c:v>0.75</c:v>
                </c:pt>
              </c:numCache>
            </c:numRef>
          </c:val>
        </c:ser>
        <c:dLbls>
          <c:showLegendKey val="0"/>
          <c:showVal val="0"/>
          <c:showCatName val="0"/>
          <c:showSerName val="0"/>
          <c:showPercent val="0"/>
          <c:showBubbleSize val="0"/>
        </c:dLbls>
        <c:axId val="-2131841000"/>
        <c:axId val="-2131837528"/>
      </c:radarChart>
      <c:catAx>
        <c:axId val="-2131841000"/>
        <c:scaling>
          <c:orientation val="minMax"/>
        </c:scaling>
        <c:delete val="0"/>
        <c:axPos val="b"/>
        <c:majorGridlines/>
        <c:majorTickMark val="none"/>
        <c:minorTickMark val="none"/>
        <c:tickLblPos val="nextTo"/>
        <c:spPr>
          <a:ln w="9525">
            <a:noFill/>
          </a:ln>
        </c:spPr>
        <c:txPr>
          <a:bodyPr/>
          <a:lstStyle/>
          <a:p>
            <a:pPr>
              <a:defRPr>
                <a:solidFill>
                  <a:schemeClr val="bg1"/>
                </a:solidFill>
              </a:defRPr>
            </a:pPr>
            <a:endParaRPr lang="fr-FR"/>
          </a:p>
        </c:txPr>
        <c:crossAx val="-2131837528"/>
        <c:crosses val="autoZero"/>
        <c:auto val="1"/>
        <c:lblAlgn val="ctr"/>
        <c:lblOffset val="100"/>
        <c:noMultiLvlLbl val="0"/>
      </c:catAx>
      <c:valAx>
        <c:axId val="-2131837528"/>
        <c:scaling>
          <c:orientation val="minMax"/>
        </c:scaling>
        <c:delete val="0"/>
        <c:axPos val="l"/>
        <c:majorGridlines/>
        <c:numFmt formatCode="0%" sourceLinked="1"/>
        <c:majorTickMark val="none"/>
        <c:minorTickMark val="none"/>
        <c:tickLblPos val="nextTo"/>
        <c:txPr>
          <a:bodyPr/>
          <a:lstStyle/>
          <a:p>
            <a:pPr>
              <a:defRPr>
                <a:solidFill>
                  <a:schemeClr val="accent2">
                    <a:lumMod val="40000"/>
                    <a:lumOff val="60000"/>
                  </a:schemeClr>
                </a:solidFill>
              </a:defRPr>
            </a:pPr>
            <a:endParaRPr lang="fr-FR"/>
          </a:p>
        </c:txPr>
        <c:crossAx val="-2131841000"/>
        <c:crosses val="autoZero"/>
        <c:crossBetween val="between"/>
      </c:valAx>
    </c:plotArea>
    <c:legend>
      <c:legendPos val="r"/>
      <c:layout>
        <c:manualLayout>
          <c:xMode val="edge"/>
          <c:yMode val="edge"/>
          <c:x val="0.514899514899515"/>
          <c:y val="0.83493835997773"/>
          <c:w val="0.318780318780319"/>
          <c:h val="0.149330081045348"/>
        </c:manualLayout>
      </c:layout>
      <c:overlay val="0"/>
      <c:txPr>
        <a:bodyPr/>
        <a:lstStyle/>
        <a:p>
          <a:pPr>
            <a:defRPr>
              <a:solidFill>
                <a:schemeClr val="bg1"/>
              </a:solidFill>
            </a:defRPr>
          </a:pPr>
          <a:endParaRPr lang="fr-FR"/>
        </a:p>
      </c:txPr>
    </c:legend>
    <c:plotVisOnly val="1"/>
    <c:dispBlanksAs val="gap"/>
    <c:showDLblsOverMax val="0"/>
  </c:chart>
  <c:txPr>
    <a:bodyPr/>
    <a:lstStyle/>
    <a:p>
      <a:pPr>
        <a:defRPr sz="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18727709606702"/>
          <c:y val="0.0240335594376052"/>
          <c:w val="0.864323936095497"/>
          <c:h val="0.924404987305311"/>
        </c:manualLayout>
      </c:layout>
      <c:radarChart>
        <c:radarStyle val="marker"/>
        <c:varyColors val="0"/>
        <c:ser>
          <c:idx val="0"/>
          <c:order val="0"/>
          <c:tx>
            <c:strRef>
              <c:f>'CROSSED-VARIABLES L'!$Q$3</c:f>
              <c:strCache>
                <c:ptCount val="1"/>
                <c:pt idx="0">
                  <c:v>POLICY FRAMEWORK L %</c:v>
                </c:pt>
              </c:strCache>
            </c:strRef>
          </c:tx>
          <c:marker>
            <c:symbol val="none"/>
          </c:marker>
          <c:cat>
            <c:strRef>
              <c:f>'CROSSED-VARIABLES L'!$B$6:$B$33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L'!$Q$6:$Q$33</c:f>
              <c:numCache>
                <c:formatCode>0%</c:formatCode>
                <c:ptCount val="28"/>
                <c:pt idx="0">
                  <c:v>0.583333333333333</c:v>
                </c:pt>
                <c:pt idx="1">
                  <c:v>0.625</c:v>
                </c:pt>
                <c:pt idx="2">
                  <c:v>0.375</c:v>
                </c:pt>
                <c:pt idx="3">
                  <c:v>0.333333333333333</c:v>
                </c:pt>
                <c:pt idx="4">
                  <c:v>0.375</c:v>
                </c:pt>
                <c:pt idx="5">
                  <c:v>0.5</c:v>
                </c:pt>
                <c:pt idx="6">
                  <c:v>0.541666666666667</c:v>
                </c:pt>
                <c:pt idx="7">
                  <c:v>0.875</c:v>
                </c:pt>
                <c:pt idx="8">
                  <c:v>0.416666666666667</c:v>
                </c:pt>
                <c:pt idx="9">
                  <c:v>0.791666666666667</c:v>
                </c:pt>
                <c:pt idx="10">
                  <c:v>0.625</c:v>
                </c:pt>
                <c:pt idx="11">
                  <c:v>0.583333333333333</c:v>
                </c:pt>
                <c:pt idx="12">
                  <c:v>0.625</c:v>
                </c:pt>
                <c:pt idx="13">
                  <c:v>0.625</c:v>
                </c:pt>
                <c:pt idx="14">
                  <c:v>0.791666666666667</c:v>
                </c:pt>
                <c:pt idx="15">
                  <c:v>0.333333333333333</c:v>
                </c:pt>
                <c:pt idx="16">
                  <c:v>0.375</c:v>
                </c:pt>
                <c:pt idx="17">
                  <c:v>0.541666666666667</c:v>
                </c:pt>
                <c:pt idx="18">
                  <c:v>0.625</c:v>
                </c:pt>
                <c:pt idx="19">
                  <c:v>0.583333333333333</c:v>
                </c:pt>
                <c:pt idx="20">
                  <c:v>0.5</c:v>
                </c:pt>
                <c:pt idx="21">
                  <c:v>0.375</c:v>
                </c:pt>
                <c:pt idx="22">
                  <c:v>0.291666666666667</c:v>
                </c:pt>
                <c:pt idx="23">
                  <c:v>0.666666666666667</c:v>
                </c:pt>
                <c:pt idx="24">
                  <c:v>0.416666666666667</c:v>
                </c:pt>
                <c:pt idx="25">
                  <c:v>0.625</c:v>
                </c:pt>
                <c:pt idx="26">
                  <c:v>0.708333333333333</c:v>
                </c:pt>
                <c:pt idx="27">
                  <c:v>0.25</c:v>
                </c:pt>
              </c:numCache>
            </c:numRef>
          </c:val>
        </c:ser>
        <c:ser>
          <c:idx val="2"/>
          <c:order val="1"/>
          <c:tx>
            <c:strRef>
              <c:f>'CROSSED-VARIABLES L'!$BG$3</c:f>
              <c:strCache>
                <c:ptCount val="1"/>
                <c:pt idx="0">
                  <c:v>OTHER ACTORS L %</c:v>
                </c:pt>
              </c:strCache>
            </c:strRef>
          </c:tx>
          <c:marker>
            <c:symbol val="none"/>
          </c:marker>
          <c:val>
            <c:numRef>
              <c:f>'CROSSED-VARIABLES L'!$BG$6:$BG$33</c:f>
              <c:numCache>
                <c:formatCode>0%</c:formatCode>
                <c:ptCount val="28"/>
                <c:pt idx="0">
                  <c:v>0.65625</c:v>
                </c:pt>
                <c:pt idx="1">
                  <c:v>0.6875</c:v>
                </c:pt>
                <c:pt idx="2">
                  <c:v>0.53125</c:v>
                </c:pt>
                <c:pt idx="3">
                  <c:v>0.53125</c:v>
                </c:pt>
                <c:pt idx="4">
                  <c:v>0.53125</c:v>
                </c:pt>
                <c:pt idx="5">
                  <c:v>0.625</c:v>
                </c:pt>
                <c:pt idx="6">
                  <c:v>0.75</c:v>
                </c:pt>
                <c:pt idx="7">
                  <c:v>0.8125</c:v>
                </c:pt>
                <c:pt idx="8">
                  <c:v>0.4375</c:v>
                </c:pt>
                <c:pt idx="9">
                  <c:v>0.78125</c:v>
                </c:pt>
                <c:pt idx="10">
                  <c:v>0.84375</c:v>
                </c:pt>
                <c:pt idx="11">
                  <c:v>0.65625</c:v>
                </c:pt>
                <c:pt idx="12">
                  <c:v>0.59375</c:v>
                </c:pt>
                <c:pt idx="13">
                  <c:v>0.5625</c:v>
                </c:pt>
                <c:pt idx="14">
                  <c:v>0.71875</c:v>
                </c:pt>
                <c:pt idx="15">
                  <c:v>0.65625</c:v>
                </c:pt>
                <c:pt idx="16">
                  <c:v>0.5625</c:v>
                </c:pt>
                <c:pt idx="17">
                  <c:v>0.59375</c:v>
                </c:pt>
                <c:pt idx="18">
                  <c:v>0.9375</c:v>
                </c:pt>
                <c:pt idx="19">
                  <c:v>0.59375</c:v>
                </c:pt>
                <c:pt idx="20">
                  <c:v>0.625</c:v>
                </c:pt>
                <c:pt idx="21">
                  <c:v>0.46875</c:v>
                </c:pt>
                <c:pt idx="22">
                  <c:v>0.40625</c:v>
                </c:pt>
                <c:pt idx="23">
                  <c:v>0.65625</c:v>
                </c:pt>
                <c:pt idx="24">
                  <c:v>0.53125</c:v>
                </c:pt>
                <c:pt idx="25">
                  <c:v>0.8125</c:v>
                </c:pt>
                <c:pt idx="26">
                  <c:v>0.59375</c:v>
                </c:pt>
                <c:pt idx="27">
                  <c:v>0.59375</c:v>
                </c:pt>
              </c:numCache>
            </c:numRef>
          </c:val>
        </c:ser>
        <c:dLbls>
          <c:showLegendKey val="0"/>
          <c:showVal val="0"/>
          <c:showCatName val="0"/>
          <c:showSerName val="0"/>
          <c:showPercent val="0"/>
          <c:showBubbleSize val="0"/>
        </c:dLbls>
        <c:axId val="-2135011256"/>
        <c:axId val="-2127865928"/>
      </c:radarChart>
      <c:catAx>
        <c:axId val="-2135011256"/>
        <c:scaling>
          <c:orientation val="minMax"/>
        </c:scaling>
        <c:delete val="0"/>
        <c:axPos val="b"/>
        <c:majorGridlines/>
        <c:majorTickMark val="out"/>
        <c:minorTickMark val="none"/>
        <c:tickLblPos val="nextTo"/>
        <c:crossAx val="-2127865928"/>
        <c:crosses val="autoZero"/>
        <c:auto val="1"/>
        <c:lblAlgn val="ctr"/>
        <c:lblOffset val="100"/>
        <c:noMultiLvlLbl val="0"/>
      </c:catAx>
      <c:valAx>
        <c:axId val="-2127865928"/>
        <c:scaling>
          <c:orientation val="minMax"/>
        </c:scaling>
        <c:delete val="0"/>
        <c:axPos val="l"/>
        <c:majorGridlines/>
        <c:numFmt formatCode="0%" sourceLinked="1"/>
        <c:majorTickMark val="cross"/>
        <c:minorTickMark val="none"/>
        <c:tickLblPos val="nextTo"/>
        <c:crossAx val="-2135011256"/>
        <c:crosses val="autoZero"/>
        <c:crossBetween val="between"/>
      </c:valAx>
    </c:plotArea>
    <c:legend>
      <c:legendPos val="r"/>
      <c:layout>
        <c:manualLayout>
          <c:xMode val="edge"/>
          <c:yMode val="edge"/>
          <c:x val="0.621589626137497"/>
          <c:y val="0.855014028418861"/>
          <c:w val="0.375634128536481"/>
          <c:h val="0.142886944326764"/>
        </c:manualLayout>
      </c:layout>
      <c:overlay val="0"/>
    </c:legend>
    <c:plotVisOnly val="1"/>
    <c:dispBlanksAs val="gap"/>
    <c:showDLblsOverMax val="0"/>
  </c:chart>
  <c:txPr>
    <a:bodyPr/>
    <a:lstStyle/>
    <a:p>
      <a:pPr>
        <a:defRPr sz="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38439711668058"/>
          <c:y val="0.105653424511014"/>
          <c:w val="0.6638158691702"/>
          <c:h val="0.674887259490241"/>
        </c:manualLayout>
      </c:layout>
      <c:radarChart>
        <c:radarStyle val="marker"/>
        <c:varyColors val="0"/>
        <c:ser>
          <c:idx val="0"/>
          <c:order val="0"/>
          <c:tx>
            <c:strRef>
              <c:f>'CROSSED-VARIABLES L'!$R$127</c:f>
              <c:strCache>
                <c:ptCount val="1"/>
                <c:pt idx="0">
                  <c:v>POLICY FRAMEWORK T %</c:v>
                </c:pt>
              </c:strCache>
            </c:strRef>
          </c:tx>
          <c:marker>
            <c:symbol val="none"/>
          </c:marker>
          <c:cat>
            <c:strRef>
              <c:f>'CROSSED-VARIABLES L'!$C$130:$C$157</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L'!$R$130:$R$157</c:f>
              <c:numCache>
                <c:formatCode>0%</c:formatCode>
                <c:ptCount val="28"/>
                <c:pt idx="0">
                  <c:v>0.388888888888889</c:v>
                </c:pt>
                <c:pt idx="1">
                  <c:v>0.777777777777778</c:v>
                </c:pt>
                <c:pt idx="2">
                  <c:v>0.222222222222222</c:v>
                </c:pt>
                <c:pt idx="3">
                  <c:v>1.0</c:v>
                </c:pt>
                <c:pt idx="4">
                  <c:v>0.777777777777778</c:v>
                </c:pt>
                <c:pt idx="5">
                  <c:v>0.666666666666667</c:v>
                </c:pt>
                <c:pt idx="6">
                  <c:v>0.5</c:v>
                </c:pt>
                <c:pt idx="7">
                  <c:v>0.722222222222222</c:v>
                </c:pt>
                <c:pt idx="8">
                  <c:v>0.166666666666667</c:v>
                </c:pt>
                <c:pt idx="9">
                  <c:v>0.888888888888889</c:v>
                </c:pt>
                <c:pt idx="10">
                  <c:v>0.777777777777778</c:v>
                </c:pt>
                <c:pt idx="11">
                  <c:v>0.5</c:v>
                </c:pt>
                <c:pt idx="12">
                  <c:v>0.722222222222222</c:v>
                </c:pt>
                <c:pt idx="13">
                  <c:v>0.444444444444444</c:v>
                </c:pt>
                <c:pt idx="14">
                  <c:v>1.0</c:v>
                </c:pt>
                <c:pt idx="15">
                  <c:v>0.222222222222222</c:v>
                </c:pt>
                <c:pt idx="16">
                  <c:v>0.444444444444444</c:v>
                </c:pt>
                <c:pt idx="17">
                  <c:v>0.833333333333333</c:v>
                </c:pt>
                <c:pt idx="18">
                  <c:v>0.722222222222222</c:v>
                </c:pt>
                <c:pt idx="19">
                  <c:v>0.777777777777778</c:v>
                </c:pt>
                <c:pt idx="20">
                  <c:v>0.722222222222222</c:v>
                </c:pt>
                <c:pt idx="21">
                  <c:v>0.5</c:v>
                </c:pt>
                <c:pt idx="22">
                  <c:v>0.611111111111111</c:v>
                </c:pt>
                <c:pt idx="23">
                  <c:v>0.888888888888889</c:v>
                </c:pt>
                <c:pt idx="24">
                  <c:v>0.611111111111111</c:v>
                </c:pt>
                <c:pt idx="25">
                  <c:v>1.0</c:v>
                </c:pt>
                <c:pt idx="26">
                  <c:v>0.722222222222222</c:v>
                </c:pt>
                <c:pt idx="27">
                  <c:v>0.0</c:v>
                </c:pt>
              </c:numCache>
            </c:numRef>
          </c:val>
        </c:ser>
        <c:ser>
          <c:idx val="2"/>
          <c:order val="1"/>
          <c:tx>
            <c:strRef>
              <c:f>'CROSSED-VARIABLES L'!$BH$127</c:f>
              <c:strCache>
                <c:ptCount val="1"/>
                <c:pt idx="0">
                  <c:v>OTHER ACTORS T %</c:v>
                </c:pt>
              </c:strCache>
            </c:strRef>
          </c:tx>
          <c:marker>
            <c:symbol val="none"/>
          </c:marker>
          <c:cat>
            <c:strRef>
              <c:f>'CROSSED-VARIABLES L'!$C$130:$C$157</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L'!$BH$130:$BH$157</c:f>
              <c:numCache>
                <c:formatCode>0%</c:formatCode>
                <c:ptCount val="28"/>
                <c:pt idx="0">
                  <c:v>0.75</c:v>
                </c:pt>
                <c:pt idx="1">
                  <c:v>0.875</c:v>
                </c:pt>
                <c:pt idx="2">
                  <c:v>0.791666666666667</c:v>
                </c:pt>
                <c:pt idx="3">
                  <c:v>0.791666666666667</c:v>
                </c:pt>
                <c:pt idx="4">
                  <c:v>0.958333333333333</c:v>
                </c:pt>
                <c:pt idx="5">
                  <c:v>0.875</c:v>
                </c:pt>
                <c:pt idx="6">
                  <c:v>0.958333333333333</c:v>
                </c:pt>
                <c:pt idx="7">
                  <c:v>0.875</c:v>
                </c:pt>
                <c:pt idx="8">
                  <c:v>0.5</c:v>
                </c:pt>
                <c:pt idx="9">
                  <c:v>0.958333333333333</c:v>
                </c:pt>
                <c:pt idx="10">
                  <c:v>0.833333333333333</c:v>
                </c:pt>
                <c:pt idx="11">
                  <c:v>0.708333333333333</c:v>
                </c:pt>
                <c:pt idx="12">
                  <c:v>0.833333333333333</c:v>
                </c:pt>
                <c:pt idx="13">
                  <c:v>0.583333333333333</c:v>
                </c:pt>
                <c:pt idx="14">
                  <c:v>0.875</c:v>
                </c:pt>
                <c:pt idx="15">
                  <c:v>0.583333333333333</c:v>
                </c:pt>
                <c:pt idx="16">
                  <c:v>0.833333333333333</c:v>
                </c:pt>
                <c:pt idx="17">
                  <c:v>0.958333333333333</c:v>
                </c:pt>
                <c:pt idx="18">
                  <c:v>0.708333333333333</c:v>
                </c:pt>
                <c:pt idx="19">
                  <c:v>0.791666666666667</c:v>
                </c:pt>
                <c:pt idx="20">
                  <c:v>0.666666666666667</c:v>
                </c:pt>
                <c:pt idx="21">
                  <c:v>0.666666666666667</c:v>
                </c:pt>
                <c:pt idx="22">
                  <c:v>0.75</c:v>
                </c:pt>
                <c:pt idx="23">
                  <c:v>0.791666666666667</c:v>
                </c:pt>
                <c:pt idx="24">
                  <c:v>0.708333333333333</c:v>
                </c:pt>
                <c:pt idx="25">
                  <c:v>0.916666666666667</c:v>
                </c:pt>
                <c:pt idx="26">
                  <c:v>0.958333333333333</c:v>
                </c:pt>
                <c:pt idx="27">
                  <c:v>0.75</c:v>
                </c:pt>
              </c:numCache>
            </c:numRef>
          </c:val>
        </c:ser>
        <c:dLbls>
          <c:showLegendKey val="0"/>
          <c:showVal val="0"/>
          <c:showCatName val="0"/>
          <c:showSerName val="0"/>
          <c:showPercent val="0"/>
          <c:showBubbleSize val="0"/>
        </c:dLbls>
        <c:axId val="-2134453208"/>
        <c:axId val="-2127956440"/>
      </c:radarChart>
      <c:catAx>
        <c:axId val="-2134453208"/>
        <c:scaling>
          <c:orientation val="minMax"/>
        </c:scaling>
        <c:delete val="0"/>
        <c:axPos val="b"/>
        <c:majorGridlines/>
        <c:majorTickMark val="none"/>
        <c:minorTickMark val="none"/>
        <c:tickLblPos val="nextTo"/>
        <c:spPr>
          <a:ln w="9525">
            <a:noFill/>
          </a:ln>
        </c:spPr>
        <c:txPr>
          <a:bodyPr/>
          <a:lstStyle/>
          <a:p>
            <a:pPr>
              <a:defRPr>
                <a:solidFill>
                  <a:schemeClr val="bg1"/>
                </a:solidFill>
              </a:defRPr>
            </a:pPr>
            <a:endParaRPr lang="fr-FR"/>
          </a:p>
        </c:txPr>
        <c:crossAx val="-2127956440"/>
        <c:crosses val="autoZero"/>
        <c:auto val="1"/>
        <c:lblAlgn val="ctr"/>
        <c:lblOffset val="100"/>
        <c:noMultiLvlLbl val="0"/>
      </c:catAx>
      <c:valAx>
        <c:axId val="-2127956440"/>
        <c:scaling>
          <c:orientation val="minMax"/>
        </c:scaling>
        <c:delete val="0"/>
        <c:axPos val="l"/>
        <c:majorGridlines/>
        <c:numFmt formatCode="0%" sourceLinked="1"/>
        <c:majorTickMark val="none"/>
        <c:minorTickMark val="none"/>
        <c:tickLblPos val="nextTo"/>
        <c:txPr>
          <a:bodyPr/>
          <a:lstStyle/>
          <a:p>
            <a:pPr>
              <a:defRPr>
                <a:solidFill>
                  <a:schemeClr val="accent2">
                    <a:lumMod val="40000"/>
                    <a:lumOff val="60000"/>
                  </a:schemeClr>
                </a:solidFill>
              </a:defRPr>
            </a:pPr>
            <a:endParaRPr lang="fr-FR"/>
          </a:p>
        </c:txPr>
        <c:crossAx val="-2134453208"/>
        <c:crosses val="autoZero"/>
        <c:crossBetween val="between"/>
      </c:valAx>
    </c:plotArea>
    <c:legend>
      <c:legendPos val="r"/>
      <c:layout>
        <c:manualLayout>
          <c:xMode val="edge"/>
          <c:yMode val="edge"/>
          <c:x val="0.514899514899515"/>
          <c:y val="0.83493835997773"/>
          <c:w val="0.318780318780319"/>
          <c:h val="0.149330081045348"/>
        </c:manualLayout>
      </c:layout>
      <c:overlay val="0"/>
      <c:txPr>
        <a:bodyPr/>
        <a:lstStyle/>
        <a:p>
          <a:pPr>
            <a:defRPr>
              <a:solidFill>
                <a:schemeClr val="bg1"/>
              </a:solidFill>
            </a:defRPr>
          </a:pPr>
          <a:endParaRPr lang="fr-FR"/>
        </a:p>
      </c:txPr>
    </c:legend>
    <c:plotVisOnly val="1"/>
    <c:dispBlanksAs val="gap"/>
    <c:showDLblsOverMax val="0"/>
  </c:chart>
  <c:txPr>
    <a:bodyPr/>
    <a:lstStyle/>
    <a:p>
      <a:pPr>
        <a:defRPr sz="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0932791200427"/>
          <c:y val="0.0339460523526465"/>
          <c:w val="0.759642771598182"/>
          <c:h val="0.860069195366848"/>
        </c:manualLayout>
      </c:layout>
      <c:radarChart>
        <c:radarStyle val="marker"/>
        <c:varyColors val="0"/>
        <c:ser>
          <c:idx val="1"/>
          <c:order val="0"/>
          <c:tx>
            <c:strRef>
              <c:f>'CROSSED-VARIABLES L'!$AC$3</c:f>
              <c:strCache>
                <c:ptCount val="1"/>
                <c:pt idx="0">
                  <c:v>TRAINING L %</c:v>
                </c:pt>
              </c:strCache>
            </c:strRef>
          </c:tx>
          <c:marker>
            <c:symbol val="none"/>
          </c:marker>
          <c:cat>
            <c:strRef>
              <c:f>'CROSSED-VARIABLES L'!$B$6:$B$33</c:f>
              <c:strCache>
                <c:ptCount val="28"/>
                <c:pt idx="0">
                  <c:v>AU</c:v>
                </c:pt>
                <c:pt idx="1">
                  <c:v>BE</c:v>
                </c:pt>
                <c:pt idx="2">
                  <c:v>BO</c:v>
                </c:pt>
                <c:pt idx="3">
                  <c:v>BG</c:v>
                </c:pt>
                <c:pt idx="4">
                  <c:v>CR</c:v>
                </c:pt>
                <c:pt idx="5">
                  <c:v>CZ</c:v>
                </c:pt>
                <c:pt idx="6">
                  <c:v>CY</c:v>
                </c:pt>
                <c:pt idx="7">
                  <c:v>DK</c:v>
                </c:pt>
                <c:pt idx="8">
                  <c:v>EE</c:v>
                </c:pt>
                <c:pt idx="9">
                  <c:v>FI</c:v>
                </c:pt>
                <c:pt idx="10">
                  <c:v>FR</c:v>
                </c:pt>
                <c:pt idx="11">
                  <c:v>GE</c:v>
                </c:pt>
                <c:pt idx="12">
                  <c:v> GR</c:v>
                </c:pt>
                <c:pt idx="13">
                  <c:v>HU</c:v>
                </c:pt>
                <c:pt idx="14">
                  <c:v>IE</c:v>
                </c:pt>
                <c:pt idx="15">
                  <c:v>IT</c:v>
                </c:pt>
                <c:pt idx="16">
                  <c:v>LA</c:v>
                </c:pt>
                <c:pt idx="17">
                  <c:v>LT</c:v>
                </c:pt>
                <c:pt idx="18">
                  <c:v>NL</c:v>
                </c:pt>
                <c:pt idx="19">
                  <c:v>PL</c:v>
                </c:pt>
                <c:pt idx="20">
                  <c:v>PT</c:v>
                </c:pt>
                <c:pt idx="21">
                  <c:v>RO</c:v>
                </c:pt>
                <c:pt idx="22">
                  <c:v>SB</c:v>
                </c:pt>
                <c:pt idx="23">
                  <c:v>SK</c:v>
                </c:pt>
                <c:pt idx="24">
                  <c:v>SP</c:v>
                </c:pt>
                <c:pt idx="25">
                  <c:v>SWE</c:v>
                </c:pt>
                <c:pt idx="26">
                  <c:v>TR</c:v>
                </c:pt>
                <c:pt idx="27">
                  <c:v>UK</c:v>
                </c:pt>
              </c:strCache>
            </c:strRef>
          </c:cat>
          <c:val>
            <c:numRef>
              <c:f>'CROSSED-VARIABLES L'!$AC$6:$AC$33</c:f>
              <c:numCache>
                <c:formatCode>0%</c:formatCode>
                <c:ptCount val="28"/>
                <c:pt idx="0">
                  <c:v>0.425</c:v>
                </c:pt>
                <c:pt idx="1">
                  <c:v>0.65</c:v>
                </c:pt>
                <c:pt idx="2">
                  <c:v>0.3</c:v>
                </c:pt>
                <c:pt idx="3">
                  <c:v>0.775</c:v>
                </c:pt>
                <c:pt idx="4">
                  <c:v>0.425</c:v>
                </c:pt>
                <c:pt idx="5">
                  <c:v>0.75</c:v>
                </c:pt>
                <c:pt idx="6">
                  <c:v>0.6</c:v>
                </c:pt>
                <c:pt idx="7">
                  <c:v>0.925</c:v>
                </c:pt>
                <c:pt idx="8">
                  <c:v>0.6</c:v>
                </c:pt>
                <c:pt idx="9">
                  <c:v>0.625</c:v>
                </c:pt>
                <c:pt idx="10">
                  <c:v>0.7</c:v>
                </c:pt>
                <c:pt idx="11">
                  <c:v>0.525</c:v>
                </c:pt>
                <c:pt idx="12">
                  <c:v>0.75</c:v>
                </c:pt>
                <c:pt idx="13">
                  <c:v>0.75</c:v>
                </c:pt>
                <c:pt idx="14">
                  <c:v>0.875</c:v>
                </c:pt>
                <c:pt idx="15">
                  <c:v>0.35</c:v>
                </c:pt>
                <c:pt idx="16">
                  <c:v>0.525</c:v>
                </c:pt>
                <c:pt idx="17">
                  <c:v>0.575</c:v>
                </c:pt>
                <c:pt idx="18">
                  <c:v>0.325</c:v>
                </c:pt>
                <c:pt idx="19">
                  <c:v>0.675</c:v>
                </c:pt>
                <c:pt idx="20">
                  <c:v>0.425</c:v>
                </c:pt>
                <c:pt idx="21">
                  <c:v>0.65</c:v>
                </c:pt>
                <c:pt idx="22">
                  <c:v>0.4</c:v>
                </c:pt>
                <c:pt idx="23">
                  <c:v>0.875</c:v>
                </c:pt>
                <c:pt idx="24">
                  <c:v>0.55</c:v>
                </c:pt>
                <c:pt idx="25">
                  <c:v>0.625</c:v>
                </c:pt>
                <c:pt idx="26">
                  <c:v>0.575</c:v>
                </c:pt>
                <c:pt idx="27">
                  <c:v>0.5</c:v>
                </c:pt>
              </c:numCache>
            </c:numRef>
          </c:val>
        </c:ser>
        <c:ser>
          <c:idx val="2"/>
          <c:order val="1"/>
          <c:tx>
            <c:strRef>
              <c:f>'CROSSED-VARIABLES L'!$AM$3</c:f>
              <c:strCache>
                <c:ptCount val="1"/>
                <c:pt idx="0">
                  <c:v>RESSOURCES L %</c:v>
                </c:pt>
              </c:strCache>
            </c:strRef>
          </c:tx>
          <c:marker>
            <c:symbol val="none"/>
          </c:marker>
          <c:cat>
            <c:strRef>
              <c:f>'CROSSED-VARIABLES L'!$B$6:$B$33</c:f>
              <c:strCache>
                <c:ptCount val="28"/>
                <c:pt idx="0">
                  <c:v>AU</c:v>
                </c:pt>
                <c:pt idx="1">
                  <c:v>BE</c:v>
                </c:pt>
                <c:pt idx="2">
                  <c:v>BO</c:v>
                </c:pt>
                <c:pt idx="3">
                  <c:v>BG</c:v>
                </c:pt>
                <c:pt idx="4">
                  <c:v>CR</c:v>
                </c:pt>
                <c:pt idx="5">
                  <c:v>CZ</c:v>
                </c:pt>
                <c:pt idx="6">
                  <c:v>CY</c:v>
                </c:pt>
                <c:pt idx="7">
                  <c:v>DK</c:v>
                </c:pt>
                <c:pt idx="8">
                  <c:v>EE</c:v>
                </c:pt>
                <c:pt idx="9">
                  <c:v>FI</c:v>
                </c:pt>
                <c:pt idx="10">
                  <c:v>FR</c:v>
                </c:pt>
                <c:pt idx="11">
                  <c:v>GE</c:v>
                </c:pt>
                <c:pt idx="12">
                  <c:v> GR</c:v>
                </c:pt>
                <c:pt idx="13">
                  <c:v>HU</c:v>
                </c:pt>
                <c:pt idx="14">
                  <c:v>IE</c:v>
                </c:pt>
                <c:pt idx="15">
                  <c:v>IT</c:v>
                </c:pt>
                <c:pt idx="16">
                  <c:v>LA</c:v>
                </c:pt>
                <c:pt idx="17">
                  <c:v>LT</c:v>
                </c:pt>
                <c:pt idx="18">
                  <c:v>NL</c:v>
                </c:pt>
                <c:pt idx="19">
                  <c:v>PL</c:v>
                </c:pt>
                <c:pt idx="20">
                  <c:v>PT</c:v>
                </c:pt>
                <c:pt idx="21">
                  <c:v>RO</c:v>
                </c:pt>
                <c:pt idx="22">
                  <c:v>SB</c:v>
                </c:pt>
                <c:pt idx="23">
                  <c:v>SK</c:v>
                </c:pt>
                <c:pt idx="24">
                  <c:v>SP</c:v>
                </c:pt>
                <c:pt idx="25">
                  <c:v>SWE</c:v>
                </c:pt>
                <c:pt idx="26">
                  <c:v>TR</c:v>
                </c:pt>
                <c:pt idx="27">
                  <c:v>UK</c:v>
                </c:pt>
              </c:strCache>
            </c:strRef>
          </c:cat>
          <c:val>
            <c:numRef>
              <c:f>'CROSSED-VARIABLES L'!$AM$6:$AM$33</c:f>
              <c:numCache>
                <c:formatCode>0%</c:formatCode>
                <c:ptCount val="28"/>
                <c:pt idx="0">
                  <c:v>0.53125</c:v>
                </c:pt>
                <c:pt idx="1">
                  <c:v>0.65625</c:v>
                </c:pt>
                <c:pt idx="2">
                  <c:v>0.21875</c:v>
                </c:pt>
                <c:pt idx="3">
                  <c:v>0.875</c:v>
                </c:pt>
                <c:pt idx="4">
                  <c:v>0.46875</c:v>
                </c:pt>
                <c:pt idx="5">
                  <c:v>0.65625</c:v>
                </c:pt>
                <c:pt idx="6">
                  <c:v>0.5625</c:v>
                </c:pt>
                <c:pt idx="7">
                  <c:v>0.71875</c:v>
                </c:pt>
                <c:pt idx="8">
                  <c:v>0.65625</c:v>
                </c:pt>
                <c:pt idx="9">
                  <c:v>0.71875</c:v>
                </c:pt>
                <c:pt idx="10">
                  <c:v>0.75</c:v>
                </c:pt>
                <c:pt idx="11">
                  <c:v>0.5625</c:v>
                </c:pt>
                <c:pt idx="12">
                  <c:v>0.65625</c:v>
                </c:pt>
                <c:pt idx="13">
                  <c:v>0.71875</c:v>
                </c:pt>
                <c:pt idx="14">
                  <c:v>1.0</c:v>
                </c:pt>
                <c:pt idx="15">
                  <c:v>0.5625</c:v>
                </c:pt>
                <c:pt idx="16">
                  <c:v>0.5625</c:v>
                </c:pt>
                <c:pt idx="17">
                  <c:v>0.65625</c:v>
                </c:pt>
                <c:pt idx="18">
                  <c:v>0.46875</c:v>
                </c:pt>
                <c:pt idx="19">
                  <c:v>0.71875</c:v>
                </c:pt>
                <c:pt idx="20">
                  <c:v>0.53125</c:v>
                </c:pt>
                <c:pt idx="21">
                  <c:v>0.5</c:v>
                </c:pt>
                <c:pt idx="22">
                  <c:v>0.40625</c:v>
                </c:pt>
                <c:pt idx="23">
                  <c:v>0.625</c:v>
                </c:pt>
                <c:pt idx="24">
                  <c:v>0.5625</c:v>
                </c:pt>
                <c:pt idx="25">
                  <c:v>0.84375</c:v>
                </c:pt>
                <c:pt idx="26">
                  <c:v>0.5625</c:v>
                </c:pt>
                <c:pt idx="27">
                  <c:v>0.875</c:v>
                </c:pt>
              </c:numCache>
            </c:numRef>
          </c:val>
        </c:ser>
        <c:ser>
          <c:idx val="0"/>
          <c:order val="2"/>
          <c:tx>
            <c:strRef>
              <c:f>'CROSSED-VARIABLES L'!$BG$3</c:f>
              <c:strCache>
                <c:ptCount val="1"/>
                <c:pt idx="0">
                  <c:v>OTHER ACTORS L %</c:v>
                </c:pt>
              </c:strCache>
            </c:strRef>
          </c:tx>
          <c:marker>
            <c:symbol val="none"/>
          </c:marker>
          <c:val>
            <c:numRef>
              <c:f>'CROSSED-VARIABLES L'!$BG$6:$BG$33</c:f>
              <c:numCache>
                <c:formatCode>0%</c:formatCode>
                <c:ptCount val="28"/>
                <c:pt idx="0">
                  <c:v>0.65625</c:v>
                </c:pt>
                <c:pt idx="1">
                  <c:v>0.6875</c:v>
                </c:pt>
                <c:pt idx="2">
                  <c:v>0.53125</c:v>
                </c:pt>
                <c:pt idx="3">
                  <c:v>0.53125</c:v>
                </c:pt>
                <c:pt idx="4">
                  <c:v>0.53125</c:v>
                </c:pt>
                <c:pt idx="5">
                  <c:v>0.625</c:v>
                </c:pt>
                <c:pt idx="6">
                  <c:v>0.75</c:v>
                </c:pt>
                <c:pt idx="7">
                  <c:v>0.8125</c:v>
                </c:pt>
                <c:pt idx="8">
                  <c:v>0.4375</c:v>
                </c:pt>
                <c:pt idx="9">
                  <c:v>0.78125</c:v>
                </c:pt>
                <c:pt idx="10">
                  <c:v>0.84375</c:v>
                </c:pt>
                <c:pt idx="11">
                  <c:v>0.65625</c:v>
                </c:pt>
                <c:pt idx="12">
                  <c:v>0.59375</c:v>
                </c:pt>
                <c:pt idx="13">
                  <c:v>0.5625</c:v>
                </c:pt>
                <c:pt idx="14">
                  <c:v>0.71875</c:v>
                </c:pt>
                <c:pt idx="15">
                  <c:v>0.65625</c:v>
                </c:pt>
                <c:pt idx="16">
                  <c:v>0.5625</c:v>
                </c:pt>
                <c:pt idx="17">
                  <c:v>0.59375</c:v>
                </c:pt>
                <c:pt idx="18">
                  <c:v>0.9375</c:v>
                </c:pt>
                <c:pt idx="19">
                  <c:v>0.59375</c:v>
                </c:pt>
                <c:pt idx="20">
                  <c:v>0.625</c:v>
                </c:pt>
                <c:pt idx="21">
                  <c:v>0.46875</c:v>
                </c:pt>
                <c:pt idx="22">
                  <c:v>0.40625</c:v>
                </c:pt>
                <c:pt idx="23">
                  <c:v>0.65625</c:v>
                </c:pt>
                <c:pt idx="24">
                  <c:v>0.53125</c:v>
                </c:pt>
                <c:pt idx="25">
                  <c:v>0.8125</c:v>
                </c:pt>
                <c:pt idx="26">
                  <c:v>0.59375</c:v>
                </c:pt>
                <c:pt idx="27">
                  <c:v>0.59375</c:v>
                </c:pt>
              </c:numCache>
            </c:numRef>
          </c:val>
        </c:ser>
        <c:dLbls>
          <c:showLegendKey val="0"/>
          <c:showVal val="0"/>
          <c:showCatName val="0"/>
          <c:showSerName val="0"/>
          <c:showPercent val="0"/>
          <c:showBubbleSize val="0"/>
        </c:dLbls>
        <c:axId val="-2135113240"/>
        <c:axId val="-2135106360"/>
      </c:radarChart>
      <c:catAx>
        <c:axId val="-2135113240"/>
        <c:scaling>
          <c:orientation val="minMax"/>
        </c:scaling>
        <c:delete val="0"/>
        <c:axPos val="b"/>
        <c:majorGridlines/>
        <c:majorTickMark val="none"/>
        <c:minorTickMark val="none"/>
        <c:tickLblPos val="nextTo"/>
        <c:spPr>
          <a:ln w="9525">
            <a:noFill/>
          </a:ln>
        </c:spPr>
        <c:txPr>
          <a:bodyPr/>
          <a:lstStyle/>
          <a:p>
            <a:pPr>
              <a:defRPr sz="800"/>
            </a:pPr>
            <a:endParaRPr lang="fr-FR"/>
          </a:p>
        </c:txPr>
        <c:crossAx val="-2135106360"/>
        <c:crosses val="autoZero"/>
        <c:auto val="1"/>
        <c:lblAlgn val="ctr"/>
        <c:lblOffset val="100"/>
        <c:noMultiLvlLbl val="0"/>
      </c:catAx>
      <c:valAx>
        <c:axId val="-2135106360"/>
        <c:scaling>
          <c:orientation val="minMax"/>
        </c:scaling>
        <c:delete val="0"/>
        <c:axPos val="l"/>
        <c:majorGridlines/>
        <c:numFmt formatCode="0%" sourceLinked="1"/>
        <c:majorTickMark val="none"/>
        <c:minorTickMark val="none"/>
        <c:tickLblPos val="nextTo"/>
        <c:txPr>
          <a:bodyPr/>
          <a:lstStyle/>
          <a:p>
            <a:pPr>
              <a:defRPr sz="800"/>
            </a:pPr>
            <a:endParaRPr lang="fr-FR"/>
          </a:p>
        </c:txPr>
        <c:crossAx val="-2135113240"/>
        <c:crosses val="autoZero"/>
        <c:crossBetween val="between"/>
      </c:valAx>
    </c:plotArea>
    <c:legend>
      <c:legendPos val="r"/>
      <c:layout>
        <c:manualLayout>
          <c:xMode val="edge"/>
          <c:yMode val="edge"/>
          <c:x val="0.746585869025956"/>
          <c:y val="0.798438486067546"/>
          <c:w val="0.216901379093107"/>
          <c:h val="0.136904778858427"/>
        </c:manualLayout>
      </c:layout>
      <c:overlay val="0"/>
      <c:txPr>
        <a:bodyPr/>
        <a:lstStyle/>
        <a:p>
          <a:pPr>
            <a:defRPr sz="800"/>
          </a:pPr>
          <a:endParaRPr lang="fr-FR"/>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radarChart>
        <c:radarStyle val="marker"/>
        <c:varyColors val="0"/>
        <c:ser>
          <c:idx val="0"/>
          <c:order val="0"/>
          <c:tx>
            <c:strRef>
              <c:f>'CROSSED-VARIABLES L'!$AD$153</c:f>
              <c:strCache>
                <c:ptCount val="1"/>
                <c:pt idx="0">
                  <c:v>TRAINING T %</c:v>
                </c:pt>
              </c:strCache>
            </c:strRef>
          </c:tx>
          <c:marker>
            <c:symbol val="none"/>
          </c:marker>
          <c:cat>
            <c:strRef>
              <c:f>'CROSSED-VARIABLES L'!$C$156:$C$183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L'!$AD$156:$AD$183</c:f>
              <c:numCache>
                <c:formatCode>0%</c:formatCode>
                <c:ptCount val="28"/>
                <c:pt idx="0">
                  <c:v>0.666666666666667</c:v>
                </c:pt>
                <c:pt idx="1">
                  <c:v>0.8</c:v>
                </c:pt>
                <c:pt idx="2">
                  <c:v>0.3</c:v>
                </c:pt>
                <c:pt idx="3">
                  <c:v>0.733333333333333</c:v>
                </c:pt>
                <c:pt idx="4">
                  <c:v>0.9</c:v>
                </c:pt>
                <c:pt idx="5">
                  <c:v>0.766666666666667</c:v>
                </c:pt>
                <c:pt idx="6">
                  <c:v>0.9</c:v>
                </c:pt>
                <c:pt idx="7">
                  <c:v>0.833333333333333</c:v>
                </c:pt>
                <c:pt idx="8">
                  <c:v>0.966666666666667</c:v>
                </c:pt>
                <c:pt idx="9">
                  <c:v>0.8</c:v>
                </c:pt>
                <c:pt idx="10">
                  <c:v>0.766666666666667</c:v>
                </c:pt>
                <c:pt idx="11">
                  <c:v>0.733333333333333</c:v>
                </c:pt>
                <c:pt idx="12">
                  <c:v>0.766666666666667</c:v>
                </c:pt>
                <c:pt idx="13">
                  <c:v>0.633333333333333</c:v>
                </c:pt>
                <c:pt idx="14">
                  <c:v>0.866666666666667</c:v>
                </c:pt>
                <c:pt idx="15">
                  <c:v>0.433333333333333</c:v>
                </c:pt>
                <c:pt idx="16">
                  <c:v>0.866666666666667</c:v>
                </c:pt>
                <c:pt idx="17">
                  <c:v>0.833333333333333</c:v>
                </c:pt>
                <c:pt idx="18">
                  <c:v>0.3</c:v>
                </c:pt>
                <c:pt idx="19">
                  <c:v>0.7</c:v>
                </c:pt>
                <c:pt idx="20">
                  <c:v>0.466666666666667</c:v>
                </c:pt>
                <c:pt idx="21">
                  <c:v>0.7</c:v>
                </c:pt>
                <c:pt idx="22">
                  <c:v>0.8</c:v>
                </c:pt>
                <c:pt idx="23">
                  <c:v>0.766666666666667</c:v>
                </c:pt>
                <c:pt idx="24">
                  <c:v>0.6</c:v>
                </c:pt>
                <c:pt idx="25">
                  <c:v>0.933333333333333</c:v>
                </c:pt>
                <c:pt idx="26">
                  <c:v>0.7</c:v>
                </c:pt>
                <c:pt idx="27">
                  <c:v>0.2</c:v>
                </c:pt>
              </c:numCache>
            </c:numRef>
          </c:val>
        </c:ser>
        <c:ser>
          <c:idx val="1"/>
          <c:order val="1"/>
          <c:tx>
            <c:strRef>
              <c:f>'CROSSED-VARIABLES L'!$AN$153</c:f>
              <c:strCache>
                <c:ptCount val="1"/>
                <c:pt idx="0">
                  <c:v>RESSOURCES T %</c:v>
                </c:pt>
              </c:strCache>
            </c:strRef>
          </c:tx>
          <c:marker>
            <c:symbol val="none"/>
          </c:marker>
          <c:cat>
            <c:strRef>
              <c:f>'CROSSED-VARIABLES L'!$C$156:$C$183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L'!$AN$156:$AN$183</c:f>
              <c:numCache>
                <c:formatCode>0%</c:formatCode>
                <c:ptCount val="28"/>
                <c:pt idx="0">
                  <c:v>0.5</c:v>
                </c:pt>
                <c:pt idx="1">
                  <c:v>0.75</c:v>
                </c:pt>
                <c:pt idx="2">
                  <c:v>0.333333333333333</c:v>
                </c:pt>
                <c:pt idx="3">
                  <c:v>0.958333333333333</c:v>
                </c:pt>
                <c:pt idx="4">
                  <c:v>0.958333333333333</c:v>
                </c:pt>
                <c:pt idx="5">
                  <c:v>0.583333333333333</c:v>
                </c:pt>
                <c:pt idx="6">
                  <c:v>0.625</c:v>
                </c:pt>
                <c:pt idx="7">
                  <c:v>0.791666666666667</c:v>
                </c:pt>
                <c:pt idx="8">
                  <c:v>0.916666666666667</c:v>
                </c:pt>
                <c:pt idx="9">
                  <c:v>1.0</c:v>
                </c:pt>
                <c:pt idx="10">
                  <c:v>0.791666666666667</c:v>
                </c:pt>
                <c:pt idx="11">
                  <c:v>0.791666666666667</c:v>
                </c:pt>
                <c:pt idx="12">
                  <c:v>0.875</c:v>
                </c:pt>
                <c:pt idx="13">
                  <c:v>0.541666666666667</c:v>
                </c:pt>
                <c:pt idx="14">
                  <c:v>0.666666666666667</c:v>
                </c:pt>
                <c:pt idx="15">
                  <c:v>0.708333333333333</c:v>
                </c:pt>
                <c:pt idx="16">
                  <c:v>0.875</c:v>
                </c:pt>
                <c:pt idx="17">
                  <c:v>0.958333333333333</c:v>
                </c:pt>
                <c:pt idx="18">
                  <c:v>0.458333333333333</c:v>
                </c:pt>
                <c:pt idx="19">
                  <c:v>0.916666666666667</c:v>
                </c:pt>
                <c:pt idx="20">
                  <c:v>0.5</c:v>
                </c:pt>
                <c:pt idx="21">
                  <c:v>0.708333333333333</c:v>
                </c:pt>
                <c:pt idx="22">
                  <c:v>0.875</c:v>
                </c:pt>
                <c:pt idx="23">
                  <c:v>0.791666666666667</c:v>
                </c:pt>
                <c:pt idx="24">
                  <c:v>0.833333333333333</c:v>
                </c:pt>
                <c:pt idx="25">
                  <c:v>0.583333333333333</c:v>
                </c:pt>
                <c:pt idx="26">
                  <c:v>0.833333333333333</c:v>
                </c:pt>
                <c:pt idx="27">
                  <c:v>0.541666666666667</c:v>
                </c:pt>
              </c:numCache>
            </c:numRef>
          </c:val>
        </c:ser>
        <c:ser>
          <c:idx val="2"/>
          <c:order val="2"/>
          <c:tx>
            <c:strRef>
              <c:f>'CROSSED-VARIABLES L'!$BH$153</c:f>
              <c:strCache>
                <c:ptCount val="1"/>
                <c:pt idx="0">
                  <c:v>OTHER ACTORS T %</c:v>
                </c:pt>
              </c:strCache>
            </c:strRef>
          </c:tx>
          <c:marker>
            <c:symbol val="none"/>
          </c:marker>
          <c:cat>
            <c:strRef>
              <c:f>'CROSSED-VARIABLES L'!$C$156:$C$183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L'!$BH$156:$BH$183</c:f>
              <c:numCache>
                <c:formatCode>0%</c:formatCode>
                <c:ptCount val="28"/>
                <c:pt idx="0">
                  <c:v>0.75</c:v>
                </c:pt>
                <c:pt idx="1">
                  <c:v>0.875</c:v>
                </c:pt>
                <c:pt idx="2">
                  <c:v>0.791666666666667</c:v>
                </c:pt>
                <c:pt idx="3">
                  <c:v>0.791666666666667</c:v>
                </c:pt>
                <c:pt idx="4">
                  <c:v>0.958333333333333</c:v>
                </c:pt>
                <c:pt idx="5">
                  <c:v>0.875</c:v>
                </c:pt>
                <c:pt idx="6">
                  <c:v>0.958333333333333</c:v>
                </c:pt>
                <c:pt idx="7">
                  <c:v>0.875</c:v>
                </c:pt>
                <c:pt idx="8">
                  <c:v>0.5</c:v>
                </c:pt>
                <c:pt idx="9">
                  <c:v>0.958333333333333</c:v>
                </c:pt>
                <c:pt idx="10">
                  <c:v>0.833333333333333</c:v>
                </c:pt>
                <c:pt idx="11">
                  <c:v>0.708333333333333</c:v>
                </c:pt>
                <c:pt idx="12">
                  <c:v>0.833333333333333</c:v>
                </c:pt>
                <c:pt idx="13">
                  <c:v>0.583333333333333</c:v>
                </c:pt>
                <c:pt idx="14">
                  <c:v>0.875</c:v>
                </c:pt>
                <c:pt idx="15">
                  <c:v>0.583333333333333</c:v>
                </c:pt>
                <c:pt idx="16">
                  <c:v>0.833333333333333</c:v>
                </c:pt>
                <c:pt idx="17">
                  <c:v>0.958333333333333</c:v>
                </c:pt>
                <c:pt idx="18">
                  <c:v>0.708333333333333</c:v>
                </c:pt>
                <c:pt idx="19">
                  <c:v>0.791666666666667</c:v>
                </c:pt>
                <c:pt idx="20">
                  <c:v>0.666666666666667</c:v>
                </c:pt>
                <c:pt idx="21">
                  <c:v>0.666666666666667</c:v>
                </c:pt>
                <c:pt idx="22">
                  <c:v>0.75</c:v>
                </c:pt>
                <c:pt idx="23">
                  <c:v>0.791666666666667</c:v>
                </c:pt>
                <c:pt idx="24">
                  <c:v>0.708333333333333</c:v>
                </c:pt>
                <c:pt idx="25">
                  <c:v>0.916666666666667</c:v>
                </c:pt>
                <c:pt idx="26">
                  <c:v>0.958333333333333</c:v>
                </c:pt>
                <c:pt idx="27">
                  <c:v>0.75</c:v>
                </c:pt>
              </c:numCache>
            </c:numRef>
          </c:val>
        </c:ser>
        <c:dLbls>
          <c:showLegendKey val="0"/>
          <c:showVal val="0"/>
          <c:showCatName val="0"/>
          <c:showSerName val="0"/>
          <c:showPercent val="0"/>
          <c:showBubbleSize val="0"/>
        </c:dLbls>
        <c:axId val="-2135045384"/>
        <c:axId val="-2135074008"/>
      </c:radarChart>
      <c:catAx>
        <c:axId val="-2135045384"/>
        <c:scaling>
          <c:orientation val="minMax"/>
        </c:scaling>
        <c:delete val="0"/>
        <c:axPos val="b"/>
        <c:majorGridlines/>
        <c:majorTickMark val="out"/>
        <c:minorTickMark val="none"/>
        <c:tickLblPos val="nextTo"/>
        <c:txPr>
          <a:bodyPr/>
          <a:lstStyle/>
          <a:p>
            <a:pPr>
              <a:defRPr>
                <a:solidFill>
                  <a:schemeClr val="bg1"/>
                </a:solidFill>
              </a:defRPr>
            </a:pPr>
            <a:endParaRPr lang="fr-FR"/>
          </a:p>
        </c:txPr>
        <c:crossAx val="-2135074008"/>
        <c:crosses val="autoZero"/>
        <c:auto val="1"/>
        <c:lblAlgn val="ctr"/>
        <c:lblOffset val="100"/>
        <c:noMultiLvlLbl val="0"/>
      </c:catAx>
      <c:valAx>
        <c:axId val="-2135074008"/>
        <c:scaling>
          <c:orientation val="minMax"/>
        </c:scaling>
        <c:delete val="0"/>
        <c:axPos val="l"/>
        <c:majorGridlines/>
        <c:numFmt formatCode="0%" sourceLinked="1"/>
        <c:majorTickMark val="cross"/>
        <c:minorTickMark val="none"/>
        <c:tickLblPos val="nextTo"/>
        <c:crossAx val="-2135045384"/>
        <c:crosses val="autoZero"/>
        <c:crossBetween val="between"/>
      </c:valAx>
    </c:plotArea>
    <c:legend>
      <c:legendPos val="r"/>
      <c:layout>
        <c:manualLayout>
          <c:xMode val="edge"/>
          <c:yMode val="edge"/>
          <c:x val="0.371768614572774"/>
          <c:y val="0.840071686409481"/>
          <c:w val="0.286462588750422"/>
          <c:h val="0.151909552986358"/>
        </c:manualLayout>
      </c:layout>
      <c:overlay val="0"/>
      <c:txPr>
        <a:bodyPr/>
        <a:lstStyle/>
        <a:p>
          <a:pPr>
            <a:defRPr>
              <a:solidFill>
                <a:schemeClr val="bg1"/>
              </a:solidFill>
            </a:defRPr>
          </a:pPr>
          <a:endParaRPr lang="fr-FR"/>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plotArea>
      <c:layout/>
      <c:barChart>
        <c:barDir val="bar"/>
        <c:grouping val="clustered"/>
        <c:varyColors val="0"/>
        <c:ser>
          <c:idx val="0"/>
          <c:order val="0"/>
          <c:tx>
            <c:strRef>
              <c:f>'GLOBAL SCOPE L'!$C$57:$N$57</c:f>
              <c:strCache>
                <c:ptCount val="1"/>
                <c:pt idx="0">
                  <c:v>TOTAL LEVELS (L) BY DIMENSION (%)</c:v>
                </c:pt>
              </c:strCache>
            </c:strRef>
          </c:tx>
          <c:invertIfNegative val="0"/>
          <c:cat>
            <c:strRef>
              <c:f>'GLOBAL SCOPE L'!$C$61:$I$61</c:f>
              <c:strCache>
                <c:ptCount val="7"/>
                <c:pt idx="0">
                  <c:v>EVALUATION L</c:v>
                </c:pt>
                <c:pt idx="1">
                  <c:v>FUNDING L</c:v>
                </c:pt>
                <c:pt idx="2">
                  <c:v>POLICY FRAMEWORK L</c:v>
                </c:pt>
                <c:pt idx="3">
                  <c:v>TRAINING L</c:v>
                </c:pt>
                <c:pt idx="4">
                  <c:v>RESSOURCES L</c:v>
                </c:pt>
                <c:pt idx="5">
                  <c:v>OTHER ACTORS L</c:v>
                </c:pt>
                <c:pt idx="6">
                  <c:v>DEFINITION L</c:v>
                </c:pt>
              </c:strCache>
            </c:strRef>
          </c:cat>
          <c:val>
            <c:numRef>
              <c:f>'GLOBAL SCOPE L'!$C$96:$I$96</c:f>
              <c:numCache>
                <c:formatCode>0%</c:formatCode>
                <c:ptCount val="7"/>
                <c:pt idx="0">
                  <c:v>0.410714285714286</c:v>
                </c:pt>
                <c:pt idx="1">
                  <c:v>0.47</c:v>
                </c:pt>
                <c:pt idx="2">
                  <c:v>0.53422619047619</c:v>
                </c:pt>
                <c:pt idx="3">
                  <c:v>0.597321428571429</c:v>
                </c:pt>
                <c:pt idx="4">
                  <c:v>0.629464285714286</c:v>
                </c:pt>
                <c:pt idx="5">
                  <c:v>0.633928571428571</c:v>
                </c:pt>
                <c:pt idx="6">
                  <c:v>0.709821428571429</c:v>
                </c:pt>
              </c:numCache>
            </c:numRef>
          </c:val>
        </c:ser>
        <c:dLbls>
          <c:showLegendKey val="0"/>
          <c:showVal val="1"/>
          <c:showCatName val="0"/>
          <c:showSerName val="0"/>
          <c:showPercent val="0"/>
          <c:showBubbleSize val="0"/>
        </c:dLbls>
        <c:gapWidth val="75"/>
        <c:axId val="-2127556648"/>
        <c:axId val="-2127560344"/>
      </c:barChart>
      <c:catAx>
        <c:axId val="-2127556648"/>
        <c:scaling>
          <c:orientation val="minMax"/>
        </c:scaling>
        <c:delete val="0"/>
        <c:axPos val="l"/>
        <c:majorTickMark val="none"/>
        <c:minorTickMark val="none"/>
        <c:tickLblPos val="nextTo"/>
        <c:crossAx val="-2127560344"/>
        <c:crosses val="autoZero"/>
        <c:auto val="1"/>
        <c:lblAlgn val="ctr"/>
        <c:lblOffset val="100"/>
        <c:noMultiLvlLbl val="0"/>
      </c:catAx>
      <c:valAx>
        <c:axId val="-2127560344"/>
        <c:scaling>
          <c:orientation val="minMax"/>
        </c:scaling>
        <c:delete val="0"/>
        <c:axPos val="b"/>
        <c:numFmt formatCode="0%" sourceLinked="1"/>
        <c:majorTickMark val="none"/>
        <c:minorTickMark val="none"/>
        <c:tickLblPos val="nextTo"/>
        <c:crossAx val="-212755664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radarChart>
        <c:radarStyle val="filled"/>
        <c:varyColors val="0"/>
        <c:ser>
          <c:idx val="0"/>
          <c:order val="0"/>
          <c:tx>
            <c:strRef>
              <c:f>'GLOBAL SCOPE L'!$C$57:$N$57</c:f>
              <c:strCache>
                <c:ptCount val="1"/>
                <c:pt idx="0">
                  <c:v>TOTAL LEVELS (L) BY DIMENSION (%)</c:v>
                </c:pt>
              </c:strCache>
            </c:strRef>
          </c:tx>
          <c:dLbls>
            <c:dLbl>
              <c:idx val="0"/>
              <c:layout>
                <c:manualLayout>
                  <c:x val="0.0152505446623093"/>
                  <c:y val="0.0580110497237568"/>
                </c:manualLayout>
              </c:layout>
              <c:showLegendKey val="0"/>
              <c:showVal val="1"/>
              <c:showCatName val="0"/>
              <c:showSerName val="0"/>
              <c:showPercent val="0"/>
              <c:showBubbleSize val="0"/>
            </c:dLbl>
            <c:dLbl>
              <c:idx val="4"/>
              <c:layout>
                <c:manualLayout>
                  <c:x val="0.037037037037037"/>
                  <c:y val="-0.080110497237569"/>
                </c:manualLayout>
              </c:layout>
              <c:showLegendKey val="0"/>
              <c:showVal val="1"/>
              <c:showCatName val="0"/>
              <c:showSerName val="0"/>
              <c:showPercent val="0"/>
              <c:showBubbleSize val="0"/>
            </c:dLbl>
            <c:dLbl>
              <c:idx val="5"/>
              <c:layout>
                <c:manualLayout>
                  <c:x val="0.0718954248366013"/>
                  <c:y val="-0.0248618784530387"/>
                </c:manualLayout>
              </c:layout>
              <c:showLegendKey val="0"/>
              <c:showVal val="1"/>
              <c:showCatName val="0"/>
              <c:showSerName val="0"/>
              <c:showPercent val="0"/>
              <c:showBubbleSize val="0"/>
            </c:dLbl>
            <c:dLbl>
              <c:idx val="6"/>
              <c:layout>
                <c:manualLayout>
                  <c:x val="0.065359477124183"/>
                  <c:y val="0.066298342541436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'GLOBAL SCOPE L'!$C$61:$I$61</c:f>
              <c:strCache>
                <c:ptCount val="7"/>
                <c:pt idx="0">
                  <c:v>EVALUATION L</c:v>
                </c:pt>
                <c:pt idx="1">
                  <c:v>FUNDING L</c:v>
                </c:pt>
                <c:pt idx="2">
                  <c:v>POLICY FRAMEWORK L</c:v>
                </c:pt>
                <c:pt idx="3">
                  <c:v>TRAINING L</c:v>
                </c:pt>
                <c:pt idx="4">
                  <c:v>RESOURCES L</c:v>
                </c:pt>
                <c:pt idx="5">
                  <c:v>OTHER ACTORS L</c:v>
                </c:pt>
                <c:pt idx="6">
                  <c:v>DEFINITION L</c:v>
                </c:pt>
              </c:strCache>
            </c:strRef>
          </c:cat>
          <c:val>
            <c:numRef>
              <c:f>'GLOBAL SCOPE L'!$C$96:$I$96</c:f>
              <c:numCache>
                <c:formatCode>0%</c:formatCode>
                <c:ptCount val="7"/>
                <c:pt idx="0">
                  <c:v>0.410714285714286</c:v>
                </c:pt>
                <c:pt idx="1">
                  <c:v>0.47</c:v>
                </c:pt>
                <c:pt idx="2">
                  <c:v>0.53422619047619</c:v>
                </c:pt>
                <c:pt idx="3">
                  <c:v>0.597321428571429</c:v>
                </c:pt>
                <c:pt idx="4">
                  <c:v>0.629464285714286</c:v>
                </c:pt>
                <c:pt idx="5">
                  <c:v>0.633928571428571</c:v>
                </c:pt>
                <c:pt idx="6">
                  <c:v>0.709821428571429</c:v>
                </c:pt>
              </c:numCache>
            </c:numRef>
          </c:val>
        </c:ser>
        <c:dLbls>
          <c:showLegendKey val="0"/>
          <c:showVal val="1"/>
          <c:showCatName val="0"/>
          <c:showSerName val="0"/>
          <c:showPercent val="0"/>
          <c:showBubbleSize val="0"/>
        </c:dLbls>
        <c:axId val="-2109612968"/>
        <c:axId val="-2109616040"/>
      </c:radarChart>
      <c:catAx>
        <c:axId val="-2109612968"/>
        <c:scaling>
          <c:orientation val="minMax"/>
        </c:scaling>
        <c:delete val="0"/>
        <c:axPos val="b"/>
        <c:majorGridlines/>
        <c:majorTickMark val="none"/>
        <c:minorTickMark val="none"/>
        <c:tickLblPos val="nextTo"/>
        <c:spPr>
          <a:ln w="9525">
            <a:noFill/>
          </a:ln>
        </c:spPr>
        <c:crossAx val="-2109616040"/>
        <c:crosses val="autoZero"/>
        <c:auto val="1"/>
        <c:lblAlgn val="ctr"/>
        <c:lblOffset val="100"/>
        <c:noMultiLvlLbl val="0"/>
      </c:catAx>
      <c:valAx>
        <c:axId val="-2109616040"/>
        <c:scaling>
          <c:orientation val="minMax"/>
        </c:scaling>
        <c:delete val="0"/>
        <c:axPos val="l"/>
        <c:majorGridlines/>
        <c:numFmt formatCode="0%" sourceLinked="1"/>
        <c:majorTickMark val="none"/>
        <c:minorTickMark val="none"/>
        <c:tickLblPos val="nextTo"/>
        <c:crossAx val="-210961296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plotArea>
      <c:layout/>
      <c:barChart>
        <c:barDir val="bar"/>
        <c:grouping val="clustered"/>
        <c:varyColors val="0"/>
        <c:ser>
          <c:idx val="0"/>
          <c:order val="0"/>
          <c:tx>
            <c:strRef>
              <c:f>'GLOBAL SCOPE L'!$C$57:$N$57</c:f>
              <c:strCache>
                <c:ptCount val="1"/>
                <c:pt idx="0">
                  <c:v>TOTAL LEVELS (L) BY DIMENSION (%)</c:v>
                </c:pt>
              </c:strCache>
            </c:strRef>
          </c:tx>
          <c:invertIfNegative val="0"/>
          <c:cat>
            <c:strRef>
              <c:f>'GLOBAL SCOPE L'!$C$61:$I$61</c:f>
              <c:strCache>
                <c:ptCount val="7"/>
                <c:pt idx="0">
                  <c:v>EVALUATION L</c:v>
                </c:pt>
                <c:pt idx="1">
                  <c:v>FUNDING L</c:v>
                </c:pt>
                <c:pt idx="2">
                  <c:v>POLICY FRAMEWORK L</c:v>
                </c:pt>
                <c:pt idx="3">
                  <c:v>TRAINING L</c:v>
                </c:pt>
                <c:pt idx="4">
                  <c:v>RESSOURCES L</c:v>
                </c:pt>
                <c:pt idx="5">
                  <c:v>OTHER ACTORS L</c:v>
                </c:pt>
                <c:pt idx="6">
                  <c:v>DEFINITION L</c:v>
                </c:pt>
              </c:strCache>
            </c:strRef>
          </c:cat>
          <c:val>
            <c:numRef>
              <c:f>'GLOBAL SCOPE L'!$C$96:$I$96</c:f>
              <c:numCache>
                <c:formatCode>0%</c:formatCode>
                <c:ptCount val="7"/>
                <c:pt idx="0">
                  <c:v>0.410714285714286</c:v>
                </c:pt>
                <c:pt idx="1">
                  <c:v>0.47</c:v>
                </c:pt>
                <c:pt idx="2">
                  <c:v>0.53422619047619</c:v>
                </c:pt>
                <c:pt idx="3">
                  <c:v>0.597321428571429</c:v>
                </c:pt>
                <c:pt idx="4">
                  <c:v>0.629464285714286</c:v>
                </c:pt>
                <c:pt idx="5">
                  <c:v>0.633928571428571</c:v>
                </c:pt>
                <c:pt idx="6">
                  <c:v>0.709821428571429</c:v>
                </c:pt>
              </c:numCache>
            </c:numRef>
          </c:val>
        </c:ser>
        <c:dLbls>
          <c:showLegendKey val="0"/>
          <c:showVal val="1"/>
          <c:showCatName val="0"/>
          <c:showSerName val="0"/>
          <c:showPercent val="0"/>
          <c:showBubbleSize val="0"/>
        </c:dLbls>
        <c:gapWidth val="75"/>
        <c:axId val="-2109629800"/>
        <c:axId val="-2109626824"/>
      </c:barChart>
      <c:catAx>
        <c:axId val="-2109629800"/>
        <c:scaling>
          <c:orientation val="minMax"/>
        </c:scaling>
        <c:delete val="0"/>
        <c:axPos val="l"/>
        <c:majorTickMark val="none"/>
        <c:minorTickMark val="none"/>
        <c:tickLblPos val="nextTo"/>
        <c:crossAx val="-2109626824"/>
        <c:crosses val="autoZero"/>
        <c:auto val="1"/>
        <c:lblAlgn val="ctr"/>
        <c:lblOffset val="100"/>
        <c:noMultiLvlLbl val="0"/>
      </c:catAx>
      <c:valAx>
        <c:axId val="-2109626824"/>
        <c:scaling>
          <c:orientation val="minMax"/>
        </c:scaling>
        <c:delete val="0"/>
        <c:axPos val="b"/>
        <c:numFmt formatCode="0%" sourceLinked="1"/>
        <c:majorTickMark val="none"/>
        <c:minorTickMark val="none"/>
        <c:tickLblPos val="nextTo"/>
        <c:crossAx val="-210962980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'GLOBAL SCOPE T'!$D$85:$O$85</c:f>
              <c:strCache>
                <c:ptCount val="1"/>
                <c:pt idx="0">
                  <c:v>TOTAL TRENDS (T) BY DIMENSION (%)</c:v>
                </c:pt>
              </c:strCache>
            </c:strRef>
          </c:tx>
          <c:invertIfNegative val="0"/>
          <c:dLbls>
            <c:txPr>
              <a:bodyPr/>
              <a:lstStyle/>
              <a:p>
                <a:pPr>
                  <a:defRPr sz="1200">
                    <a:solidFill>
                      <a:schemeClr val="accent5">
                        <a:lumMod val="20000"/>
                        <a:lumOff val="80000"/>
                      </a:schemeClr>
                    </a:solidFill>
                  </a:defRPr>
                </a:pPr>
                <a:endParaRPr lang="fr-FR"/>
              </a:p>
            </c:txPr>
            <c:showLegendKey val="0"/>
            <c:showVal val="1"/>
            <c:showCatName val="0"/>
            <c:showSerName val="0"/>
            <c:showPercent val="0"/>
            <c:showBubbleSize val="0"/>
            <c:showLeaderLines val="0"/>
          </c:dLbls>
          <c:cat>
            <c:strRef>
              <c:f>'GLOBAL SCOPE T'!$D$87:$J$87</c:f>
              <c:strCache>
                <c:ptCount val="7"/>
                <c:pt idx="0">
                  <c:v>EVAUATION T</c:v>
                </c:pt>
                <c:pt idx="1">
                  <c:v>FUNDING T</c:v>
                </c:pt>
                <c:pt idx="2">
                  <c:v>POLICY FRAMEWORK T</c:v>
                </c:pt>
                <c:pt idx="3">
                  <c:v>TRAINING T</c:v>
                </c:pt>
                <c:pt idx="4">
                  <c:v>RESSOURCES T</c:v>
                </c:pt>
                <c:pt idx="5">
                  <c:v>OTHER ACTORS T</c:v>
                </c:pt>
                <c:pt idx="6">
                  <c:v>DEFINITION T</c:v>
                </c:pt>
              </c:strCache>
            </c:strRef>
          </c:cat>
          <c:val>
            <c:numRef>
              <c:f>'GLOBAL SCOPE T'!$D$120:$J$120</c:f>
              <c:numCache>
                <c:formatCode>0%</c:formatCode>
                <c:ptCount val="7"/>
                <c:pt idx="0">
                  <c:v>0.40922619047619</c:v>
                </c:pt>
                <c:pt idx="1">
                  <c:v>0.574404761904762</c:v>
                </c:pt>
                <c:pt idx="2">
                  <c:v>0.628968253968254</c:v>
                </c:pt>
                <c:pt idx="3">
                  <c:v>0.704761904761905</c:v>
                </c:pt>
                <c:pt idx="4">
                  <c:v>0.738095238095238</c:v>
                </c:pt>
                <c:pt idx="5">
                  <c:v>0.794642857142857</c:v>
                </c:pt>
                <c:pt idx="6">
                  <c:v>0.866071428571429</c:v>
                </c:pt>
              </c:numCache>
            </c:numRef>
          </c:val>
        </c:ser>
        <c:dLbls>
          <c:showLegendKey val="0"/>
          <c:showVal val="1"/>
          <c:showCatName val="0"/>
          <c:showSerName val="0"/>
          <c:showPercent val="0"/>
          <c:showBubbleSize val="0"/>
        </c:dLbls>
        <c:gapWidth val="75"/>
        <c:axId val="-2109725960"/>
        <c:axId val="-2109733848"/>
      </c:barChart>
      <c:catAx>
        <c:axId val="-2109725960"/>
        <c:scaling>
          <c:orientation val="minMax"/>
        </c:scaling>
        <c:delete val="0"/>
        <c:axPos val="l"/>
        <c:majorTickMark val="none"/>
        <c:minorTickMark val="none"/>
        <c:tickLblPos val="nextTo"/>
        <c:txPr>
          <a:bodyPr/>
          <a:lstStyle/>
          <a:p>
            <a:pPr>
              <a:defRPr sz="1200">
                <a:solidFill>
                  <a:schemeClr val="bg1"/>
                </a:solidFill>
              </a:defRPr>
            </a:pPr>
            <a:endParaRPr lang="fr-FR"/>
          </a:p>
        </c:txPr>
        <c:crossAx val="-2109733848"/>
        <c:crosses val="autoZero"/>
        <c:auto val="1"/>
        <c:lblAlgn val="ctr"/>
        <c:lblOffset val="100"/>
        <c:noMultiLvlLbl val="0"/>
      </c:catAx>
      <c:valAx>
        <c:axId val="-2109733848"/>
        <c:scaling>
          <c:orientation val="minMax"/>
        </c:scaling>
        <c:delete val="0"/>
        <c:axPos val="b"/>
        <c:numFmt formatCode="0%" sourceLinked="1"/>
        <c:majorTickMark val="none"/>
        <c:minorTickMark val="none"/>
        <c:tickLblPos val="nextTo"/>
        <c:txPr>
          <a:bodyPr/>
          <a:lstStyle/>
          <a:p>
            <a:pPr>
              <a:defRPr sz="1000">
                <a:solidFill>
                  <a:schemeClr val="bg1"/>
                </a:solidFill>
              </a:defRPr>
            </a:pPr>
            <a:endParaRPr lang="fr-FR"/>
          </a:p>
        </c:txPr>
        <c:crossAx val="-2109725960"/>
        <c:crosses val="autoZero"/>
        <c:crossBetween val="between"/>
      </c:valAx>
    </c:plotArea>
    <c:legend>
      <c:legendPos val="b"/>
      <c:layout>
        <c:manualLayout>
          <c:xMode val="edge"/>
          <c:yMode val="edge"/>
          <c:x val="0.187189116649547"/>
          <c:y val="0.828534862894204"/>
          <c:w val="0.793336409427215"/>
          <c:h val="0.126488468752504"/>
        </c:manualLayout>
      </c:layout>
      <c:overlay val="0"/>
      <c:txPr>
        <a:bodyPr/>
        <a:lstStyle/>
        <a:p>
          <a:pPr>
            <a:defRPr sz="1200">
              <a:solidFill>
                <a:schemeClr val="bg1"/>
              </a:solidFill>
            </a:defRPr>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barChart>
        <c:barDir val="bar"/>
        <c:grouping val="clustered"/>
        <c:varyColors val="0"/>
        <c:ser>
          <c:idx val="0"/>
          <c:order val="0"/>
          <c:tx>
            <c:strRef>
              <c:f>'LEVELS &amp; TRENDS by DIMENSION'!$I$64:$N$64</c:f>
              <c:strCache>
                <c:ptCount val="1"/>
                <c:pt idx="0">
                  <c:v>POLICY FRAMEWORK L</c:v>
                </c:pt>
              </c:strCache>
            </c:strRef>
          </c:tx>
          <c:invertIfNegative val="0"/>
          <c:dLbls>
            <c:txPr>
              <a:bodyPr/>
              <a:lstStyle/>
              <a:p>
                <a:pPr>
                  <a:defRPr sz="1200"/>
                </a:pPr>
                <a:endParaRPr lang="fr-FR"/>
              </a:p>
            </c:txPr>
            <c:showLegendKey val="0"/>
            <c:showVal val="1"/>
            <c:showCatName val="0"/>
            <c:showSerName val="0"/>
            <c:showPercent val="0"/>
            <c:showBubbleSize val="0"/>
            <c:showLeaderLines val="0"/>
          </c:dLbls>
          <c:cat>
            <c:strRef>
              <c:f>'LEVELS &amp; TRENDS by DIMENSION'!$I$65:$N$65</c:f>
              <c:strCache>
                <c:ptCount val="6"/>
                <c:pt idx="0">
                  <c:v>Reporting L</c:v>
                </c:pt>
                <c:pt idx="1">
                  <c:v>Co-reg. mechanism</c:v>
                </c:pt>
                <c:pt idx="2">
                  <c:v>Interministerial  mechanism</c:v>
                </c:pt>
                <c:pt idx="3">
                  <c:v>Standard setting tools</c:v>
                </c:pt>
                <c:pt idx="4">
                  <c:v>Media ed authority</c:v>
                </c:pt>
                <c:pt idx="5">
                  <c:v>Link with other actors</c:v>
                </c:pt>
              </c:strCache>
            </c:strRef>
          </c:cat>
          <c:val>
            <c:numRef>
              <c:f>'LEVELS &amp; TRENDS by DIMENSION'!$I$97:$N$97</c:f>
              <c:numCache>
                <c:formatCode>0%</c:formatCode>
                <c:ptCount val="6"/>
                <c:pt idx="0">
                  <c:v>0.410714285714286</c:v>
                </c:pt>
                <c:pt idx="1">
                  <c:v>0.473214285714286</c:v>
                </c:pt>
                <c:pt idx="2">
                  <c:v>0.482142857142857</c:v>
                </c:pt>
                <c:pt idx="3">
                  <c:v>0.589285714285714</c:v>
                </c:pt>
                <c:pt idx="4">
                  <c:v>0.589285714285714</c:v>
                </c:pt>
                <c:pt idx="5">
                  <c:v>0.660714285714286</c:v>
                </c:pt>
              </c:numCache>
            </c:numRef>
          </c:val>
        </c:ser>
        <c:dLbls>
          <c:showLegendKey val="0"/>
          <c:showVal val="1"/>
          <c:showCatName val="0"/>
          <c:showSerName val="0"/>
          <c:showPercent val="0"/>
          <c:showBubbleSize val="0"/>
        </c:dLbls>
        <c:gapWidth val="75"/>
        <c:axId val="-2130099688"/>
        <c:axId val="-2130113928"/>
      </c:barChart>
      <c:catAx>
        <c:axId val="-2130099688"/>
        <c:scaling>
          <c:orientation val="minMax"/>
        </c:scaling>
        <c:delete val="0"/>
        <c:axPos val="l"/>
        <c:majorTickMark val="none"/>
        <c:minorTickMark val="none"/>
        <c:tickLblPos val="nextTo"/>
        <c:txPr>
          <a:bodyPr/>
          <a:lstStyle/>
          <a:p>
            <a:pPr>
              <a:defRPr sz="1200"/>
            </a:pPr>
            <a:endParaRPr lang="fr-FR"/>
          </a:p>
        </c:txPr>
        <c:crossAx val="-2130113928"/>
        <c:crosses val="autoZero"/>
        <c:auto val="1"/>
        <c:lblAlgn val="ctr"/>
        <c:lblOffset val="100"/>
        <c:noMultiLvlLbl val="0"/>
      </c:catAx>
      <c:valAx>
        <c:axId val="-2130113928"/>
        <c:scaling>
          <c:orientation val="minMax"/>
        </c:scaling>
        <c:delete val="0"/>
        <c:axPos val="b"/>
        <c:numFmt formatCode="0%" sourceLinked="1"/>
        <c:majorTickMark val="none"/>
        <c:minorTickMark val="none"/>
        <c:tickLblPos val="nextTo"/>
        <c:txPr>
          <a:bodyPr/>
          <a:lstStyle/>
          <a:p>
            <a:pPr>
              <a:defRPr sz="1200"/>
            </a:pPr>
            <a:endParaRPr lang="fr-FR"/>
          </a:p>
        </c:txPr>
        <c:crossAx val="-2130099688"/>
        <c:crosses val="autoZero"/>
        <c:crossBetween val="between"/>
      </c:valAx>
    </c:plotArea>
    <c:legend>
      <c:legendPos val="b"/>
      <c:layout/>
      <c:overlay val="0"/>
      <c:txPr>
        <a:bodyPr/>
        <a:lstStyle/>
        <a:p>
          <a:pPr>
            <a:defRPr sz="12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'LEVELS &amp; TRENDS by DIMENSION'!$I$2:$N$2</c:f>
              <c:strCache>
                <c:ptCount val="1"/>
                <c:pt idx="0">
                  <c:v>POLICY FRAMEWORK T</c:v>
                </c:pt>
              </c:strCache>
            </c:strRef>
          </c:tx>
          <c:invertIfNegative val="0"/>
          <c:dLbls>
            <c:txPr>
              <a:bodyPr/>
              <a:lstStyle/>
              <a:p>
                <a:pPr>
                  <a:defRPr>
                    <a:solidFill>
                      <a:schemeClr val="bg1"/>
                    </a:solidFill>
                  </a:defRPr>
                </a:pPr>
                <a:endParaRPr lang="fr-FR"/>
              </a:p>
            </c:txPr>
            <c:showLegendKey val="0"/>
            <c:showVal val="1"/>
            <c:showCatName val="0"/>
            <c:showSerName val="0"/>
            <c:showPercent val="0"/>
            <c:showBubbleSize val="0"/>
            <c:showLeaderLines val="0"/>
          </c:dLbls>
          <c:cat>
            <c:strRef>
              <c:f>'LEVELS &amp; TRENDS by DIMENSION'!$I$3:$N$3</c:f>
              <c:strCache>
                <c:ptCount val="6"/>
                <c:pt idx="0">
                  <c:v>Reporting T</c:v>
                </c:pt>
                <c:pt idx="1">
                  <c:v>Interministerial  mechanism</c:v>
                </c:pt>
                <c:pt idx="2">
                  <c:v>Co-reg. mechanism</c:v>
                </c:pt>
                <c:pt idx="3">
                  <c:v>Media ed authority</c:v>
                </c:pt>
                <c:pt idx="4">
                  <c:v>Standard setting tools</c:v>
                </c:pt>
                <c:pt idx="5">
                  <c:v>Link with other actors</c:v>
                </c:pt>
              </c:strCache>
            </c:strRef>
          </c:cat>
          <c:val>
            <c:numRef>
              <c:f>'LEVELS &amp; TRENDS by DIMENSION'!$I$35:$N$35</c:f>
              <c:numCache>
                <c:formatCode>0%</c:formatCode>
                <c:ptCount val="6"/>
                <c:pt idx="0">
                  <c:v>0.547619047619048</c:v>
                </c:pt>
                <c:pt idx="1">
                  <c:v>0.571428571428571</c:v>
                </c:pt>
                <c:pt idx="2">
                  <c:v>0.571428571428571</c:v>
                </c:pt>
                <c:pt idx="3">
                  <c:v>0.607142857142857</c:v>
                </c:pt>
                <c:pt idx="4">
                  <c:v>0.678571428571429</c:v>
                </c:pt>
                <c:pt idx="5">
                  <c:v>0.797619047619048</c:v>
                </c:pt>
              </c:numCache>
            </c:numRef>
          </c:val>
        </c:ser>
        <c:dLbls>
          <c:showLegendKey val="0"/>
          <c:showVal val="1"/>
          <c:showCatName val="0"/>
          <c:showSerName val="0"/>
          <c:showPercent val="0"/>
          <c:showBubbleSize val="0"/>
        </c:dLbls>
        <c:gapWidth val="75"/>
        <c:axId val="-2130152040"/>
        <c:axId val="-2130155816"/>
      </c:barChart>
      <c:catAx>
        <c:axId val="-2130152040"/>
        <c:scaling>
          <c:orientation val="minMax"/>
        </c:scaling>
        <c:delete val="0"/>
        <c:axPos val="l"/>
        <c:majorTickMark val="none"/>
        <c:minorTickMark val="none"/>
        <c:tickLblPos val="nextTo"/>
        <c:txPr>
          <a:bodyPr/>
          <a:lstStyle/>
          <a:p>
            <a:pPr>
              <a:defRPr>
                <a:solidFill>
                  <a:schemeClr val="bg1"/>
                </a:solidFill>
              </a:defRPr>
            </a:pPr>
            <a:endParaRPr lang="fr-FR"/>
          </a:p>
        </c:txPr>
        <c:crossAx val="-2130155816"/>
        <c:crosses val="autoZero"/>
        <c:auto val="1"/>
        <c:lblAlgn val="ctr"/>
        <c:lblOffset val="100"/>
        <c:noMultiLvlLbl val="0"/>
      </c:catAx>
      <c:valAx>
        <c:axId val="-2130155816"/>
        <c:scaling>
          <c:orientation val="minMax"/>
        </c:scaling>
        <c:delete val="0"/>
        <c:axPos val="b"/>
        <c:numFmt formatCode="0%" sourceLinked="1"/>
        <c:majorTickMark val="none"/>
        <c:minorTickMark val="none"/>
        <c:tickLblPos val="nextTo"/>
        <c:txPr>
          <a:bodyPr/>
          <a:lstStyle/>
          <a:p>
            <a:pPr>
              <a:defRPr sz="1000">
                <a:solidFill>
                  <a:schemeClr val="bg1"/>
                </a:solidFill>
              </a:defRPr>
            </a:pPr>
            <a:endParaRPr lang="fr-FR"/>
          </a:p>
        </c:txPr>
        <c:crossAx val="-2130152040"/>
        <c:crosses val="autoZero"/>
        <c:crossBetween val="between"/>
      </c:valAx>
    </c:plotArea>
    <c:legend>
      <c:legendPos val="b"/>
      <c:layout>
        <c:manualLayout>
          <c:xMode val="edge"/>
          <c:yMode val="edge"/>
          <c:x val="0.377986171706642"/>
          <c:y val="0.807928463729268"/>
          <c:w val="0.587888920750686"/>
          <c:h val="0.132969881424396"/>
        </c:manualLayout>
      </c:layout>
      <c:overlay val="0"/>
      <c:txPr>
        <a:bodyPr/>
        <a:lstStyle/>
        <a:p>
          <a:pPr>
            <a:defRPr>
              <a:solidFill>
                <a:schemeClr val="bg1"/>
              </a:solidFill>
            </a:defRPr>
          </a:pPr>
          <a:endParaRPr lang="fr-FR"/>
        </a:p>
      </c:txPr>
    </c:legend>
    <c:plotVisOnly val="1"/>
    <c:dispBlanksAs val="gap"/>
    <c:showDLblsOverMax val="0"/>
  </c:chart>
  <c:txPr>
    <a:bodyPr/>
    <a:lstStyle/>
    <a:p>
      <a:pPr>
        <a:defRPr sz="12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506508357040844"/>
          <c:y val="0.0330552922403059"/>
          <c:w val="0.757219406212064"/>
          <c:h val="0.851523679057176"/>
        </c:manualLayout>
      </c:layout>
      <c:radarChart>
        <c:radarStyle val="marker"/>
        <c:varyColors val="0"/>
        <c:ser>
          <c:idx val="0"/>
          <c:order val="0"/>
          <c:tx>
            <c:strRef>
              <c:f>'CROSSED-VARIABLES L'!$Q$3</c:f>
              <c:strCache>
                <c:ptCount val="1"/>
                <c:pt idx="0">
                  <c:v>POLICY FRAMEWORK L %</c:v>
                </c:pt>
              </c:strCache>
            </c:strRef>
          </c:tx>
          <c:marker>
            <c:symbol val="none"/>
          </c:marker>
          <c:cat>
            <c:strRef>
              <c:f>'CROSSED-VARIABLES L'!$B$6:$B$33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L'!$Q$6:$Q$33</c:f>
              <c:numCache>
                <c:formatCode>0%</c:formatCode>
                <c:ptCount val="28"/>
                <c:pt idx="0">
                  <c:v>0.583333333333333</c:v>
                </c:pt>
                <c:pt idx="1">
                  <c:v>0.625</c:v>
                </c:pt>
                <c:pt idx="2">
                  <c:v>0.375</c:v>
                </c:pt>
                <c:pt idx="3">
                  <c:v>0.333333333333333</c:v>
                </c:pt>
                <c:pt idx="4">
                  <c:v>0.375</c:v>
                </c:pt>
                <c:pt idx="5">
                  <c:v>0.5</c:v>
                </c:pt>
                <c:pt idx="6">
                  <c:v>0.541666666666667</c:v>
                </c:pt>
                <c:pt idx="7">
                  <c:v>0.875</c:v>
                </c:pt>
                <c:pt idx="8">
                  <c:v>0.416666666666667</c:v>
                </c:pt>
                <c:pt idx="9">
                  <c:v>0.791666666666667</c:v>
                </c:pt>
                <c:pt idx="10">
                  <c:v>0.625</c:v>
                </c:pt>
                <c:pt idx="11">
                  <c:v>0.583333333333333</c:v>
                </c:pt>
                <c:pt idx="12">
                  <c:v>0.625</c:v>
                </c:pt>
                <c:pt idx="13">
                  <c:v>0.625</c:v>
                </c:pt>
                <c:pt idx="14">
                  <c:v>0.791666666666667</c:v>
                </c:pt>
                <c:pt idx="15">
                  <c:v>0.333333333333333</c:v>
                </c:pt>
                <c:pt idx="16">
                  <c:v>0.375</c:v>
                </c:pt>
                <c:pt idx="17">
                  <c:v>0.541666666666667</c:v>
                </c:pt>
                <c:pt idx="18">
                  <c:v>0.625</c:v>
                </c:pt>
                <c:pt idx="19">
                  <c:v>0.583333333333333</c:v>
                </c:pt>
                <c:pt idx="20">
                  <c:v>0.5</c:v>
                </c:pt>
                <c:pt idx="21">
                  <c:v>0.375</c:v>
                </c:pt>
                <c:pt idx="22">
                  <c:v>0.291666666666667</c:v>
                </c:pt>
                <c:pt idx="23">
                  <c:v>0.666666666666667</c:v>
                </c:pt>
                <c:pt idx="24">
                  <c:v>0.416666666666667</c:v>
                </c:pt>
                <c:pt idx="25">
                  <c:v>0.625</c:v>
                </c:pt>
                <c:pt idx="26">
                  <c:v>0.708333333333333</c:v>
                </c:pt>
                <c:pt idx="27">
                  <c:v>0.25</c:v>
                </c:pt>
              </c:numCache>
            </c:numRef>
          </c:val>
        </c:ser>
        <c:ser>
          <c:idx val="1"/>
          <c:order val="1"/>
          <c:tx>
            <c:strRef>
              <c:f>'CROSSED-VARIABLES L'!$AW$3</c:f>
              <c:strCache>
                <c:ptCount val="1"/>
                <c:pt idx="0">
                  <c:v>FUNDING L %</c:v>
                </c:pt>
              </c:strCache>
            </c:strRef>
          </c:tx>
          <c:marker>
            <c:symbol val="none"/>
          </c:marker>
          <c:cat>
            <c:strRef>
              <c:f>'CROSSED-VARIABLES L'!$B$6:$B$33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L'!$AW$6:$AW$33</c:f>
              <c:numCache>
                <c:formatCode>0%</c:formatCode>
                <c:ptCount val="28"/>
                <c:pt idx="0">
                  <c:v>0.708333333333333</c:v>
                </c:pt>
                <c:pt idx="1">
                  <c:v>0.666666666666667</c:v>
                </c:pt>
                <c:pt idx="2">
                  <c:v>0.541666666666667</c:v>
                </c:pt>
                <c:pt idx="3">
                  <c:v>0.75</c:v>
                </c:pt>
                <c:pt idx="4">
                  <c:v>0.5</c:v>
                </c:pt>
                <c:pt idx="5">
                  <c:v>0.416666666666667</c:v>
                </c:pt>
                <c:pt idx="6">
                  <c:v>0.458333333333333</c:v>
                </c:pt>
                <c:pt idx="7">
                  <c:v>0.833333333333333</c:v>
                </c:pt>
                <c:pt idx="8">
                  <c:v>0.458333333333333</c:v>
                </c:pt>
                <c:pt idx="9">
                  <c:v>0.875</c:v>
                </c:pt>
                <c:pt idx="10">
                  <c:v>0.958333333333333</c:v>
                </c:pt>
                <c:pt idx="11">
                  <c:v>0.625</c:v>
                </c:pt>
                <c:pt idx="12">
                  <c:v>0.833333333333333</c:v>
                </c:pt>
                <c:pt idx="13">
                  <c:v>0.708333333333333</c:v>
                </c:pt>
                <c:pt idx="14">
                  <c:v>0.833333333333333</c:v>
                </c:pt>
                <c:pt idx="15">
                  <c:v>0.625</c:v>
                </c:pt>
                <c:pt idx="16">
                  <c:v>0.416666666666667</c:v>
                </c:pt>
                <c:pt idx="17">
                  <c:v>0.666666666666667</c:v>
                </c:pt>
                <c:pt idx="18">
                  <c:v>0.75</c:v>
                </c:pt>
                <c:pt idx="19">
                  <c:v>0.708333333333333</c:v>
                </c:pt>
                <c:pt idx="20">
                  <c:v>0.5</c:v>
                </c:pt>
                <c:pt idx="21">
                  <c:v>0.458333333333333</c:v>
                </c:pt>
                <c:pt idx="22">
                  <c:v>0.541666666666667</c:v>
                </c:pt>
                <c:pt idx="23">
                  <c:v>0.333333333333333</c:v>
                </c:pt>
                <c:pt idx="24">
                  <c:v>0.5</c:v>
                </c:pt>
                <c:pt idx="25">
                  <c:v>0.708333333333333</c:v>
                </c:pt>
                <c:pt idx="26">
                  <c:v>0.583333333333333</c:v>
                </c:pt>
                <c:pt idx="27">
                  <c:v>0.458333333333333</c:v>
                </c:pt>
              </c:numCache>
            </c:numRef>
          </c:val>
        </c:ser>
        <c:ser>
          <c:idx val="2"/>
          <c:order val="2"/>
          <c:tx>
            <c:strRef>
              <c:f>'CROSSED-VARIABLES L'!$BO$3</c:f>
              <c:strCache>
                <c:ptCount val="1"/>
                <c:pt idx="0">
                  <c:v>EVALUATION L %</c:v>
                </c:pt>
              </c:strCache>
            </c:strRef>
          </c:tx>
          <c:marker>
            <c:symbol val="none"/>
          </c:marker>
          <c:val>
            <c:numRef>
              <c:f>'CROSSED-VARIABLES L'!$BO$6:$BO$33</c:f>
              <c:numCache>
                <c:formatCode>0%</c:formatCode>
                <c:ptCount val="28"/>
                <c:pt idx="0">
                  <c:v>0.25</c:v>
                </c:pt>
                <c:pt idx="1">
                  <c:v>0.458333333333333</c:v>
                </c:pt>
                <c:pt idx="2">
                  <c:v>0.291666666666667</c:v>
                </c:pt>
                <c:pt idx="3">
                  <c:v>0.625</c:v>
                </c:pt>
                <c:pt idx="4">
                  <c:v>0.375</c:v>
                </c:pt>
                <c:pt idx="5">
                  <c:v>0.416666666666667</c:v>
                </c:pt>
                <c:pt idx="6">
                  <c:v>0.416666666666667</c:v>
                </c:pt>
                <c:pt idx="7">
                  <c:v>0.5</c:v>
                </c:pt>
                <c:pt idx="8">
                  <c:v>0.375</c:v>
                </c:pt>
                <c:pt idx="9">
                  <c:v>0.458333333333333</c:v>
                </c:pt>
                <c:pt idx="10">
                  <c:v>0.541666666666667</c:v>
                </c:pt>
                <c:pt idx="11">
                  <c:v>0.458333333333333</c:v>
                </c:pt>
                <c:pt idx="12">
                  <c:v>0.416666666666667</c:v>
                </c:pt>
                <c:pt idx="13">
                  <c:v>0.5</c:v>
                </c:pt>
                <c:pt idx="14">
                  <c:v>0.541666666666667</c:v>
                </c:pt>
                <c:pt idx="15">
                  <c:v>0.208333333333333</c:v>
                </c:pt>
                <c:pt idx="16">
                  <c:v>0.25</c:v>
                </c:pt>
                <c:pt idx="17">
                  <c:v>0.458333333333333</c:v>
                </c:pt>
                <c:pt idx="18">
                  <c:v>0.416666666666667</c:v>
                </c:pt>
                <c:pt idx="19">
                  <c:v>0.375</c:v>
                </c:pt>
                <c:pt idx="20">
                  <c:v>0.458333333333333</c:v>
                </c:pt>
                <c:pt idx="21">
                  <c:v>0.291666666666667</c:v>
                </c:pt>
                <c:pt idx="22">
                  <c:v>0.208333333333333</c:v>
                </c:pt>
                <c:pt idx="23">
                  <c:v>0.5</c:v>
                </c:pt>
                <c:pt idx="24">
                  <c:v>0.375</c:v>
                </c:pt>
                <c:pt idx="25">
                  <c:v>0.5</c:v>
                </c:pt>
                <c:pt idx="26">
                  <c:v>0.541666666666667</c:v>
                </c:pt>
                <c:pt idx="27">
                  <c:v>0.291666666666667</c:v>
                </c:pt>
              </c:numCache>
            </c:numRef>
          </c:val>
        </c:ser>
        <c:dLbls>
          <c:showLegendKey val="0"/>
          <c:showVal val="0"/>
          <c:showCatName val="0"/>
          <c:showSerName val="0"/>
          <c:showPercent val="0"/>
          <c:showBubbleSize val="0"/>
        </c:dLbls>
        <c:axId val="-2137368088"/>
        <c:axId val="-2137373256"/>
      </c:radarChart>
      <c:catAx>
        <c:axId val="-2137368088"/>
        <c:scaling>
          <c:orientation val="minMax"/>
        </c:scaling>
        <c:delete val="0"/>
        <c:axPos val="b"/>
        <c:majorGridlines/>
        <c:majorTickMark val="none"/>
        <c:minorTickMark val="none"/>
        <c:tickLblPos val="nextTo"/>
        <c:spPr>
          <a:ln w="9525">
            <a:noFill/>
          </a:ln>
        </c:spPr>
        <c:crossAx val="-2137373256"/>
        <c:crosses val="autoZero"/>
        <c:auto val="1"/>
        <c:lblAlgn val="ctr"/>
        <c:lblOffset val="100"/>
        <c:noMultiLvlLbl val="0"/>
      </c:catAx>
      <c:valAx>
        <c:axId val="-2137373256"/>
        <c:scaling>
          <c:orientation val="minMax"/>
        </c:scaling>
        <c:delete val="0"/>
        <c:axPos val="l"/>
        <c:majorGridlines/>
        <c:numFmt formatCode="0%" sourceLinked="1"/>
        <c:majorTickMark val="none"/>
        <c:minorTickMark val="none"/>
        <c:tickLblPos val="nextTo"/>
        <c:crossAx val="-2137368088"/>
        <c:crosses val="autoZero"/>
        <c:crossBetween val="between"/>
      </c:valAx>
    </c:plotArea>
    <c:legend>
      <c:legendPos val="r"/>
      <c:layout>
        <c:manualLayout>
          <c:xMode val="edge"/>
          <c:yMode val="edge"/>
          <c:x val="0.663875495884679"/>
          <c:y val="0.797221966335929"/>
          <c:w val="0.300327615520277"/>
          <c:h val="0.151582219237432"/>
        </c:manualLayout>
      </c:layout>
      <c:overlay val="0"/>
      <c:txPr>
        <a:bodyPr/>
        <a:lstStyle/>
        <a:p>
          <a:pPr>
            <a:defRPr sz="1000"/>
          </a:pPr>
          <a:endParaRPr lang="fr-FR"/>
        </a:p>
      </c:txPr>
    </c:legend>
    <c:plotVisOnly val="1"/>
    <c:dispBlanksAs val="gap"/>
    <c:showDLblsOverMax val="0"/>
  </c:chart>
  <c:txPr>
    <a:bodyPr/>
    <a:lstStyle/>
    <a:p>
      <a:pPr>
        <a:defRPr sz="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93935833658795"/>
          <c:y val="0.110853990223985"/>
          <c:w val="0.599689778272847"/>
          <c:h val="0.664601816850007"/>
        </c:manualLayout>
      </c:layout>
      <c:radarChart>
        <c:radarStyle val="marker"/>
        <c:varyColors val="0"/>
        <c:ser>
          <c:idx val="0"/>
          <c:order val="0"/>
          <c:tx>
            <c:strRef>
              <c:f>'CROSSED-VARIABLES L'!$R$153</c:f>
              <c:strCache>
                <c:ptCount val="1"/>
                <c:pt idx="0">
                  <c:v>POLICY FRAMEWORK T %</c:v>
                </c:pt>
              </c:strCache>
            </c:strRef>
          </c:tx>
          <c:marker>
            <c:symbol val="none"/>
          </c:marker>
          <c:cat>
            <c:strRef>
              <c:f>'CROSSED-VARIABLES L'!$C$156:$C$183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L'!$R$156:$R$183</c:f>
              <c:numCache>
                <c:formatCode>0%</c:formatCode>
                <c:ptCount val="28"/>
                <c:pt idx="0">
                  <c:v>0.388888888888889</c:v>
                </c:pt>
                <c:pt idx="1">
                  <c:v>0.777777777777778</c:v>
                </c:pt>
                <c:pt idx="2">
                  <c:v>0.222222222222222</c:v>
                </c:pt>
                <c:pt idx="3">
                  <c:v>1.0</c:v>
                </c:pt>
                <c:pt idx="4">
                  <c:v>0.777777777777778</c:v>
                </c:pt>
                <c:pt idx="5">
                  <c:v>0.666666666666667</c:v>
                </c:pt>
                <c:pt idx="6">
                  <c:v>0.5</c:v>
                </c:pt>
                <c:pt idx="7">
                  <c:v>0.722222222222222</c:v>
                </c:pt>
                <c:pt idx="8">
                  <c:v>0.166666666666667</c:v>
                </c:pt>
                <c:pt idx="9">
                  <c:v>0.888888888888889</c:v>
                </c:pt>
                <c:pt idx="10">
                  <c:v>0.777777777777778</c:v>
                </c:pt>
                <c:pt idx="11">
                  <c:v>0.5</c:v>
                </c:pt>
                <c:pt idx="12">
                  <c:v>0.722222222222222</c:v>
                </c:pt>
                <c:pt idx="13">
                  <c:v>0.444444444444444</c:v>
                </c:pt>
                <c:pt idx="14">
                  <c:v>1.0</c:v>
                </c:pt>
                <c:pt idx="15">
                  <c:v>0.222222222222222</c:v>
                </c:pt>
                <c:pt idx="16">
                  <c:v>0.444444444444444</c:v>
                </c:pt>
                <c:pt idx="17">
                  <c:v>0.833333333333333</c:v>
                </c:pt>
                <c:pt idx="18">
                  <c:v>0.722222222222222</c:v>
                </c:pt>
                <c:pt idx="19">
                  <c:v>0.777777777777778</c:v>
                </c:pt>
                <c:pt idx="20">
                  <c:v>0.722222222222222</c:v>
                </c:pt>
                <c:pt idx="21">
                  <c:v>0.5</c:v>
                </c:pt>
                <c:pt idx="22">
                  <c:v>0.611111111111111</c:v>
                </c:pt>
                <c:pt idx="23">
                  <c:v>0.888888888888889</c:v>
                </c:pt>
                <c:pt idx="24">
                  <c:v>0.611111111111111</c:v>
                </c:pt>
                <c:pt idx="25">
                  <c:v>1.0</c:v>
                </c:pt>
                <c:pt idx="26">
                  <c:v>0.722222222222222</c:v>
                </c:pt>
                <c:pt idx="27">
                  <c:v>0.0</c:v>
                </c:pt>
              </c:numCache>
            </c:numRef>
          </c:val>
        </c:ser>
        <c:ser>
          <c:idx val="1"/>
          <c:order val="1"/>
          <c:tx>
            <c:strRef>
              <c:f>'CROSSED-VARIABLES L'!$AX$153</c:f>
              <c:strCache>
                <c:ptCount val="1"/>
                <c:pt idx="0">
                  <c:v>FUNDING T %</c:v>
                </c:pt>
              </c:strCache>
            </c:strRef>
          </c:tx>
          <c:marker>
            <c:symbol val="none"/>
          </c:marker>
          <c:cat>
            <c:strRef>
              <c:f>'CROSSED-VARIABLES L'!$C$156:$C$183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L'!$AX$156:$AX$183</c:f>
              <c:numCache>
                <c:formatCode>0%</c:formatCode>
                <c:ptCount val="28"/>
                <c:pt idx="0">
                  <c:v>0.583333333333333</c:v>
                </c:pt>
                <c:pt idx="1">
                  <c:v>0.541666666666667</c:v>
                </c:pt>
                <c:pt idx="2">
                  <c:v>0.291666666666667</c:v>
                </c:pt>
                <c:pt idx="3">
                  <c:v>1.0</c:v>
                </c:pt>
                <c:pt idx="4">
                  <c:v>0.791666666666667</c:v>
                </c:pt>
                <c:pt idx="5">
                  <c:v>0.5</c:v>
                </c:pt>
                <c:pt idx="6">
                  <c:v>0.583333333333333</c:v>
                </c:pt>
                <c:pt idx="7">
                  <c:v>0.666666666666667</c:v>
                </c:pt>
                <c:pt idx="8">
                  <c:v>0.291666666666667</c:v>
                </c:pt>
                <c:pt idx="9">
                  <c:v>0.625</c:v>
                </c:pt>
                <c:pt idx="10">
                  <c:v>0.75</c:v>
                </c:pt>
                <c:pt idx="11">
                  <c:v>0.583333333333333</c:v>
                </c:pt>
                <c:pt idx="12">
                  <c:v>0.5</c:v>
                </c:pt>
                <c:pt idx="13">
                  <c:v>0.541666666666667</c:v>
                </c:pt>
                <c:pt idx="14">
                  <c:v>0.833333333333333</c:v>
                </c:pt>
                <c:pt idx="15">
                  <c:v>0.416666666666667</c:v>
                </c:pt>
                <c:pt idx="16">
                  <c:v>0.25</c:v>
                </c:pt>
                <c:pt idx="17">
                  <c:v>0.875</c:v>
                </c:pt>
                <c:pt idx="18">
                  <c:v>0.625</c:v>
                </c:pt>
                <c:pt idx="19">
                  <c:v>0.833333333333333</c:v>
                </c:pt>
                <c:pt idx="20">
                  <c:v>0.458333333333333</c:v>
                </c:pt>
                <c:pt idx="21">
                  <c:v>0.375</c:v>
                </c:pt>
                <c:pt idx="22">
                  <c:v>0.625</c:v>
                </c:pt>
                <c:pt idx="23">
                  <c:v>0.458333333333333</c:v>
                </c:pt>
                <c:pt idx="24">
                  <c:v>0.75</c:v>
                </c:pt>
                <c:pt idx="25">
                  <c:v>0.583333333333333</c:v>
                </c:pt>
                <c:pt idx="26">
                  <c:v>0.625</c:v>
                </c:pt>
                <c:pt idx="27">
                  <c:v>0.125</c:v>
                </c:pt>
              </c:numCache>
            </c:numRef>
          </c:val>
        </c:ser>
        <c:ser>
          <c:idx val="2"/>
          <c:order val="2"/>
          <c:tx>
            <c:strRef>
              <c:f>'CROSSED-VARIABLES L'!$BP$153</c:f>
              <c:strCache>
                <c:ptCount val="1"/>
                <c:pt idx="0">
                  <c:v>EVALUATION T %</c:v>
                </c:pt>
              </c:strCache>
            </c:strRef>
          </c:tx>
          <c:marker>
            <c:symbol val="none"/>
          </c:marker>
          <c:cat>
            <c:strRef>
              <c:f>'CROSSED-VARIABLES L'!$C$156:$C$183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L'!$BP$156:$BP$183</c:f>
              <c:numCache>
                <c:formatCode>0%</c:formatCode>
                <c:ptCount val="28"/>
                <c:pt idx="0">
                  <c:v>0.0</c:v>
                </c:pt>
                <c:pt idx="1">
                  <c:v>0.777777777777778</c:v>
                </c:pt>
                <c:pt idx="2">
                  <c:v>0.111111111111111</c:v>
                </c:pt>
                <c:pt idx="3">
                  <c:v>0.833333333333333</c:v>
                </c:pt>
                <c:pt idx="4">
                  <c:v>0.833333333333333</c:v>
                </c:pt>
                <c:pt idx="5">
                  <c:v>0.833333333333333</c:v>
                </c:pt>
                <c:pt idx="6">
                  <c:v>0.833333333333333</c:v>
                </c:pt>
                <c:pt idx="7">
                  <c:v>0.666666666666667</c:v>
                </c:pt>
                <c:pt idx="8">
                  <c:v>0.444444444444444</c:v>
                </c:pt>
                <c:pt idx="9">
                  <c:v>0.5</c:v>
                </c:pt>
                <c:pt idx="10">
                  <c:v>0.611111111111111</c:v>
                </c:pt>
                <c:pt idx="11">
                  <c:v>0.555555555555556</c:v>
                </c:pt>
                <c:pt idx="12">
                  <c:v>0.555555555555556</c:v>
                </c:pt>
                <c:pt idx="13">
                  <c:v>0.5</c:v>
                </c:pt>
                <c:pt idx="14">
                  <c:v>0.833333333333333</c:v>
                </c:pt>
                <c:pt idx="15">
                  <c:v>0.0</c:v>
                </c:pt>
                <c:pt idx="16">
                  <c:v>0.0</c:v>
                </c:pt>
                <c:pt idx="17">
                  <c:v>0.944444444444444</c:v>
                </c:pt>
                <c:pt idx="18">
                  <c:v>0.555555555555556</c:v>
                </c:pt>
                <c:pt idx="19">
                  <c:v>0.722222222222222</c:v>
                </c:pt>
                <c:pt idx="20">
                  <c:v>0.388888888888889</c:v>
                </c:pt>
                <c:pt idx="21">
                  <c:v>0.277777777777778</c:v>
                </c:pt>
                <c:pt idx="22">
                  <c:v>0.111111111111111</c:v>
                </c:pt>
                <c:pt idx="23">
                  <c:v>1.0</c:v>
                </c:pt>
                <c:pt idx="24">
                  <c:v>0.666666666666667</c:v>
                </c:pt>
                <c:pt idx="25">
                  <c:v>0.666666666666667</c:v>
                </c:pt>
                <c:pt idx="26">
                  <c:v>1.0</c:v>
                </c:pt>
                <c:pt idx="27">
                  <c:v>0.0555555555555555</c:v>
                </c:pt>
              </c:numCache>
            </c:numRef>
          </c:val>
        </c:ser>
        <c:dLbls>
          <c:showLegendKey val="0"/>
          <c:showVal val="0"/>
          <c:showCatName val="0"/>
          <c:showSerName val="0"/>
          <c:showPercent val="0"/>
          <c:showBubbleSize val="0"/>
        </c:dLbls>
        <c:axId val="-2130300712"/>
        <c:axId val="-2130297512"/>
      </c:radarChart>
      <c:catAx>
        <c:axId val="-2130300712"/>
        <c:scaling>
          <c:orientation val="minMax"/>
        </c:scaling>
        <c:delete val="0"/>
        <c:axPos val="b"/>
        <c:majorGridlines/>
        <c:majorTickMark val="out"/>
        <c:minorTickMark val="none"/>
        <c:tickLblPos val="nextTo"/>
        <c:txPr>
          <a:bodyPr/>
          <a:lstStyle/>
          <a:p>
            <a:pPr>
              <a:defRPr>
                <a:solidFill>
                  <a:schemeClr val="bg1"/>
                </a:solidFill>
              </a:defRPr>
            </a:pPr>
            <a:endParaRPr lang="fr-FR"/>
          </a:p>
        </c:txPr>
        <c:crossAx val="-2130297512"/>
        <c:crosses val="autoZero"/>
        <c:auto val="1"/>
        <c:lblAlgn val="ctr"/>
        <c:lblOffset val="100"/>
        <c:noMultiLvlLbl val="0"/>
      </c:catAx>
      <c:valAx>
        <c:axId val="-2130297512"/>
        <c:scaling>
          <c:orientation val="minMax"/>
        </c:scaling>
        <c:delete val="0"/>
        <c:axPos val="l"/>
        <c:majorGridlines/>
        <c:numFmt formatCode="0%" sourceLinked="1"/>
        <c:majorTickMark val="cross"/>
        <c:minorTickMark val="none"/>
        <c:tickLblPos val="nextTo"/>
        <c:txPr>
          <a:bodyPr/>
          <a:lstStyle/>
          <a:p>
            <a:pPr>
              <a:defRPr>
                <a:solidFill>
                  <a:schemeClr val="accent2">
                    <a:lumMod val="40000"/>
                    <a:lumOff val="60000"/>
                  </a:schemeClr>
                </a:solidFill>
              </a:defRPr>
            </a:pPr>
            <a:endParaRPr lang="fr-FR"/>
          </a:p>
        </c:txPr>
        <c:crossAx val="-2130300712"/>
        <c:crosses val="autoZero"/>
        <c:crossBetween val="between"/>
      </c:valAx>
    </c:plotArea>
    <c:legend>
      <c:legendPos val="r"/>
      <c:layout>
        <c:manualLayout>
          <c:xMode val="edge"/>
          <c:yMode val="edge"/>
          <c:x val="0.199900362322499"/>
          <c:y val="0.826505841281763"/>
          <c:w val="0.343591867594572"/>
          <c:h val="0.171242287026135"/>
        </c:manualLayout>
      </c:layout>
      <c:overlay val="0"/>
      <c:txPr>
        <a:bodyPr/>
        <a:lstStyle/>
        <a:p>
          <a:pPr>
            <a:defRPr>
              <a:solidFill>
                <a:schemeClr val="bg1"/>
              </a:solidFill>
            </a:defRPr>
          </a:pPr>
          <a:endParaRPr lang="fr-FR"/>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71146474931539"/>
          <c:y val="0.0843788062892906"/>
          <c:w val="0.690942311841848"/>
          <c:h val="0.777909243153554"/>
        </c:manualLayout>
      </c:layout>
      <c:radarChart>
        <c:radarStyle val="marker"/>
        <c:varyColors val="0"/>
        <c:ser>
          <c:idx val="0"/>
          <c:order val="0"/>
          <c:tx>
            <c:strRef>
              <c:f>'CROSSED-VARIABLES L'!$Q$3</c:f>
              <c:strCache>
                <c:ptCount val="1"/>
                <c:pt idx="0">
                  <c:v>POLICY FRAMEWORK L %</c:v>
                </c:pt>
              </c:strCache>
            </c:strRef>
          </c:tx>
          <c:marker>
            <c:symbol val="none"/>
          </c:marker>
          <c:cat>
            <c:strRef>
              <c:f>'CROSSED-VARIABLES L'!$B$6:$B$33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L'!$Q$6:$Q$33</c:f>
              <c:numCache>
                <c:formatCode>0%</c:formatCode>
                <c:ptCount val="28"/>
                <c:pt idx="0">
                  <c:v>0.583333333333333</c:v>
                </c:pt>
                <c:pt idx="1">
                  <c:v>0.625</c:v>
                </c:pt>
                <c:pt idx="2">
                  <c:v>0.375</c:v>
                </c:pt>
                <c:pt idx="3">
                  <c:v>0.333333333333333</c:v>
                </c:pt>
                <c:pt idx="4">
                  <c:v>0.375</c:v>
                </c:pt>
                <c:pt idx="5">
                  <c:v>0.5</c:v>
                </c:pt>
                <c:pt idx="6">
                  <c:v>0.541666666666667</c:v>
                </c:pt>
                <c:pt idx="7">
                  <c:v>0.875</c:v>
                </c:pt>
                <c:pt idx="8">
                  <c:v>0.416666666666667</c:v>
                </c:pt>
                <c:pt idx="9">
                  <c:v>0.791666666666667</c:v>
                </c:pt>
                <c:pt idx="10">
                  <c:v>0.625</c:v>
                </c:pt>
                <c:pt idx="11">
                  <c:v>0.583333333333333</c:v>
                </c:pt>
                <c:pt idx="12">
                  <c:v>0.625</c:v>
                </c:pt>
                <c:pt idx="13">
                  <c:v>0.625</c:v>
                </c:pt>
                <c:pt idx="14">
                  <c:v>0.791666666666667</c:v>
                </c:pt>
                <c:pt idx="15">
                  <c:v>0.333333333333333</c:v>
                </c:pt>
                <c:pt idx="16">
                  <c:v>0.375</c:v>
                </c:pt>
                <c:pt idx="17">
                  <c:v>0.541666666666667</c:v>
                </c:pt>
                <c:pt idx="18">
                  <c:v>0.625</c:v>
                </c:pt>
                <c:pt idx="19">
                  <c:v>0.583333333333333</c:v>
                </c:pt>
                <c:pt idx="20">
                  <c:v>0.5</c:v>
                </c:pt>
                <c:pt idx="21">
                  <c:v>0.375</c:v>
                </c:pt>
                <c:pt idx="22">
                  <c:v>0.291666666666667</c:v>
                </c:pt>
                <c:pt idx="23">
                  <c:v>0.666666666666667</c:v>
                </c:pt>
                <c:pt idx="24">
                  <c:v>0.416666666666667</c:v>
                </c:pt>
                <c:pt idx="25">
                  <c:v>0.625</c:v>
                </c:pt>
                <c:pt idx="26">
                  <c:v>0.708333333333333</c:v>
                </c:pt>
                <c:pt idx="27">
                  <c:v>0.25</c:v>
                </c:pt>
              </c:numCache>
            </c:numRef>
          </c:val>
        </c:ser>
        <c:ser>
          <c:idx val="1"/>
          <c:order val="1"/>
          <c:tx>
            <c:strRef>
              <c:f>'CROSSED-VARIABLES L'!$AC$3</c:f>
              <c:strCache>
                <c:ptCount val="1"/>
                <c:pt idx="0">
                  <c:v>TRAINING L %</c:v>
                </c:pt>
              </c:strCache>
            </c:strRef>
          </c:tx>
          <c:marker>
            <c:symbol val="none"/>
          </c:marker>
          <c:cat>
            <c:strRef>
              <c:f>'CROSSED-VARIABLES L'!$B$6:$B$33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L'!$AC$6:$AC$33</c:f>
              <c:numCache>
                <c:formatCode>0%</c:formatCode>
                <c:ptCount val="28"/>
                <c:pt idx="0">
                  <c:v>0.425</c:v>
                </c:pt>
                <c:pt idx="1">
                  <c:v>0.65</c:v>
                </c:pt>
                <c:pt idx="2">
                  <c:v>0.3</c:v>
                </c:pt>
                <c:pt idx="3">
                  <c:v>0.775</c:v>
                </c:pt>
                <c:pt idx="4">
                  <c:v>0.425</c:v>
                </c:pt>
                <c:pt idx="5">
                  <c:v>0.75</c:v>
                </c:pt>
                <c:pt idx="6">
                  <c:v>0.6</c:v>
                </c:pt>
                <c:pt idx="7">
                  <c:v>0.925</c:v>
                </c:pt>
                <c:pt idx="8">
                  <c:v>0.6</c:v>
                </c:pt>
                <c:pt idx="9">
                  <c:v>0.625</c:v>
                </c:pt>
                <c:pt idx="10">
                  <c:v>0.7</c:v>
                </c:pt>
                <c:pt idx="11">
                  <c:v>0.525</c:v>
                </c:pt>
                <c:pt idx="12">
                  <c:v>0.75</c:v>
                </c:pt>
                <c:pt idx="13">
                  <c:v>0.75</c:v>
                </c:pt>
                <c:pt idx="14">
                  <c:v>0.875</c:v>
                </c:pt>
                <c:pt idx="15">
                  <c:v>0.35</c:v>
                </c:pt>
                <c:pt idx="16">
                  <c:v>0.525</c:v>
                </c:pt>
                <c:pt idx="17">
                  <c:v>0.575</c:v>
                </c:pt>
                <c:pt idx="18">
                  <c:v>0.325</c:v>
                </c:pt>
                <c:pt idx="19">
                  <c:v>0.675</c:v>
                </c:pt>
                <c:pt idx="20">
                  <c:v>0.425</c:v>
                </c:pt>
                <c:pt idx="21">
                  <c:v>0.65</c:v>
                </c:pt>
                <c:pt idx="22">
                  <c:v>0.4</c:v>
                </c:pt>
                <c:pt idx="23">
                  <c:v>0.875</c:v>
                </c:pt>
                <c:pt idx="24">
                  <c:v>0.55</c:v>
                </c:pt>
                <c:pt idx="25">
                  <c:v>0.625</c:v>
                </c:pt>
                <c:pt idx="26">
                  <c:v>0.575</c:v>
                </c:pt>
                <c:pt idx="27">
                  <c:v>0.5</c:v>
                </c:pt>
              </c:numCache>
            </c:numRef>
          </c:val>
        </c:ser>
        <c:ser>
          <c:idx val="2"/>
          <c:order val="2"/>
          <c:tx>
            <c:strRef>
              <c:f>'CROSSED-VARIABLES L'!$AM$3</c:f>
              <c:strCache>
                <c:ptCount val="1"/>
                <c:pt idx="0">
                  <c:v>RESSOURCES L %</c:v>
                </c:pt>
              </c:strCache>
            </c:strRef>
          </c:tx>
          <c:marker>
            <c:symbol val="none"/>
          </c:marker>
          <c:cat>
            <c:strRef>
              <c:f>'CROSSED-VARIABLES L'!$B$6:$B$33</c:f>
              <c:strCache>
                <c:ptCount val="28"/>
                <c:pt idx="0">
                  <c:v>AT</c:v>
                </c:pt>
                <c:pt idx="1">
                  <c:v>BE</c:v>
                </c:pt>
                <c:pt idx="2">
                  <c:v>BA</c:v>
                </c:pt>
                <c:pt idx="3">
                  <c:v>BG</c:v>
                </c:pt>
                <c:pt idx="4">
                  <c:v>HR</c:v>
                </c:pt>
                <c:pt idx="5">
                  <c:v>CZ</c:v>
                </c:pt>
                <c:pt idx="6">
                  <c:v>CY</c:v>
                </c:pt>
                <c:pt idx="7">
                  <c:v>DK</c:v>
                </c:pt>
                <c:pt idx="8">
                  <c:v>EE</c:v>
                </c:pt>
                <c:pt idx="9">
                  <c:v>FI</c:v>
                </c:pt>
                <c:pt idx="10">
                  <c:v>FR</c:v>
                </c:pt>
                <c:pt idx="11">
                  <c:v>DE</c:v>
                </c:pt>
                <c:pt idx="12">
                  <c:v> GR</c:v>
                </c:pt>
                <c:pt idx="13">
                  <c:v>HU</c:v>
                </c:pt>
                <c:pt idx="14">
                  <c:v>IE</c:v>
                </c:pt>
                <c:pt idx="15">
                  <c:v>IT</c:v>
                </c:pt>
                <c:pt idx="16">
                  <c:v>LV</c:v>
                </c:pt>
                <c:pt idx="17">
                  <c:v>LT</c:v>
                </c:pt>
                <c:pt idx="18">
                  <c:v>NL</c:v>
                </c:pt>
                <c:pt idx="19">
                  <c:v>PL</c:v>
                </c:pt>
                <c:pt idx="20">
                  <c:v>PT</c:v>
                </c:pt>
                <c:pt idx="21">
                  <c:v>RO</c:v>
                </c:pt>
                <c:pt idx="22">
                  <c:v>RS</c:v>
                </c:pt>
                <c:pt idx="23">
                  <c:v>SK</c:v>
                </c:pt>
                <c:pt idx="24">
                  <c:v>ES</c:v>
                </c:pt>
                <c:pt idx="25">
                  <c:v>SE</c:v>
                </c:pt>
                <c:pt idx="26">
                  <c:v>TR</c:v>
                </c:pt>
                <c:pt idx="27">
                  <c:v>GB</c:v>
                </c:pt>
              </c:strCache>
            </c:strRef>
          </c:cat>
          <c:val>
            <c:numRef>
              <c:f>'CROSSED-VARIABLES L'!$AM$6:$AM$33</c:f>
              <c:numCache>
                <c:formatCode>0%</c:formatCode>
                <c:ptCount val="28"/>
                <c:pt idx="0">
                  <c:v>0.53125</c:v>
                </c:pt>
                <c:pt idx="1">
                  <c:v>0.65625</c:v>
                </c:pt>
                <c:pt idx="2">
                  <c:v>0.21875</c:v>
                </c:pt>
                <c:pt idx="3">
                  <c:v>0.875</c:v>
                </c:pt>
                <c:pt idx="4">
                  <c:v>0.46875</c:v>
                </c:pt>
                <c:pt idx="5">
                  <c:v>0.65625</c:v>
                </c:pt>
                <c:pt idx="6">
                  <c:v>0.5625</c:v>
                </c:pt>
                <c:pt idx="7">
                  <c:v>0.71875</c:v>
                </c:pt>
                <c:pt idx="8">
                  <c:v>0.65625</c:v>
                </c:pt>
                <c:pt idx="9">
                  <c:v>0.71875</c:v>
                </c:pt>
                <c:pt idx="10">
                  <c:v>0.75</c:v>
                </c:pt>
                <c:pt idx="11">
                  <c:v>0.5625</c:v>
                </c:pt>
                <c:pt idx="12">
                  <c:v>0.65625</c:v>
                </c:pt>
                <c:pt idx="13">
                  <c:v>0.71875</c:v>
                </c:pt>
                <c:pt idx="14">
                  <c:v>1.0</c:v>
                </c:pt>
                <c:pt idx="15">
                  <c:v>0.5625</c:v>
                </c:pt>
                <c:pt idx="16">
                  <c:v>0.5625</c:v>
                </c:pt>
                <c:pt idx="17">
                  <c:v>0.65625</c:v>
                </c:pt>
                <c:pt idx="18">
                  <c:v>0.46875</c:v>
                </c:pt>
                <c:pt idx="19">
                  <c:v>0.71875</c:v>
                </c:pt>
                <c:pt idx="20">
                  <c:v>0.53125</c:v>
                </c:pt>
                <c:pt idx="21">
                  <c:v>0.5</c:v>
                </c:pt>
                <c:pt idx="22">
                  <c:v>0.40625</c:v>
                </c:pt>
                <c:pt idx="23">
                  <c:v>0.625</c:v>
                </c:pt>
                <c:pt idx="24">
                  <c:v>0.5625</c:v>
                </c:pt>
                <c:pt idx="25">
                  <c:v>0.84375</c:v>
                </c:pt>
                <c:pt idx="26">
                  <c:v>0.5625</c:v>
                </c:pt>
                <c:pt idx="27">
                  <c:v>0.875</c:v>
                </c:pt>
              </c:numCache>
            </c:numRef>
          </c:val>
        </c:ser>
        <c:dLbls>
          <c:showLegendKey val="0"/>
          <c:showVal val="0"/>
          <c:showCatName val="0"/>
          <c:showSerName val="0"/>
          <c:showPercent val="0"/>
          <c:showBubbleSize val="0"/>
        </c:dLbls>
        <c:axId val="-2130363016"/>
        <c:axId val="-2130370856"/>
      </c:radarChart>
      <c:catAx>
        <c:axId val="-2130363016"/>
        <c:scaling>
          <c:orientation val="minMax"/>
        </c:scaling>
        <c:delete val="0"/>
        <c:axPos val="b"/>
        <c:majorGridlines/>
        <c:majorTickMark val="out"/>
        <c:minorTickMark val="none"/>
        <c:tickLblPos val="nextTo"/>
        <c:crossAx val="-2130370856"/>
        <c:crosses val="autoZero"/>
        <c:auto val="1"/>
        <c:lblAlgn val="ctr"/>
        <c:lblOffset val="100"/>
        <c:noMultiLvlLbl val="0"/>
      </c:catAx>
      <c:valAx>
        <c:axId val="-2130370856"/>
        <c:scaling>
          <c:orientation val="minMax"/>
        </c:scaling>
        <c:delete val="0"/>
        <c:axPos val="l"/>
        <c:majorGridlines/>
        <c:numFmt formatCode="0%" sourceLinked="1"/>
        <c:majorTickMark val="cross"/>
        <c:minorTickMark val="none"/>
        <c:tickLblPos val="nextTo"/>
        <c:crossAx val="-2130363016"/>
        <c:crosses val="autoZero"/>
        <c:crossBetween val="between"/>
      </c:valAx>
    </c:plotArea>
    <c:legend>
      <c:legendPos val="r"/>
      <c:layout>
        <c:manualLayout>
          <c:xMode val="edge"/>
          <c:yMode val="edge"/>
          <c:x val="0.605946530125771"/>
          <c:y val="0.838653892791955"/>
          <c:w val="0.391068618322408"/>
          <c:h val="0.159557144724959"/>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8827F-0F94-F949-800D-33BE0057FC29}" type="doc">
      <dgm:prSet loTypeId="urn:microsoft.com/office/officeart/2005/8/layout/funnel1" loCatId="" qsTypeId="urn:microsoft.com/office/officeart/2005/8/quickstyle/simple4" qsCatId="simple" csTypeId="urn:microsoft.com/office/officeart/2005/8/colors/colorful1" csCatId="colorful" phldr="1"/>
      <dgm:spPr/>
      <dgm:t>
        <a:bodyPr/>
        <a:lstStyle/>
        <a:p>
          <a:endParaRPr lang="es-ES_tradnl"/>
        </a:p>
      </dgm:t>
    </dgm:pt>
    <dgm:pt modelId="{FB45C343-2568-F94E-9026-5D1B23B92D70}">
      <dgm:prSet phldrT="[Texte]" custT="1"/>
      <dgm:spPr/>
      <dgm:t>
        <a:bodyPr/>
        <a:lstStyle/>
        <a:p>
          <a:r>
            <a:rPr lang="en-GB" sz="1400" b="1" noProof="0" dirty="0" smtClean="0">
              <a:solidFill>
                <a:srgbClr val="4344B1"/>
              </a:solidFill>
            </a:rPr>
            <a:t>DEFINITION</a:t>
          </a:r>
          <a:endParaRPr lang="en-GB" sz="1400" b="1" noProof="0" dirty="0">
            <a:solidFill>
              <a:srgbClr val="4344B1"/>
            </a:solidFill>
          </a:endParaRPr>
        </a:p>
      </dgm:t>
    </dgm:pt>
    <dgm:pt modelId="{C715B572-8362-0743-BC8A-8222A9FC3672}" type="parTrans" cxnId="{F40CE2DF-2DC6-894F-8D45-0270BA368797}">
      <dgm:prSet/>
      <dgm:spPr/>
      <dgm:t>
        <a:bodyPr/>
        <a:lstStyle/>
        <a:p>
          <a:endParaRPr lang="es-ES_tradnl"/>
        </a:p>
      </dgm:t>
    </dgm:pt>
    <dgm:pt modelId="{69087CA3-7651-4C41-B4EC-7F024A8A51CA}" type="sibTrans" cxnId="{F40CE2DF-2DC6-894F-8D45-0270BA368797}">
      <dgm:prSet/>
      <dgm:spPr/>
      <dgm:t>
        <a:bodyPr/>
        <a:lstStyle/>
        <a:p>
          <a:endParaRPr lang="es-ES_tradnl"/>
        </a:p>
      </dgm:t>
    </dgm:pt>
    <dgm:pt modelId="{2174E0BD-4CDF-4742-9BF7-AE111D24A4E1}">
      <dgm:prSet custT="1"/>
      <dgm:spPr/>
      <dgm:t>
        <a:bodyPr/>
        <a:lstStyle/>
        <a:p>
          <a:r>
            <a:rPr lang="en-GB" sz="1400" b="1" noProof="0" dirty="0" smtClean="0">
              <a:solidFill>
                <a:srgbClr val="4344B1"/>
              </a:solidFill>
            </a:rPr>
            <a:t>Cadre </a:t>
          </a:r>
          <a:r>
            <a:rPr lang="en-GB" sz="1400" b="1" noProof="0" dirty="0" err="1" smtClean="0">
              <a:solidFill>
                <a:srgbClr val="4344B1"/>
              </a:solidFill>
            </a:rPr>
            <a:t>politique</a:t>
          </a:r>
          <a:r>
            <a:rPr lang="en-GB" sz="1400" b="1" noProof="0" dirty="0" smtClean="0">
              <a:solidFill>
                <a:srgbClr val="4344B1"/>
              </a:solidFill>
            </a:rPr>
            <a:t>  et </a:t>
          </a:r>
          <a:r>
            <a:rPr lang="en-GB" sz="1400" b="1" noProof="0" dirty="0" err="1" smtClean="0">
              <a:solidFill>
                <a:srgbClr val="4344B1"/>
              </a:solidFill>
            </a:rPr>
            <a:t>moyens</a:t>
          </a:r>
          <a:r>
            <a:rPr lang="en-GB" sz="1400" b="1" noProof="0" dirty="0" smtClean="0">
              <a:solidFill>
                <a:srgbClr val="4344B1"/>
              </a:solidFill>
            </a:rPr>
            <a:t> de </a:t>
          </a:r>
          <a:r>
            <a:rPr lang="en-GB" sz="1400" b="1" noProof="0" dirty="0" err="1" smtClean="0">
              <a:solidFill>
                <a:srgbClr val="4344B1"/>
              </a:solidFill>
            </a:rPr>
            <a:t>mise</a:t>
          </a:r>
          <a:r>
            <a:rPr lang="en-GB" sz="1400" b="1" noProof="0" dirty="0" smtClean="0">
              <a:solidFill>
                <a:srgbClr val="4344B1"/>
              </a:solidFill>
            </a:rPr>
            <a:t> en oeuvre</a:t>
          </a:r>
        </a:p>
      </dgm:t>
    </dgm:pt>
    <dgm:pt modelId="{8E343109-5765-E744-97D2-62034CC083BD}" type="parTrans" cxnId="{CC1E6299-42FB-CB4A-AE3B-C1D0B2D1A734}">
      <dgm:prSet/>
      <dgm:spPr/>
      <dgm:t>
        <a:bodyPr/>
        <a:lstStyle/>
        <a:p>
          <a:endParaRPr lang="es-ES_tradnl"/>
        </a:p>
      </dgm:t>
    </dgm:pt>
    <dgm:pt modelId="{FEE34689-62D9-6044-9545-139403065231}" type="sibTrans" cxnId="{CC1E6299-42FB-CB4A-AE3B-C1D0B2D1A734}">
      <dgm:prSet/>
      <dgm:spPr/>
      <dgm:t>
        <a:bodyPr/>
        <a:lstStyle/>
        <a:p>
          <a:endParaRPr lang="es-ES_tradnl"/>
        </a:p>
      </dgm:t>
    </dgm:pt>
    <dgm:pt modelId="{EE75A875-B26E-3B49-AB0A-DEC186100DC0}">
      <dgm:prSet custT="1"/>
      <dgm:spPr/>
      <dgm:t>
        <a:bodyPr/>
        <a:lstStyle/>
        <a:p>
          <a:r>
            <a:rPr lang="en-GB" sz="1400" b="1" noProof="0" dirty="0" err="1" smtClean="0">
              <a:solidFill>
                <a:srgbClr val="4344B1"/>
              </a:solidFill>
            </a:rPr>
            <a:t>Rôle</a:t>
          </a:r>
          <a:r>
            <a:rPr lang="en-GB" sz="1400" b="1" noProof="0" dirty="0" smtClean="0">
              <a:solidFill>
                <a:srgbClr val="4344B1"/>
              </a:solidFill>
            </a:rPr>
            <a:t> des </a:t>
          </a:r>
          <a:r>
            <a:rPr lang="en-GB" sz="1400" b="1" noProof="0" dirty="0" err="1" smtClean="0">
              <a:solidFill>
                <a:srgbClr val="4344B1"/>
              </a:solidFill>
            </a:rPr>
            <a:t>autres</a:t>
          </a:r>
          <a:r>
            <a:rPr lang="en-GB" sz="1400" b="1" noProof="0" dirty="0" smtClean="0">
              <a:solidFill>
                <a:srgbClr val="4344B1"/>
              </a:solidFill>
            </a:rPr>
            <a:t> </a:t>
          </a:r>
          <a:r>
            <a:rPr lang="en-GB" sz="1400" b="1" noProof="0" dirty="0" err="1" smtClean="0">
              <a:solidFill>
                <a:srgbClr val="4344B1"/>
              </a:solidFill>
            </a:rPr>
            <a:t>acteurs</a:t>
          </a:r>
          <a:r>
            <a:rPr lang="en-GB" sz="1400" b="1" noProof="0" dirty="0" smtClean="0">
              <a:solidFill>
                <a:srgbClr val="4344B1"/>
              </a:solidFill>
            </a:rPr>
            <a:t> ?</a:t>
          </a:r>
          <a:endParaRPr lang="en-GB" sz="1400" b="1" noProof="0" dirty="0">
            <a:solidFill>
              <a:srgbClr val="4344B1"/>
            </a:solidFill>
          </a:endParaRPr>
        </a:p>
      </dgm:t>
    </dgm:pt>
    <dgm:pt modelId="{1AB5650F-4A7E-A14E-BC93-1B1764BE8BF5}" type="parTrans" cxnId="{1404B47B-E883-4B4B-AD84-641B14F5464D}">
      <dgm:prSet/>
      <dgm:spPr/>
      <dgm:t>
        <a:bodyPr/>
        <a:lstStyle/>
        <a:p>
          <a:endParaRPr lang="es-ES_tradnl"/>
        </a:p>
      </dgm:t>
    </dgm:pt>
    <dgm:pt modelId="{4AAF4430-B99E-6D4B-B877-6596CC860C93}" type="sibTrans" cxnId="{1404B47B-E883-4B4B-AD84-641B14F5464D}">
      <dgm:prSet/>
      <dgm:spPr/>
      <dgm:t>
        <a:bodyPr/>
        <a:lstStyle/>
        <a:p>
          <a:endParaRPr lang="es-ES_tradnl"/>
        </a:p>
      </dgm:t>
    </dgm:pt>
    <dgm:pt modelId="{4E7F78E6-1DE2-E84C-AAC3-8698C1219E5E}" type="pres">
      <dgm:prSet presAssocID="{E538827F-0F94-F949-800D-33BE0057FC29}" presName="Name0" presStyleCnt="0">
        <dgm:presLayoutVars>
          <dgm:chMax val="4"/>
          <dgm:resizeHandles val="exact"/>
        </dgm:presLayoutVars>
      </dgm:prSet>
      <dgm:spPr/>
      <dgm:t>
        <a:bodyPr/>
        <a:lstStyle/>
        <a:p>
          <a:endParaRPr lang="es-ES_tradnl"/>
        </a:p>
      </dgm:t>
    </dgm:pt>
    <dgm:pt modelId="{A4455167-1D60-A047-A52A-AED3ED33811C}" type="pres">
      <dgm:prSet presAssocID="{E538827F-0F94-F949-800D-33BE0057FC29}" presName="ellipse" presStyleLbl="trBgShp" presStyleIdx="0" presStyleCnt="1"/>
      <dgm:spPr/>
    </dgm:pt>
    <dgm:pt modelId="{0AB37C87-1243-EE4C-903D-AE4EDC374C97}" type="pres">
      <dgm:prSet presAssocID="{E538827F-0F94-F949-800D-33BE0057FC29}" presName="arrow1" presStyleLbl="fgShp" presStyleIdx="0" presStyleCnt="1" custLinFactNeighborY="11915"/>
      <dgm:spPr/>
    </dgm:pt>
    <dgm:pt modelId="{A875EECE-CBDD-8444-8A07-4EAF2A74A47F}" type="pres">
      <dgm:prSet presAssocID="{E538827F-0F94-F949-800D-33BE0057FC29}" presName="rectangle" presStyleLbl="revTx" presStyleIdx="0" presStyleCnt="1" custScaleX="160829" custScaleY="177295" custLinFactNeighborX="0" custLinFactNeighborY="36980">
        <dgm:presLayoutVars>
          <dgm:bulletEnabled val="1"/>
        </dgm:presLayoutVars>
      </dgm:prSet>
      <dgm:spPr>
        <a:prstGeom prst="upDownArrow">
          <a:avLst/>
        </a:prstGeom>
      </dgm:spPr>
      <dgm:t>
        <a:bodyPr/>
        <a:lstStyle/>
        <a:p>
          <a:endParaRPr lang="es-ES_tradnl"/>
        </a:p>
      </dgm:t>
    </dgm:pt>
    <dgm:pt modelId="{A211DE07-8E22-F54E-BD7A-4E8E8C3DE247}" type="pres">
      <dgm:prSet presAssocID="{2174E0BD-4CDF-4742-9BF7-AE111D24A4E1}" presName="item1" presStyleLbl="node1" presStyleIdx="0" presStyleCnt="2" custScaleX="199096" custScaleY="139533">
        <dgm:presLayoutVars>
          <dgm:bulletEnabled val="1"/>
        </dgm:presLayoutVars>
      </dgm:prSet>
      <dgm:spPr/>
      <dgm:t>
        <a:bodyPr/>
        <a:lstStyle/>
        <a:p>
          <a:endParaRPr lang="es-ES_tradnl"/>
        </a:p>
      </dgm:t>
    </dgm:pt>
    <dgm:pt modelId="{6BF5ACD9-E4F4-7144-9249-CE53C1BFA030}" type="pres">
      <dgm:prSet presAssocID="{EE75A875-B26E-3B49-AB0A-DEC186100DC0}" presName="item2" presStyleLbl="node1" presStyleIdx="1" presStyleCnt="2" custScaleX="185164" custScaleY="154247" custLinFactNeighborX="-33573" custLinFactNeighborY="-26912">
        <dgm:presLayoutVars>
          <dgm:bulletEnabled val="1"/>
        </dgm:presLayoutVars>
      </dgm:prSet>
      <dgm:spPr/>
      <dgm:t>
        <a:bodyPr/>
        <a:lstStyle/>
        <a:p>
          <a:endParaRPr lang="es-ES_tradnl"/>
        </a:p>
      </dgm:t>
    </dgm:pt>
    <dgm:pt modelId="{C12F0950-79A5-E54B-AE5E-8E3A6B8F1A1E}" type="pres">
      <dgm:prSet presAssocID="{E538827F-0F94-F949-800D-33BE0057FC29}" presName="funnel" presStyleLbl="trAlignAcc1" presStyleIdx="0" presStyleCnt="1" custScaleX="142857" custScaleY="120073" custLinFactNeighborX="0" custLinFactNeighborY="604"/>
      <dgm:spPr/>
    </dgm:pt>
  </dgm:ptLst>
  <dgm:cxnLst>
    <dgm:cxn modelId="{CF7E2A1F-4EA3-D148-B712-460B7E70961C}" type="presOf" srcId="{FB45C343-2568-F94E-9026-5D1B23B92D70}" destId="{6BF5ACD9-E4F4-7144-9249-CE53C1BFA030}" srcOrd="0" destOrd="0" presId="urn:microsoft.com/office/officeart/2005/8/layout/funnel1"/>
    <dgm:cxn modelId="{F40CE2DF-2DC6-894F-8D45-0270BA368797}" srcId="{E538827F-0F94-F949-800D-33BE0057FC29}" destId="{FB45C343-2568-F94E-9026-5D1B23B92D70}" srcOrd="0" destOrd="0" parTransId="{C715B572-8362-0743-BC8A-8222A9FC3672}" sibTransId="{69087CA3-7651-4C41-B4EC-7F024A8A51CA}"/>
    <dgm:cxn modelId="{1404B47B-E883-4B4B-AD84-641B14F5464D}" srcId="{E538827F-0F94-F949-800D-33BE0057FC29}" destId="{EE75A875-B26E-3B49-AB0A-DEC186100DC0}" srcOrd="2" destOrd="0" parTransId="{1AB5650F-4A7E-A14E-BC93-1B1764BE8BF5}" sibTransId="{4AAF4430-B99E-6D4B-B877-6596CC860C93}"/>
    <dgm:cxn modelId="{DDB962C5-2F8E-9043-8694-032C866BE792}" type="presOf" srcId="{2174E0BD-4CDF-4742-9BF7-AE111D24A4E1}" destId="{A211DE07-8E22-F54E-BD7A-4E8E8C3DE247}" srcOrd="0" destOrd="0" presId="urn:microsoft.com/office/officeart/2005/8/layout/funnel1"/>
    <dgm:cxn modelId="{01221979-CA0B-9C43-900A-C1EA12A394A1}" type="presOf" srcId="{EE75A875-B26E-3B49-AB0A-DEC186100DC0}" destId="{A875EECE-CBDD-8444-8A07-4EAF2A74A47F}" srcOrd="0" destOrd="0" presId="urn:microsoft.com/office/officeart/2005/8/layout/funnel1"/>
    <dgm:cxn modelId="{CC1E6299-42FB-CB4A-AE3B-C1D0B2D1A734}" srcId="{E538827F-0F94-F949-800D-33BE0057FC29}" destId="{2174E0BD-4CDF-4742-9BF7-AE111D24A4E1}" srcOrd="1" destOrd="0" parTransId="{8E343109-5765-E744-97D2-62034CC083BD}" sibTransId="{FEE34689-62D9-6044-9545-139403065231}"/>
    <dgm:cxn modelId="{C8A3B158-61BB-8149-B27B-B295AE37CE5A}" type="presOf" srcId="{E538827F-0F94-F949-800D-33BE0057FC29}" destId="{4E7F78E6-1DE2-E84C-AAC3-8698C1219E5E}" srcOrd="0" destOrd="0" presId="urn:microsoft.com/office/officeart/2005/8/layout/funnel1"/>
    <dgm:cxn modelId="{D2F4723D-2E1D-DA44-8CA8-02F4BEC1EDA9}" type="presParOf" srcId="{4E7F78E6-1DE2-E84C-AAC3-8698C1219E5E}" destId="{A4455167-1D60-A047-A52A-AED3ED33811C}" srcOrd="0" destOrd="0" presId="urn:microsoft.com/office/officeart/2005/8/layout/funnel1"/>
    <dgm:cxn modelId="{13FB06F4-6CC9-974E-9CC9-5182C7E265B2}" type="presParOf" srcId="{4E7F78E6-1DE2-E84C-AAC3-8698C1219E5E}" destId="{0AB37C87-1243-EE4C-903D-AE4EDC374C97}" srcOrd="1" destOrd="0" presId="urn:microsoft.com/office/officeart/2005/8/layout/funnel1"/>
    <dgm:cxn modelId="{D025FF67-60B3-8540-9DD3-A00D895E06B6}" type="presParOf" srcId="{4E7F78E6-1DE2-E84C-AAC3-8698C1219E5E}" destId="{A875EECE-CBDD-8444-8A07-4EAF2A74A47F}" srcOrd="2" destOrd="0" presId="urn:microsoft.com/office/officeart/2005/8/layout/funnel1"/>
    <dgm:cxn modelId="{FF84285D-C841-F241-AD76-4F7FF77F264D}" type="presParOf" srcId="{4E7F78E6-1DE2-E84C-AAC3-8698C1219E5E}" destId="{A211DE07-8E22-F54E-BD7A-4E8E8C3DE247}" srcOrd="3" destOrd="0" presId="urn:microsoft.com/office/officeart/2005/8/layout/funnel1"/>
    <dgm:cxn modelId="{E9CB9FFC-3C46-8F4D-9102-4C3EEC5E46BE}" type="presParOf" srcId="{4E7F78E6-1DE2-E84C-AAC3-8698C1219E5E}" destId="{6BF5ACD9-E4F4-7144-9249-CE53C1BFA030}" srcOrd="4" destOrd="0" presId="urn:microsoft.com/office/officeart/2005/8/layout/funnel1"/>
    <dgm:cxn modelId="{7309CEC5-DB63-5543-8D68-DAFC8224C57E}" type="presParOf" srcId="{4E7F78E6-1DE2-E84C-AAC3-8698C1219E5E}" destId="{C12F0950-79A5-E54B-AE5E-8E3A6B8F1A1E}" srcOrd="5"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E208F-0692-7D45-8092-7822CF3C58BE}" type="doc">
      <dgm:prSet loTypeId="urn:microsoft.com/office/officeart/2005/8/layout/radial1" loCatId="" qsTypeId="urn:microsoft.com/office/officeart/2005/8/quickstyle/simple4" qsCatId="simple" csTypeId="urn:microsoft.com/office/officeart/2005/8/colors/colorful3" csCatId="colorful" phldr="1"/>
      <dgm:spPr/>
      <dgm:t>
        <a:bodyPr/>
        <a:lstStyle/>
        <a:p>
          <a:endParaRPr lang="fr-FR"/>
        </a:p>
      </dgm:t>
    </dgm:pt>
    <dgm:pt modelId="{F4D3990E-9A81-BB49-9AEE-995F2227F087}">
      <dgm:prSet phldrT="[Texte]"/>
      <dgm:spPr/>
      <dgm:t>
        <a:bodyPr/>
        <a:lstStyle/>
        <a:p>
          <a:r>
            <a:rPr lang="fr-FR" dirty="0" smtClean="0"/>
            <a:t>DEFINITION</a:t>
          </a:r>
          <a:endParaRPr lang="fr-FR" dirty="0"/>
        </a:p>
      </dgm:t>
    </dgm:pt>
    <dgm:pt modelId="{0816DE2A-9DC9-814B-9D3C-561652C55763}" type="parTrans" cxnId="{57B5A700-5879-4841-83F8-605910DCBE62}">
      <dgm:prSet/>
      <dgm:spPr/>
      <dgm:t>
        <a:bodyPr/>
        <a:lstStyle/>
        <a:p>
          <a:endParaRPr lang="fr-FR"/>
        </a:p>
      </dgm:t>
    </dgm:pt>
    <dgm:pt modelId="{73AB0A58-7547-E141-81E0-08D062EF2E26}" type="sibTrans" cxnId="{57B5A700-5879-4841-83F8-605910DCBE62}">
      <dgm:prSet/>
      <dgm:spPr/>
      <dgm:t>
        <a:bodyPr/>
        <a:lstStyle/>
        <a:p>
          <a:endParaRPr lang="fr-FR"/>
        </a:p>
      </dgm:t>
    </dgm:pt>
    <dgm:pt modelId="{B83F396E-1600-9B4E-AC18-5010E3DB9503}">
      <dgm:prSet phldrT="[Texte]" custT="1"/>
      <dgm:spPr/>
      <dgm:t>
        <a:bodyPr/>
        <a:lstStyle/>
        <a:p>
          <a:r>
            <a:rPr lang="fr-FR" sz="1400" dirty="0" smtClean="0"/>
            <a:t>Education à l’informatique</a:t>
          </a:r>
          <a:endParaRPr lang="fr-FR" sz="1400" dirty="0"/>
        </a:p>
      </dgm:t>
    </dgm:pt>
    <dgm:pt modelId="{55AA9367-A993-F44E-BF11-BBCCDD0104AC}" type="parTrans" cxnId="{D2CE9E94-0DAF-0B44-8EAE-2637DB384962}">
      <dgm:prSet/>
      <dgm:spPr/>
      <dgm:t>
        <a:bodyPr/>
        <a:lstStyle/>
        <a:p>
          <a:endParaRPr lang="fr-FR"/>
        </a:p>
      </dgm:t>
    </dgm:pt>
    <dgm:pt modelId="{6F30DD05-7EA2-A64F-93DC-B30E30C01081}" type="sibTrans" cxnId="{D2CE9E94-0DAF-0B44-8EAE-2637DB384962}">
      <dgm:prSet/>
      <dgm:spPr/>
      <dgm:t>
        <a:bodyPr/>
        <a:lstStyle/>
        <a:p>
          <a:endParaRPr lang="fr-FR"/>
        </a:p>
      </dgm:t>
    </dgm:pt>
    <dgm:pt modelId="{C5D32F71-C789-0F4F-9AD2-80535D25FC76}">
      <dgm:prSet phldrT="[Texte]" custT="1"/>
      <dgm:spPr/>
      <dgm:t>
        <a:bodyPr/>
        <a:lstStyle/>
        <a:p>
          <a:r>
            <a:rPr lang="fr-FR" sz="1400" dirty="0" smtClean="0"/>
            <a:t> Education au numérique </a:t>
          </a:r>
          <a:endParaRPr lang="fr-FR" sz="1400" dirty="0"/>
        </a:p>
      </dgm:t>
    </dgm:pt>
    <dgm:pt modelId="{2BC73D4A-82B7-AA4E-8A91-315D580736BF}" type="parTrans" cxnId="{AE24C987-E708-A54B-8240-9CA1954137AE}">
      <dgm:prSet/>
      <dgm:spPr/>
      <dgm:t>
        <a:bodyPr/>
        <a:lstStyle/>
        <a:p>
          <a:endParaRPr lang="fr-FR"/>
        </a:p>
      </dgm:t>
    </dgm:pt>
    <dgm:pt modelId="{39A1CC72-9831-B446-8562-482780F30D06}" type="sibTrans" cxnId="{AE24C987-E708-A54B-8240-9CA1954137AE}">
      <dgm:prSet/>
      <dgm:spPr/>
      <dgm:t>
        <a:bodyPr/>
        <a:lstStyle/>
        <a:p>
          <a:endParaRPr lang="fr-FR"/>
        </a:p>
      </dgm:t>
    </dgm:pt>
    <dgm:pt modelId="{C0324AA8-7C55-4449-9B78-20B0007A9210}">
      <dgm:prSet phldrT="[Texte]" custT="1"/>
      <dgm:spPr/>
      <dgm:t>
        <a:bodyPr/>
        <a:lstStyle/>
        <a:p>
          <a:r>
            <a:rPr lang="fr-FR" sz="1300" dirty="0" smtClean="0"/>
            <a:t> Education à l’information/doc</a:t>
          </a:r>
          <a:endParaRPr lang="fr-FR" sz="1300" dirty="0"/>
        </a:p>
      </dgm:t>
    </dgm:pt>
    <dgm:pt modelId="{C5E2D12A-9FFE-7D4B-A0C9-BC62F6D5FFF3}" type="parTrans" cxnId="{AE70316D-4D7D-3B4B-8413-EB164880932E}">
      <dgm:prSet/>
      <dgm:spPr/>
      <dgm:t>
        <a:bodyPr/>
        <a:lstStyle/>
        <a:p>
          <a:endParaRPr lang="fr-FR"/>
        </a:p>
      </dgm:t>
    </dgm:pt>
    <dgm:pt modelId="{E50B168C-29C9-D34B-8DEF-C511E9AA2CB9}" type="sibTrans" cxnId="{AE70316D-4D7D-3B4B-8413-EB164880932E}">
      <dgm:prSet/>
      <dgm:spPr/>
      <dgm:t>
        <a:bodyPr/>
        <a:lstStyle/>
        <a:p>
          <a:endParaRPr lang="fr-FR"/>
        </a:p>
      </dgm:t>
    </dgm:pt>
    <dgm:pt modelId="{66E74368-3A54-4346-A467-1F91AE944BED}">
      <dgm:prSet phldrT="[Texte]" custT="1"/>
      <dgm:spPr/>
      <dgm:t>
        <a:bodyPr/>
        <a:lstStyle/>
        <a:p>
          <a:r>
            <a:rPr lang="fr-FR" sz="1400" dirty="0" smtClean="0"/>
            <a:t>Education aux médias</a:t>
          </a:r>
          <a:endParaRPr lang="fr-FR" sz="1400" dirty="0"/>
        </a:p>
      </dgm:t>
    </dgm:pt>
    <dgm:pt modelId="{8EFA8C61-2FC0-6942-9E7D-5BED8D50BD92}" type="parTrans" cxnId="{73AC97CA-EFD0-3844-B253-5FE5CB756C77}">
      <dgm:prSet/>
      <dgm:spPr/>
      <dgm:t>
        <a:bodyPr/>
        <a:lstStyle/>
        <a:p>
          <a:endParaRPr lang="fr-FR"/>
        </a:p>
      </dgm:t>
    </dgm:pt>
    <dgm:pt modelId="{721682D4-C80F-DB46-9E3B-96CB7EB66372}" type="sibTrans" cxnId="{73AC97CA-EFD0-3844-B253-5FE5CB756C77}">
      <dgm:prSet/>
      <dgm:spPr/>
      <dgm:t>
        <a:bodyPr/>
        <a:lstStyle/>
        <a:p>
          <a:endParaRPr lang="fr-FR"/>
        </a:p>
      </dgm:t>
    </dgm:pt>
    <dgm:pt modelId="{58BE75D1-8A45-074B-AE8A-A10B4B77823E}" type="pres">
      <dgm:prSet presAssocID="{AA2E208F-0692-7D45-8092-7822CF3C58BE}" presName="cycle" presStyleCnt="0">
        <dgm:presLayoutVars>
          <dgm:chMax val="1"/>
          <dgm:dir/>
          <dgm:animLvl val="ctr"/>
          <dgm:resizeHandles val="exact"/>
        </dgm:presLayoutVars>
      </dgm:prSet>
      <dgm:spPr/>
      <dgm:t>
        <a:bodyPr/>
        <a:lstStyle/>
        <a:p>
          <a:endParaRPr lang="fr-FR"/>
        </a:p>
      </dgm:t>
    </dgm:pt>
    <dgm:pt modelId="{C0F1C0E4-B570-8F42-905A-CC49E59BAA6C}" type="pres">
      <dgm:prSet presAssocID="{F4D3990E-9A81-BB49-9AEE-995F2227F087}" presName="centerShape" presStyleLbl="node0" presStyleIdx="0" presStyleCnt="1" custScaleY="60026" custLinFactNeighborX="-11572" custLinFactNeighborY="-10989"/>
      <dgm:spPr/>
      <dgm:t>
        <a:bodyPr/>
        <a:lstStyle/>
        <a:p>
          <a:endParaRPr lang="fr-FR"/>
        </a:p>
      </dgm:t>
    </dgm:pt>
    <dgm:pt modelId="{9F7FF36F-4CBB-E34B-A854-0F8A9ABEFEB6}" type="pres">
      <dgm:prSet presAssocID="{55AA9367-A993-F44E-BF11-BBCCDD0104AC}" presName="Name9" presStyleLbl="parChTrans1D2" presStyleIdx="0" presStyleCnt="4"/>
      <dgm:spPr/>
      <dgm:t>
        <a:bodyPr/>
        <a:lstStyle/>
        <a:p>
          <a:endParaRPr lang="fr-FR"/>
        </a:p>
      </dgm:t>
    </dgm:pt>
    <dgm:pt modelId="{22350559-4C86-B04C-9ABF-F6DF13C87095}" type="pres">
      <dgm:prSet presAssocID="{55AA9367-A993-F44E-BF11-BBCCDD0104AC}" presName="connTx" presStyleLbl="parChTrans1D2" presStyleIdx="0" presStyleCnt="4"/>
      <dgm:spPr/>
      <dgm:t>
        <a:bodyPr/>
        <a:lstStyle/>
        <a:p>
          <a:endParaRPr lang="fr-FR"/>
        </a:p>
      </dgm:t>
    </dgm:pt>
    <dgm:pt modelId="{5A4512EF-97BB-094C-96C0-89B22784D59A}" type="pres">
      <dgm:prSet presAssocID="{B83F396E-1600-9B4E-AC18-5010E3DB9503}" presName="node" presStyleLbl="node1" presStyleIdx="0" presStyleCnt="4" custScaleX="120519" custScaleY="71350" custRadScaleRad="118658" custRadScaleInc="28487">
        <dgm:presLayoutVars>
          <dgm:bulletEnabled val="1"/>
        </dgm:presLayoutVars>
      </dgm:prSet>
      <dgm:spPr/>
      <dgm:t>
        <a:bodyPr/>
        <a:lstStyle/>
        <a:p>
          <a:endParaRPr lang="fr-FR"/>
        </a:p>
      </dgm:t>
    </dgm:pt>
    <dgm:pt modelId="{DCBC36D7-12D2-9446-9645-D02B194717E9}" type="pres">
      <dgm:prSet presAssocID="{2BC73D4A-82B7-AA4E-8A91-315D580736BF}" presName="Name9" presStyleLbl="parChTrans1D2" presStyleIdx="1" presStyleCnt="4"/>
      <dgm:spPr/>
      <dgm:t>
        <a:bodyPr/>
        <a:lstStyle/>
        <a:p>
          <a:endParaRPr lang="fr-FR"/>
        </a:p>
      </dgm:t>
    </dgm:pt>
    <dgm:pt modelId="{18BAA672-613E-554A-B2C1-BDAD3E6837C8}" type="pres">
      <dgm:prSet presAssocID="{2BC73D4A-82B7-AA4E-8A91-315D580736BF}" presName="connTx" presStyleLbl="parChTrans1D2" presStyleIdx="1" presStyleCnt="4"/>
      <dgm:spPr/>
      <dgm:t>
        <a:bodyPr/>
        <a:lstStyle/>
        <a:p>
          <a:endParaRPr lang="fr-FR"/>
        </a:p>
      </dgm:t>
    </dgm:pt>
    <dgm:pt modelId="{642EB1FA-8FFE-2042-A3FE-B6BA5C04585C}" type="pres">
      <dgm:prSet presAssocID="{C5D32F71-C789-0F4F-9AD2-80535D25FC76}" presName="node" presStyleLbl="node1" presStyleIdx="1" presStyleCnt="4" custScaleX="120762" custScaleY="46757" custRadScaleRad="55254" custRadScaleInc="59127">
        <dgm:presLayoutVars>
          <dgm:bulletEnabled val="1"/>
        </dgm:presLayoutVars>
      </dgm:prSet>
      <dgm:spPr/>
      <dgm:t>
        <a:bodyPr/>
        <a:lstStyle/>
        <a:p>
          <a:endParaRPr lang="fr-FR"/>
        </a:p>
      </dgm:t>
    </dgm:pt>
    <dgm:pt modelId="{E378939C-5DDF-0648-97A9-5B214C755B7F}" type="pres">
      <dgm:prSet presAssocID="{C5E2D12A-9FFE-7D4B-A0C9-BC62F6D5FFF3}" presName="Name9" presStyleLbl="parChTrans1D2" presStyleIdx="2" presStyleCnt="4"/>
      <dgm:spPr/>
      <dgm:t>
        <a:bodyPr/>
        <a:lstStyle/>
        <a:p>
          <a:endParaRPr lang="fr-FR"/>
        </a:p>
      </dgm:t>
    </dgm:pt>
    <dgm:pt modelId="{6D351587-774E-A445-8989-9DEDE566450A}" type="pres">
      <dgm:prSet presAssocID="{C5E2D12A-9FFE-7D4B-A0C9-BC62F6D5FFF3}" presName="connTx" presStyleLbl="parChTrans1D2" presStyleIdx="2" presStyleCnt="4"/>
      <dgm:spPr/>
      <dgm:t>
        <a:bodyPr/>
        <a:lstStyle/>
        <a:p>
          <a:endParaRPr lang="fr-FR"/>
        </a:p>
      </dgm:t>
    </dgm:pt>
    <dgm:pt modelId="{E1D5E8DE-84E4-4F4E-88E7-E8D810B6AF19}" type="pres">
      <dgm:prSet presAssocID="{C0324AA8-7C55-4449-9B78-20B0007A9210}" presName="node" presStyleLbl="node1" presStyleIdx="2" presStyleCnt="4" custScaleX="106707" custScaleY="53249" custRadScaleRad="202041" custRadScaleInc="189694">
        <dgm:presLayoutVars>
          <dgm:bulletEnabled val="1"/>
        </dgm:presLayoutVars>
      </dgm:prSet>
      <dgm:spPr/>
      <dgm:t>
        <a:bodyPr/>
        <a:lstStyle/>
        <a:p>
          <a:endParaRPr lang="fr-FR"/>
        </a:p>
      </dgm:t>
    </dgm:pt>
    <dgm:pt modelId="{1DF3ABA1-D2EF-5840-9ACC-AA3F82822D90}" type="pres">
      <dgm:prSet presAssocID="{8EFA8C61-2FC0-6942-9E7D-5BED8D50BD92}" presName="Name9" presStyleLbl="parChTrans1D2" presStyleIdx="3" presStyleCnt="4"/>
      <dgm:spPr/>
      <dgm:t>
        <a:bodyPr/>
        <a:lstStyle/>
        <a:p>
          <a:endParaRPr lang="fr-FR"/>
        </a:p>
      </dgm:t>
    </dgm:pt>
    <dgm:pt modelId="{8F9AD70D-E621-E24C-A601-C25B6A9594B5}" type="pres">
      <dgm:prSet presAssocID="{8EFA8C61-2FC0-6942-9E7D-5BED8D50BD92}" presName="connTx" presStyleLbl="parChTrans1D2" presStyleIdx="3" presStyleCnt="4"/>
      <dgm:spPr/>
      <dgm:t>
        <a:bodyPr/>
        <a:lstStyle/>
        <a:p>
          <a:endParaRPr lang="fr-FR"/>
        </a:p>
      </dgm:t>
    </dgm:pt>
    <dgm:pt modelId="{82C9084E-9A77-BB41-A152-9BF363FD077C}" type="pres">
      <dgm:prSet presAssocID="{66E74368-3A54-4346-A467-1F91AE944BED}" presName="node" presStyleLbl="node1" presStyleIdx="3" presStyleCnt="4" custScaleX="92878" custScaleY="53308" custRadScaleRad="235781" custRadScaleInc="71176">
        <dgm:presLayoutVars>
          <dgm:bulletEnabled val="1"/>
        </dgm:presLayoutVars>
      </dgm:prSet>
      <dgm:spPr/>
      <dgm:t>
        <a:bodyPr/>
        <a:lstStyle/>
        <a:p>
          <a:endParaRPr lang="fr-FR"/>
        </a:p>
      </dgm:t>
    </dgm:pt>
  </dgm:ptLst>
  <dgm:cxnLst>
    <dgm:cxn modelId="{AE24C987-E708-A54B-8240-9CA1954137AE}" srcId="{F4D3990E-9A81-BB49-9AEE-995F2227F087}" destId="{C5D32F71-C789-0F4F-9AD2-80535D25FC76}" srcOrd="1" destOrd="0" parTransId="{2BC73D4A-82B7-AA4E-8A91-315D580736BF}" sibTransId="{39A1CC72-9831-B446-8562-482780F30D06}"/>
    <dgm:cxn modelId="{F987B1FE-F684-B34F-8DD2-9582E8ABFAAF}" type="presOf" srcId="{55AA9367-A993-F44E-BF11-BBCCDD0104AC}" destId="{22350559-4C86-B04C-9ABF-F6DF13C87095}" srcOrd="1" destOrd="0" presId="urn:microsoft.com/office/officeart/2005/8/layout/radial1"/>
    <dgm:cxn modelId="{761D06CF-42C6-5643-B549-07F64E2C3736}" type="presOf" srcId="{B83F396E-1600-9B4E-AC18-5010E3DB9503}" destId="{5A4512EF-97BB-094C-96C0-89B22784D59A}" srcOrd="0" destOrd="0" presId="urn:microsoft.com/office/officeart/2005/8/layout/radial1"/>
    <dgm:cxn modelId="{DE2BBD3C-F1A9-8F4A-8A19-6812DB0F2B8E}" type="presOf" srcId="{2BC73D4A-82B7-AA4E-8A91-315D580736BF}" destId="{DCBC36D7-12D2-9446-9645-D02B194717E9}" srcOrd="0" destOrd="0" presId="urn:microsoft.com/office/officeart/2005/8/layout/radial1"/>
    <dgm:cxn modelId="{73AC97CA-EFD0-3844-B253-5FE5CB756C77}" srcId="{F4D3990E-9A81-BB49-9AEE-995F2227F087}" destId="{66E74368-3A54-4346-A467-1F91AE944BED}" srcOrd="3" destOrd="0" parTransId="{8EFA8C61-2FC0-6942-9E7D-5BED8D50BD92}" sibTransId="{721682D4-C80F-DB46-9E3B-96CB7EB66372}"/>
    <dgm:cxn modelId="{D2CE9E94-0DAF-0B44-8EAE-2637DB384962}" srcId="{F4D3990E-9A81-BB49-9AEE-995F2227F087}" destId="{B83F396E-1600-9B4E-AC18-5010E3DB9503}" srcOrd="0" destOrd="0" parTransId="{55AA9367-A993-F44E-BF11-BBCCDD0104AC}" sibTransId="{6F30DD05-7EA2-A64F-93DC-B30E30C01081}"/>
    <dgm:cxn modelId="{4CC1CB3E-C890-7F42-B095-35B82669332A}" type="presOf" srcId="{C5E2D12A-9FFE-7D4B-A0C9-BC62F6D5FFF3}" destId="{E378939C-5DDF-0648-97A9-5B214C755B7F}" srcOrd="0" destOrd="0" presId="urn:microsoft.com/office/officeart/2005/8/layout/radial1"/>
    <dgm:cxn modelId="{C9E1AD86-5ACD-8641-A258-1F924E5E64EC}" type="presOf" srcId="{C5D32F71-C789-0F4F-9AD2-80535D25FC76}" destId="{642EB1FA-8FFE-2042-A3FE-B6BA5C04585C}" srcOrd="0" destOrd="0" presId="urn:microsoft.com/office/officeart/2005/8/layout/radial1"/>
    <dgm:cxn modelId="{4CEB8C13-186B-5C4E-B018-22623A0E8FB3}" type="presOf" srcId="{C5E2D12A-9FFE-7D4B-A0C9-BC62F6D5FFF3}" destId="{6D351587-774E-A445-8989-9DEDE566450A}" srcOrd="1" destOrd="0" presId="urn:microsoft.com/office/officeart/2005/8/layout/radial1"/>
    <dgm:cxn modelId="{CEAC1AED-D54F-BB42-996B-B8710961CFA2}" type="presOf" srcId="{C0324AA8-7C55-4449-9B78-20B0007A9210}" destId="{E1D5E8DE-84E4-4F4E-88E7-E8D810B6AF19}" srcOrd="0" destOrd="0" presId="urn:microsoft.com/office/officeart/2005/8/layout/radial1"/>
    <dgm:cxn modelId="{27A1C510-C897-E640-BFC5-FD2AFDB19F24}" type="presOf" srcId="{55AA9367-A993-F44E-BF11-BBCCDD0104AC}" destId="{9F7FF36F-4CBB-E34B-A854-0F8A9ABEFEB6}" srcOrd="0" destOrd="0" presId="urn:microsoft.com/office/officeart/2005/8/layout/radial1"/>
    <dgm:cxn modelId="{369E6358-116C-DF4A-B1D1-2150C2486C78}" type="presOf" srcId="{AA2E208F-0692-7D45-8092-7822CF3C58BE}" destId="{58BE75D1-8A45-074B-AE8A-A10B4B77823E}" srcOrd="0" destOrd="0" presId="urn:microsoft.com/office/officeart/2005/8/layout/radial1"/>
    <dgm:cxn modelId="{AE70316D-4D7D-3B4B-8413-EB164880932E}" srcId="{F4D3990E-9A81-BB49-9AEE-995F2227F087}" destId="{C0324AA8-7C55-4449-9B78-20B0007A9210}" srcOrd="2" destOrd="0" parTransId="{C5E2D12A-9FFE-7D4B-A0C9-BC62F6D5FFF3}" sibTransId="{E50B168C-29C9-D34B-8DEF-C511E9AA2CB9}"/>
    <dgm:cxn modelId="{57B5A700-5879-4841-83F8-605910DCBE62}" srcId="{AA2E208F-0692-7D45-8092-7822CF3C58BE}" destId="{F4D3990E-9A81-BB49-9AEE-995F2227F087}" srcOrd="0" destOrd="0" parTransId="{0816DE2A-9DC9-814B-9D3C-561652C55763}" sibTransId="{73AB0A58-7547-E141-81E0-08D062EF2E26}"/>
    <dgm:cxn modelId="{6C196F69-DDE6-1244-B8C1-367026A604A4}" type="presOf" srcId="{66E74368-3A54-4346-A467-1F91AE944BED}" destId="{82C9084E-9A77-BB41-A152-9BF363FD077C}" srcOrd="0" destOrd="0" presId="urn:microsoft.com/office/officeart/2005/8/layout/radial1"/>
    <dgm:cxn modelId="{19AA4C61-6A92-8B4C-B79A-23FDBFC26CF5}" type="presOf" srcId="{2BC73D4A-82B7-AA4E-8A91-315D580736BF}" destId="{18BAA672-613E-554A-B2C1-BDAD3E6837C8}" srcOrd="1" destOrd="0" presId="urn:microsoft.com/office/officeart/2005/8/layout/radial1"/>
    <dgm:cxn modelId="{C2E7FB9C-5439-C440-8B72-8DD55126A80C}" type="presOf" srcId="{8EFA8C61-2FC0-6942-9E7D-5BED8D50BD92}" destId="{8F9AD70D-E621-E24C-A601-C25B6A9594B5}" srcOrd="1" destOrd="0" presId="urn:microsoft.com/office/officeart/2005/8/layout/radial1"/>
    <dgm:cxn modelId="{3BD2308F-2066-9B44-BCCE-3559D9B5D408}" type="presOf" srcId="{8EFA8C61-2FC0-6942-9E7D-5BED8D50BD92}" destId="{1DF3ABA1-D2EF-5840-9ACC-AA3F82822D90}" srcOrd="0" destOrd="0" presId="urn:microsoft.com/office/officeart/2005/8/layout/radial1"/>
    <dgm:cxn modelId="{08FB6799-A143-FA44-8B47-A18A63CC0E74}" type="presOf" srcId="{F4D3990E-9A81-BB49-9AEE-995F2227F087}" destId="{C0F1C0E4-B570-8F42-905A-CC49E59BAA6C}" srcOrd="0" destOrd="0" presId="urn:microsoft.com/office/officeart/2005/8/layout/radial1"/>
    <dgm:cxn modelId="{BF0B0AF6-EB05-204E-A7BF-FE33B1AE45ED}" type="presParOf" srcId="{58BE75D1-8A45-074B-AE8A-A10B4B77823E}" destId="{C0F1C0E4-B570-8F42-905A-CC49E59BAA6C}" srcOrd="0" destOrd="0" presId="urn:microsoft.com/office/officeart/2005/8/layout/radial1"/>
    <dgm:cxn modelId="{8DCD6549-F7DF-1B48-9B99-59DD969EE881}" type="presParOf" srcId="{58BE75D1-8A45-074B-AE8A-A10B4B77823E}" destId="{9F7FF36F-4CBB-E34B-A854-0F8A9ABEFEB6}" srcOrd="1" destOrd="0" presId="urn:microsoft.com/office/officeart/2005/8/layout/radial1"/>
    <dgm:cxn modelId="{4F2A2B97-1BF4-3C49-B576-32FAAADDC38F}" type="presParOf" srcId="{9F7FF36F-4CBB-E34B-A854-0F8A9ABEFEB6}" destId="{22350559-4C86-B04C-9ABF-F6DF13C87095}" srcOrd="0" destOrd="0" presId="urn:microsoft.com/office/officeart/2005/8/layout/radial1"/>
    <dgm:cxn modelId="{06A4EC15-3602-834D-A238-B71F52C0698F}" type="presParOf" srcId="{58BE75D1-8A45-074B-AE8A-A10B4B77823E}" destId="{5A4512EF-97BB-094C-96C0-89B22784D59A}" srcOrd="2" destOrd="0" presId="urn:microsoft.com/office/officeart/2005/8/layout/radial1"/>
    <dgm:cxn modelId="{3B49B583-93A8-DC49-A9CC-C204221C4F29}" type="presParOf" srcId="{58BE75D1-8A45-074B-AE8A-A10B4B77823E}" destId="{DCBC36D7-12D2-9446-9645-D02B194717E9}" srcOrd="3" destOrd="0" presId="urn:microsoft.com/office/officeart/2005/8/layout/radial1"/>
    <dgm:cxn modelId="{EE09856B-7454-EB40-8703-4914D70EDA95}" type="presParOf" srcId="{DCBC36D7-12D2-9446-9645-D02B194717E9}" destId="{18BAA672-613E-554A-B2C1-BDAD3E6837C8}" srcOrd="0" destOrd="0" presId="urn:microsoft.com/office/officeart/2005/8/layout/radial1"/>
    <dgm:cxn modelId="{5C1B11EE-CBAC-A940-9098-59BE86C4CCD9}" type="presParOf" srcId="{58BE75D1-8A45-074B-AE8A-A10B4B77823E}" destId="{642EB1FA-8FFE-2042-A3FE-B6BA5C04585C}" srcOrd="4" destOrd="0" presId="urn:microsoft.com/office/officeart/2005/8/layout/radial1"/>
    <dgm:cxn modelId="{C7A65DAC-EFF9-4045-9CCD-E9212387D5B7}" type="presParOf" srcId="{58BE75D1-8A45-074B-AE8A-A10B4B77823E}" destId="{E378939C-5DDF-0648-97A9-5B214C755B7F}" srcOrd="5" destOrd="0" presId="urn:microsoft.com/office/officeart/2005/8/layout/radial1"/>
    <dgm:cxn modelId="{646703B9-0BEB-3D42-95BE-79A349C12C5C}" type="presParOf" srcId="{E378939C-5DDF-0648-97A9-5B214C755B7F}" destId="{6D351587-774E-A445-8989-9DEDE566450A}" srcOrd="0" destOrd="0" presId="urn:microsoft.com/office/officeart/2005/8/layout/radial1"/>
    <dgm:cxn modelId="{1C9CF614-1A75-9941-9A54-536E731A409D}" type="presParOf" srcId="{58BE75D1-8A45-074B-AE8A-A10B4B77823E}" destId="{E1D5E8DE-84E4-4F4E-88E7-E8D810B6AF19}" srcOrd="6" destOrd="0" presId="urn:microsoft.com/office/officeart/2005/8/layout/radial1"/>
    <dgm:cxn modelId="{AF5C14D4-7B4A-E740-A71C-87A01182C465}" type="presParOf" srcId="{58BE75D1-8A45-074B-AE8A-A10B4B77823E}" destId="{1DF3ABA1-D2EF-5840-9ACC-AA3F82822D90}" srcOrd="7" destOrd="0" presId="urn:microsoft.com/office/officeart/2005/8/layout/radial1"/>
    <dgm:cxn modelId="{C80657B4-02FA-8F47-9074-A2647142CFEA}" type="presParOf" srcId="{1DF3ABA1-D2EF-5840-9ACC-AA3F82822D90}" destId="{8F9AD70D-E621-E24C-A601-C25B6A9594B5}" srcOrd="0" destOrd="0" presId="urn:microsoft.com/office/officeart/2005/8/layout/radial1"/>
    <dgm:cxn modelId="{059BAE5A-AF77-5942-B9F7-3EF336C36B24}" type="presParOf" srcId="{58BE75D1-8A45-074B-AE8A-A10B4B77823E}" destId="{82C9084E-9A77-BB41-A152-9BF363FD077C}"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2E208F-0692-7D45-8092-7822CF3C58BE}" type="doc">
      <dgm:prSet loTypeId="urn:microsoft.com/office/officeart/2005/8/layout/radial1" loCatId="" qsTypeId="urn:microsoft.com/office/officeart/2005/8/quickstyle/simple4" qsCatId="simple" csTypeId="urn:microsoft.com/office/officeart/2005/8/colors/colorful3" csCatId="colorful" phldr="1"/>
      <dgm:spPr/>
      <dgm:t>
        <a:bodyPr/>
        <a:lstStyle/>
        <a:p>
          <a:endParaRPr lang="fr-FR"/>
        </a:p>
      </dgm:t>
    </dgm:pt>
    <dgm:pt modelId="{F4D3990E-9A81-BB49-9AEE-995F2227F087}">
      <dgm:prSet phldrT="[Texte]"/>
      <dgm:spPr/>
      <dgm:t>
        <a:bodyPr/>
        <a:lstStyle/>
        <a:p>
          <a:r>
            <a:rPr lang="fr-FR" dirty="0" smtClean="0"/>
            <a:t>DEFINITION</a:t>
          </a:r>
          <a:endParaRPr lang="fr-FR" dirty="0"/>
        </a:p>
      </dgm:t>
    </dgm:pt>
    <dgm:pt modelId="{0816DE2A-9DC9-814B-9D3C-561652C55763}" type="parTrans" cxnId="{57B5A700-5879-4841-83F8-605910DCBE62}">
      <dgm:prSet/>
      <dgm:spPr/>
      <dgm:t>
        <a:bodyPr/>
        <a:lstStyle/>
        <a:p>
          <a:endParaRPr lang="fr-FR"/>
        </a:p>
      </dgm:t>
    </dgm:pt>
    <dgm:pt modelId="{73AB0A58-7547-E141-81E0-08D062EF2E26}" type="sibTrans" cxnId="{57B5A700-5879-4841-83F8-605910DCBE62}">
      <dgm:prSet/>
      <dgm:spPr/>
      <dgm:t>
        <a:bodyPr/>
        <a:lstStyle/>
        <a:p>
          <a:endParaRPr lang="fr-FR"/>
        </a:p>
      </dgm:t>
    </dgm:pt>
    <dgm:pt modelId="{B83F396E-1600-9B4E-AC18-5010E3DB9503}">
      <dgm:prSet phldrT="[Texte]" custT="1"/>
      <dgm:spPr/>
      <dgm:t>
        <a:bodyPr/>
        <a:lstStyle/>
        <a:p>
          <a:r>
            <a:rPr lang="fr-FR" sz="1400" dirty="0" smtClean="0"/>
            <a:t>Education à l’informatique</a:t>
          </a:r>
          <a:endParaRPr lang="fr-FR" sz="1400" dirty="0"/>
        </a:p>
      </dgm:t>
    </dgm:pt>
    <dgm:pt modelId="{55AA9367-A993-F44E-BF11-BBCCDD0104AC}" type="parTrans" cxnId="{D2CE9E94-0DAF-0B44-8EAE-2637DB384962}">
      <dgm:prSet/>
      <dgm:spPr/>
      <dgm:t>
        <a:bodyPr/>
        <a:lstStyle/>
        <a:p>
          <a:endParaRPr lang="fr-FR"/>
        </a:p>
      </dgm:t>
    </dgm:pt>
    <dgm:pt modelId="{6F30DD05-7EA2-A64F-93DC-B30E30C01081}" type="sibTrans" cxnId="{D2CE9E94-0DAF-0B44-8EAE-2637DB384962}">
      <dgm:prSet/>
      <dgm:spPr/>
      <dgm:t>
        <a:bodyPr/>
        <a:lstStyle/>
        <a:p>
          <a:endParaRPr lang="fr-FR"/>
        </a:p>
      </dgm:t>
    </dgm:pt>
    <dgm:pt modelId="{C5D32F71-C789-0F4F-9AD2-80535D25FC76}">
      <dgm:prSet phldrT="[Texte]" custT="1"/>
      <dgm:spPr/>
      <dgm:t>
        <a:bodyPr/>
        <a:lstStyle/>
        <a:p>
          <a:r>
            <a:rPr lang="fr-FR" sz="1400" dirty="0" smtClean="0"/>
            <a:t>Education au numérique</a:t>
          </a:r>
          <a:endParaRPr lang="fr-FR" sz="1400" dirty="0"/>
        </a:p>
      </dgm:t>
    </dgm:pt>
    <dgm:pt modelId="{2BC73D4A-82B7-AA4E-8A91-315D580736BF}" type="parTrans" cxnId="{AE24C987-E708-A54B-8240-9CA1954137AE}">
      <dgm:prSet/>
      <dgm:spPr/>
      <dgm:t>
        <a:bodyPr/>
        <a:lstStyle/>
        <a:p>
          <a:endParaRPr lang="fr-FR"/>
        </a:p>
      </dgm:t>
    </dgm:pt>
    <dgm:pt modelId="{39A1CC72-9831-B446-8562-482780F30D06}" type="sibTrans" cxnId="{AE24C987-E708-A54B-8240-9CA1954137AE}">
      <dgm:prSet/>
      <dgm:spPr/>
      <dgm:t>
        <a:bodyPr/>
        <a:lstStyle/>
        <a:p>
          <a:endParaRPr lang="fr-FR"/>
        </a:p>
      </dgm:t>
    </dgm:pt>
    <dgm:pt modelId="{C0324AA8-7C55-4449-9B78-20B0007A9210}">
      <dgm:prSet phldrT="[Texte]" custT="1"/>
      <dgm:spPr/>
      <dgm:t>
        <a:bodyPr/>
        <a:lstStyle/>
        <a:p>
          <a:r>
            <a:rPr lang="fr-FR" sz="1300" dirty="0" smtClean="0"/>
            <a:t>Education à l’information/doc</a:t>
          </a:r>
          <a:endParaRPr lang="fr-FR" sz="1300" dirty="0"/>
        </a:p>
      </dgm:t>
    </dgm:pt>
    <dgm:pt modelId="{C5E2D12A-9FFE-7D4B-A0C9-BC62F6D5FFF3}" type="parTrans" cxnId="{AE70316D-4D7D-3B4B-8413-EB164880932E}">
      <dgm:prSet/>
      <dgm:spPr/>
      <dgm:t>
        <a:bodyPr/>
        <a:lstStyle/>
        <a:p>
          <a:endParaRPr lang="fr-FR"/>
        </a:p>
      </dgm:t>
    </dgm:pt>
    <dgm:pt modelId="{E50B168C-29C9-D34B-8DEF-C511E9AA2CB9}" type="sibTrans" cxnId="{AE70316D-4D7D-3B4B-8413-EB164880932E}">
      <dgm:prSet/>
      <dgm:spPr/>
      <dgm:t>
        <a:bodyPr/>
        <a:lstStyle/>
        <a:p>
          <a:endParaRPr lang="fr-FR"/>
        </a:p>
      </dgm:t>
    </dgm:pt>
    <dgm:pt modelId="{66E74368-3A54-4346-A467-1F91AE944BED}">
      <dgm:prSet phldrT="[Texte]" custT="1"/>
      <dgm:spPr/>
      <dgm:t>
        <a:bodyPr/>
        <a:lstStyle/>
        <a:p>
          <a:r>
            <a:rPr lang="fr-FR" sz="1400" dirty="0" smtClean="0"/>
            <a:t>Education aux médias</a:t>
          </a:r>
          <a:endParaRPr lang="fr-FR" sz="1400" dirty="0"/>
        </a:p>
      </dgm:t>
    </dgm:pt>
    <dgm:pt modelId="{8EFA8C61-2FC0-6942-9E7D-5BED8D50BD92}" type="parTrans" cxnId="{73AC97CA-EFD0-3844-B253-5FE5CB756C77}">
      <dgm:prSet/>
      <dgm:spPr/>
      <dgm:t>
        <a:bodyPr/>
        <a:lstStyle/>
        <a:p>
          <a:endParaRPr lang="fr-FR"/>
        </a:p>
      </dgm:t>
    </dgm:pt>
    <dgm:pt modelId="{721682D4-C80F-DB46-9E3B-96CB7EB66372}" type="sibTrans" cxnId="{73AC97CA-EFD0-3844-B253-5FE5CB756C77}">
      <dgm:prSet/>
      <dgm:spPr/>
      <dgm:t>
        <a:bodyPr/>
        <a:lstStyle/>
        <a:p>
          <a:endParaRPr lang="fr-FR"/>
        </a:p>
      </dgm:t>
    </dgm:pt>
    <dgm:pt modelId="{58BE75D1-8A45-074B-AE8A-A10B4B77823E}" type="pres">
      <dgm:prSet presAssocID="{AA2E208F-0692-7D45-8092-7822CF3C58BE}" presName="cycle" presStyleCnt="0">
        <dgm:presLayoutVars>
          <dgm:chMax val="1"/>
          <dgm:dir/>
          <dgm:animLvl val="ctr"/>
          <dgm:resizeHandles val="exact"/>
        </dgm:presLayoutVars>
      </dgm:prSet>
      <dgm:spPr/>
      <dgm:t>
        <a:bodyPr/>
        <a:lstStyle/>
        <a:p>
          <a:endParaRPr lang="fr-FR"/>
        </a:p>
      </dgm:t>
    </dgm:pt>
    <dgm:pt modelId="{C0F1C0E4-B570-8F42-905A-CC49E59BAA6C}" type="pres">
      <dgm:prSet presAssocID="{F4D3990E-9A81-BB49-9AEE-995F2227F087}" presName="centerShape" presStyleLbl="node0" presStyleIdx="0" presStyleCnt="1" custScaleX="135258" custScaleY="60026" custLinFactNeighborX="11719" custLinFactNeighborY="-14852"/>
      <dgm:spPr/>
      <dgm:t>
        <a:bodyPr/>
        <a:lstStyle/>
        <a:p>
          <a:endParaRPr lang="fr-FR"/>
        </a:p>
      </dgm:t>
    </dgm:pt>
    <dgm:pt modelId="{9F7FF36F-4CBB-E34B-A854-0F8A9ABEFEB6}" type="pres">
      <dgm:prSet presAssocID="{55AA9367-A993-F44E-BF11-BBCCDD0104AC}" presName="Name9" presStyleLbl="parChTrans1D2" presStyleIdx="0" presStyleCnt="4"/>
      <dgm:spPr/>
      <dgm:t>
        <a:bodyPr/>
        <a:lstStyle/>
        <a:p>
          <a:endParaRPr lang="fr-FR"/>
        </a:p>
      </dgm:t>
    </dgm:pt>
    <dgm:pt modelId="{22350559-4C86-B04C-9ABF-F6DF13C87095}" type="pres">
      <dgm:prSet presAssocID="{55AA9367-A993-F44E-BF11-BBCCDD0104AC}" presName="connTx" presStyleLbl="parChTrans1D2" presStyleIdx="0" presStyleCnt="4"/>
      <dgm:spPr/>
      <dgm:t>
        <a:bodyPr/>
        <a:lstStyle/>
        <a:p>
          <a:endParaRPr lang="fr-FR"/>
        </a:p>
      </dgm:t>
    </dgm:pt>
    <dgm:pt modelId="{5A4512EF-97BB-094C-96C0-89B22784D59A}" type="pres">
      <dgm:prSet presAssocID="{B83F396E-1600-9B4E-AC18-5010E3DB9503}" presName="node" presStyleLbl="node1" presStyleIdx="0" presStyleCnt="4" custScaleX="97950" custScaleY="92326" custRadScaleRad="135708" custRadScaleInc="52893">
        <dgm:presLayoutVars>
          <dgm:bulletEnabled val="1"/>
        </dgm:presLayoutVars>
      </dgm:prSet>
      <dgm:spPr/>
      <dgm:t>
        <a:bodyPr/>
        <a:lstStyle/>
        <a:p>
          <a:endParaRPr lang="fr-FR"/>
        </a:p>
      </dgm:t>
    </dgm:pt>
    <dgm:pt modelId="{DCBC36D7-12D2-9446-9645-D02B194717E9}" type="pres">
      <dgm:prSet presAssocID="{2BC73D4A-82B7-AA4E-8A91-315D580736BF}" presName="Name9" presStyleLbl="parChTrans1D2" presStyleIdx="1" presStyleCnt="4"/>
      <dgm:spPr/>
      <dgm:t>
        <a:bodyPr/>
        <a:lstStyle/>
        <a:p>
          <a:endParaRPr lang="fr-FR"/>
        </a:p>
      </dgm:t>
    </dgm:pt>
    <dgm:pt modelId="{18BAA672-613E-554A-B2C1-BDAD3E6837C8}" type="pres">
      <dgm:prSet presAssocID="{2BC73D4A-82B7-AA4E-8A91-315D580736BF}" presName="connTx" presStyleLbl="parChTrans1D2" presStyleIdx="1" presStyleCnt="4"/>
      <dgm:spPr/>
      <dgm:t>
        <a:bodyPr/>
        <a:lstStyle/>
        <a:p>
          <a:endParaRPr lang="fr-FR"/>
        </a:p>
      </dgm:t>
    </dgm:pt>
    <dgm:pt modelId="{642EB1FA-8FFE-2042-A3FE-B6BA5C04585C}" type="pres">
      <dgm:prSet presAssocID="{C5D32F71-C789-0F4F-9AD2-80535D25FC76}" presName="node" presStyleLbl="node1" presStyleIdx="1" presStyleCnt="4" custScaleX="124191" custScaleY="103672" custRadScaleRad="79544" custRadScaleInc="127817">
        <dgm:presLayoutVars>
          <dgm:bulletEnabled val="1"/>
        </dgm:presLayoutVars>
      </dgm:prSet>
      <dgm:spPr/>
      <dgm:t>
        <a:bodyPr/>
        <a:lstStyle/>
        <a:p>
          <a:endParaRPr lang="fr-FR"/>
        </a:p>
      </dgm:t>
    </dgm:pt>
    <dgm:pt modelId="{E378939C-5DDF-0648-97A9-5B214C755B7F}" type="pres">
      <dgm:prSet presAssocID="{C5E2D12A-9FFE-7D4B-A0C9-BC62F6D5FFF3}" presName="Name9" presStyleLbl="parChTrans1D2" presStyleIdx="2" presStyleCnt="4"/>
      <dgm:spPr/>
      <dgm:t>
        <a:bodyPr/>
        <a:lstStyle/>
        <a:p>
          <a:endParaRPr lang="fr-FR"/>
        </a:p>
      </dgm:t>
    </dgm:pt>
    <dgm:pt modelId="{6D351587-774E-A445-8989-9DEDE566450A}" type="pres">
      <dgm:prSet presAssocID="{C5E2D12A-9FFE-7D4B-A0C9-BC62F6D5FFF3}" presName="connTx" presStyleLbl="parChTrans1D2" presStyleIdx="2" presStyleCnt="4"/>
      <dgm:spPr/>
      <dgm:t>
        <a:bodyPr/>
        <a:lstStyle/>
        <a:p>
          <a:endParaRPr lang="fr-FR"/>
        </a:p>
      </dgm:t>
    </dgm:pt>
    <dgm:pt modelId="{E1D5E8DE-84E4-4F4E-88E7-E8D810B6AF19}" type="pres">
      <dgm:prSet presAssocID="{C0324AA8-7C55-4449-9B78-20B0007A9210}" presName="node" presStyleLbl="node1" presStyleIdx="2" presStyleCnt="4" custScaleX="108018" custScaleY="77426" custRadScaleRad="202041" custRadScaleInc="189694">
        <dgm:presLayoutVars>
          <dgm:bulletEnabled val="1"/>
        </dgm:presLayoutVars>
      </dgm:prSet>
      <dgm:spPr/>
      <dgm:t>
        <a:bodyPr/>
        <a:lstStyle/>
        <a:p>
          <a:endParaRPr lang="fr-FR"/>
        </a:p>
      </dgm:t>
    </dgm:pt>
    <dgm:pt modelId="{1DF3ABA1-D2EF-5840-9ACC-AA3F82822D90}" type="pres">
      <dgm:prSet presAssocID="{8EFA8C61-2FC0-6942-9E7D-5BED8D50BD92}" presName="Name9" presStyleLbl="parChTrans1D2" presStyleIdx="3" presStyleCnt="4"/>
      <dgm:spPr/>
      <dgm:t>
        <a:bodyPr/>
        <a:lstStyle/>
        <a:p>
          <a:endParaRPr lang="fr-FR"/>
        </a:p>
      </dgm:t>
    </dgm:pt>
    <dgm:pt modelId="{8F9AD70D-E621-E24C-A601-C25B6A9594B5}" type="pres">
      <dgm:prSet presAssocID="{8EFA8C61-2FC0-6942-9E7D-5BED8D50BD92}" presName="connTx" presStyleLbl="parChTrans1D2" presStyleIdx="3" presStyleCnt="4"/>
      <dgm:spPr/>
      <dgm:t>
        <a:bodyPr/>
        <a:lstStyle/>
        <a:p>
          <a:endParaRPr lang="fr-FR"/>
        </a:p>
      </dgm:t>
    </dgm:pt>
    <dgm:pt modelId="{82C9084E-9A77-BB41-A152-9BF363FD077C}" type="pres">
      <dgm:prSet presAssocID="{66E74368-3A54-4346-A467-1F91AE944BED}" presName="node" presStyleLbl="node1" presStyleIdx="3" presStyleCnt="4" custScaleX="95226" custScaleY="43375" custRadScaleRad="196492" custRadScaleInc="64075">
        <dgm:presLayoutVars>
          <dgm:bulletEnabled val="1"/>
        </dgm:presLayoutVars>
      </dgm:prSet>
      <dgm:spPr/>
      <dgm:t>
        <a:bodyPr/>
        <a:lstStyle/>
        <a:p>
          <a:endParaRPr lang="fr-FR"/>
        </a:p>
      </dgm:t>
    </dgm:pt>
  </dgm:ptLst>
  <dgm:cxnLst>
    <dgm:cxn modelId="{504DDC2F-5918-964C-B883-A29DE79B964F}" type="presOf" srcId="{F4D3990E-9A81-BB49-9AEE-995F2227F087}" destId="{C0F1C0E4-B570-8F42-905A-CC49E59BAA6C}" srcOrd="0" destOrd="0" presId="urn:microsoft.com/office/officeart/2005/8/layout/radial1"/>
    <dgm:cxn modelId="{AAA455EC-C613-6E44-8C61-9C1D617111A5}" type="presOf" srcId="{C5E2D12A-9FFE-7D4B-A0C9-BC62F6D5FFF3}" destId="{6D351587-774E-A445-8989-9DEDE566450A}" srcOrd="1" destOrd="0" presId="urn:microsoft.com/office/officeart/2005/8/layout/radial1"/>
    <dgm:cxn modelId="{D2CE9E94-0DAF-0B44-8EAE-2637DB384962}" srcId="{F4D3990E-9A81-BB49-9AEE-995F2227F087}" destId="{B83F396E-1600-9B4E-AC18-5010E3DB9503}" srcOrd="0" destOrd="0" parTransId="{55AA9367-A993-F44E-BF11-BBCCDD0104AC}" sibTransId="{6F30DD05-7EA2-A64F-93DC-B30E30C01081}"/>
    <dgm:cxn modelId="{9CF849F2-BAC1-4848-8957-2036446B7FEF}" type="presOf" srcId="{C5E2D12A-9FFE-7D4B-A0C9-BC62F6D5FFF3}" destId="{E378939C-5DDF-0648-97A9-5B214C755B7F}" srcOrd="0" destOrd="0" presId="urn:microsoft.com/office/officeart/2005/8/layout/radial1"/>
    <dgm:cxn modelId="{298D4077-1D0D-7445-B620-BE3B67B4C600}" type="presOf" srcId="{2BC73D4A-82B7-AA4E-8A91-315D580736BF}" destId="{DCBC36D7-12D2-9446-9645-D02B194717E9}" srcOrd="0" destOrd="0" presId="urn:microsoft.com/office/officeart/2005/8/layout/radial1"/>
    <dgm:cxn modelId="{73AC97CA-EFD0-3844-B253-5FE5CB756C77}" srcId="{F4D3990E-9A81-BB49-9AEE-995F2227F087}" destId="{66E74368-3A54-4346-A467-1F91AE944BED}" srcOrd="3" destOrd="0" parTransId="{8EFA8C61-2FC0-6942-9E7D-5BED8D50BD92}" sibTransId="{721682D4-C80F-DB46-9E3B-96CB7EB66372}"/>
    <dgm:cxn modelId="{AE70316D-4D7D-3B4B-8413-EB164880932E}" srcId="{F4D3990E-9A81-BB49-9AEE-995F2227F087}" destId="{C0324AA8-7C55-4449-9B78-20B0007A9210}" srcOrd="2" destOrd="0" parTransId="{C5E2D12A-9FFE-7D4B-A0C9-BC62F6D5FFF3}" sibTransId="{E50B168C-29C9-D34B-8DEF-C511E9AA2CB9}"/>
    <dgm:cxn modelId="{63BDFBAF-5093-8046-9818-F0ACEBE5A814}" type="presOf" srcId="{B83F396E-1600-9B4E-AC18-5010E3DB9503}" destId="{5A4512EF-97BB-094C-96C0-89B22784D59A}" srcOrd="0" destOrd="0" presId="urn:microsoft.com/office/officeart/2005/8/layout/radial1"/>
    <dgm:cxn modelId="{A79A8DD2-2479-A84E-9A53-CFCDB13CA67A}" type="presOf" srcId="{AA2E208F-0692-7D45-8092-7822CF3C58BE}" destId="{58BE75D1-8A45-074B-AE8A-A10B4B77823E}" srcOrd="0" destOrd="0" presId="urn:microsoft.com/office/officeart/2005/8/layout/radial1"/>
    <dgm:cxn modelId="{DE553E53-F76B-CD4A-895B-3CFE47D0B218}" type="presOf" srcId="{C0324AA8-7C55-4449-9B78-20B0007A9210}" destId="{E1D5E8DE-84E4-4F4E-88E7-E8D810B6AF19}" srcOrd="0" destOrd="0" presId="urn:microsoft.com/office/officeart/2005/8/layout/radial1"/>
    <dgm:cxn modelId="{E35ABE69-DE7B-294D-B740-3479B2F64D41}" type="presOf" srcId="{55AA9367-A993-F44E-BF11-BBCCDD0104AC}" destId="{22350559-4C86-B04C-9ABF-F6DF13C87095}" srcOrd="1" destOrd="0" presId="urn:microsoft.com/office/officeart/2005/8/layout/radial1"/>
    <dgm:cxn modelId="{AE24C987-E708-A54B-8240-9CA1954137AE}" srcId="{F4D3990E-9A81-BB49-9AEE-995F2227F087}" destId="{C5D32F71-C789-0F4F-9AD2-80535D25FC76}" srcOrd="1" destOrd="0" parTransId="{2BC73D4A-82B7-AA4E-8A91-315D580736BF}" sibTransId="{39A1CC72-9831-B446-8562-482780F30D06}"/>
    <dgm:cxn modelId="{D0AA9397-67BA-1E4F-93A1-386555218374}" type="presOf" srcId="{2BC73D4A-82B7-AA4E-8A91-315D580736BF}" destId="{18BAA672-613E-554A-B2C1-BDAD3E6837C8}" srcOrd="1" destOrd="0" presId="urn:microsoft.com/office/officeart/2005/8/layout/radial1"/>
    <dgm:cxn modelId="{57B5A700-5879-4841-83F8-605910DCBE62}" srcId="{AA2E208F-0692-7D45-8092-7822CF3C58BE}" destId="{F4D3990E-9A81-BB49-9AEE-995F2227F087}" srcOrd="0" destOrd="0" parTransId="{0816DE2A-9DC9-814B-9D3C-561652C55763}" sibTransId="{73AB0A58-7547-E141-81E0-08D062EF2E26}"/>
    <dgm:cxn modelId="{5487DEB8-B9A1-5948-B48C-3CB949326845}" type="presOf" srcId="{8EFA8C61-2FC0-6942-9E7D-5BED8D50BD92}" destId="{1DF3ABA1-D2EF-5840-9ACC-AA3F82822D90}" srcOrd="0" destOrd="0" presId="urn:microsoft.com/office/officeart/2005/8/layout/radial1"/>
    <dgm:cxn modelId="{98968033-B729-0643-A8A4-C1A807378D46}" type="presOf" srcId="{8EFA8C61-2FC0-6942-9E7D-5BED8D50BD92}" destId="{8F9AD70D-E621-E24C-A601-C25B6A9594B5}" srcOrd="1" destOrd="0" presId="urn:microsoft.com/office/officeart/2005/8/layout/radial1"/>
    <dgm:cxn modelId="{415237D5-09EE-D54A-9334-BD8A1B81CB30}" type="presOf" srcId="{55AA9367-A993-F44E-BF11-BBCCDD0104AC}" destId="{9F7FF36F-4CBB-E34B-A854-0F8A9ABEFEB6}" srcOrd="0" destOrd="0" presId="urn:microsoft.com/office/officeart/2005/8/layout/radial1"/>
    <dgm:cxn modelId="{062E31DA-DC73-F94B-9150-AFBC16D33749}" type="presOf" srcId="{C5D32F71-C789-0F4F-9AD2-80535D25FC76}" destId="{642EB1FA-8FFE-2042-A3FE-B6BA5C04585C}" srcOrd="0" destOrd="0" presId="urn:microsoft.com/office/officeart/2005/8/layout/radial1"/>
    <dgm:cxn modelId="{6DAA9896-CD1F-F94C-B47E-6AF747E22FEE}" type="presOf" srcId="{66E74368-3A54-4346-A467-1F91AE944BED}" destId="{82C9084E-9A77-BB41-A152-9BF363FD077C}" srcOrd="0" destOrd="0" presId="urn:microsoft.com/office/officeart/2005/8/layout/radial1"/>
    <dgm:cxn modelId="{6DF6DF56-1313-8948-B8EE-B2BB9744176B}" type="presParOf" srcId="{58BE75D1-8A45-074B-AE8A-A10B4B77823E}" destId="{C0F1C0E4-B570-8F42-905A-CC49E59BAA6C}" srcOrd="0" destOrd="0" presId="urn:microsoft.com/office/officeart/2005/8/layout/radial1"/>
    <dgm:cxn modelId="{2AB89866-022E-8440-A904-CE23C02BF151}" type="presParOf" srcId="{58BE75D1-8A45-074B-AE8A-A10B4B77823E}" destId="{9F7FF36F-4CBB-E34B-A854-0F8A9ABEFEB6}" srcOrd="1" destOrd="0" presId="urn:microsoft.com/office/officeart/2005/8/layout/radial1"/>
    <dgm:cxn modelId="{293CB692-D2CD-7647-B489-C03C5D61D7BF}" type="presParOf" srcId="{9F7FF36F-4CBB-E34B-A854-0F8A9ABEFEB6}" destId="{22350559-4C86-B04C-9ABF-F6DF13C87095}" srcOrd="0" destOrd="0" presId="urn:microsoft.com/office/officeart/2005/8/layout/radial1"/>
    <dgm:cxn modelId="{F4A17DF3-AB6B-C441-91DC-566DF6A10A29}" type="presParOf" srcId="{58BE75D1-8A45-074B-AE8A-A10B4B77823E}" destId="{5A4512EF-97BB-094C-96C0-89B22784D59A}" srcOrd="2" destOrd="0" presId="urn:microsoft.com/office/officeart/2005/8/layout/radial1"/>
    <dgm:cxn modelId="{474D2662-3242-FE41-ADF2-A70EA1E31FC3}" type="presParOf" srcId="{58BE75D1-8A45-074B-AE8A-A10B4B77823E}" destId="{DCBC36D7-12D2-9446-9645-D02B194717E9}" srcOrd="3" destOrd="0" presId="urn:microsoft.com/office/officeart/2005/8/layout/radial1"/>
    <dgm:cxn modelId="{623E11ED-C881-E348-84C1-AF93D5EE6FCB}" type="presParOf" srcId="{DCBC36D7-12D2-9446-9645-D02B194717E9}" destId="{18BAA672-613E-554A-B2C1-BDAD3E6837C8}" srcOrd="0" destOrd="0" presId="urn:microsoft.com/office/officeart/2005/8/layout/radial1"/>
    <dgm:cxn modelId="{B82AA5FC-6AB5-4D43-8F60-009385BCF330}" type="presParOf" srcId="{58BE75D1-8A45-074B-AE8A-A10B4B77823E}" destId="{642EB1FA-8FFE-2042-A3FE-B6BA5C04585C}" srcOrd="4" destOrd="0" presId="urn:microsoft.com/office/officeart/2005/8/layout/radial1"/>
    <dgm:cxn modelId="{44702473-D7B7-924B-A068-831B9D60A6E1}" type="presParOf" srcId="{58BE75D1-8A45-074B-AE8A-A10B4B77823E}" destId="{E378939C-5DDF-0648-97A9-5B214C755B7F}" srcOrd="5" destOrd="0" presId="urn:microsoft.com/office/officeart/2005/8/layout/radial1"/>
    <dgm:cxn modelId="{A32A99E9-0679-FB48-96FD-78C24019E7DD}" type="presParOf" srcId="{E378939C-5DDF-0648-97A9-5B214C755B7F}" destId="{6D351587-774E-A445-8989-9DEDE566450A}" srcOrd="0" destOrd="0" presId="urn:microsoft.com/office/officeart/2005/8/layout/radial1"/>
    <dgm:cxn modelId="{F36F87F3-CCC5-2446-993E-4EB1D3357ECF}" type="presParOf" srcId="{58BE75D1-8A45-074B-AE8A-A10B4B77823E}" destId="{E1D5E8DE-84E4-4F4E-88E7-E8D810B6AF19}" srcOrd="6" destOrd="0" presId="urn:microsoft.com/office/officeart/2005/8/layout/radial1"/>
    <dgm:cxn modelId="{1E53571A-7EC5-4041-8DB9-C0B6F6B0398A}" type="presParOf" srcId="{58BE75D1-8A45-074B-AE8A-A10B4B77823E}" destId="{1DF3ABA1-D2EF-5840-9ACC-AA3F82822D90}" srcOrd="7" destOrd="0" presId="urn:microsoft.com/office/officeart/2005/8/layout/radial1"/>
    <dgm:cxn modelId="{68C7C869-5646-6143-8461-97B9FACB4D4C}" type="presParOf" srcId="{1DF3ABA1-D2EF-5840-9ACC-AA3F82822D90}" destId="{8F9AD70D-E621-E24C-A601-C25B6A9594B5}" srcOrd="0" destOrd="0" presId="urn:microsoft.com/office/officeart/2005/8/layout/radial1"/>
    <dgm:cxn modelId="{7B3869FC-AC68-2845-AA55-0802CE16ECEE}" type="presParOf" srcId="{58BE75D1-8A45-074B-AE8A-A10B4B77823E}" destId="{82C9084E-9A77-BB41-A152-9BF363FD077C}"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92CD14-FEA2-0F4A-8E75-CBE879007E47}" type="doc">
      <dgm:prSet loTypeId="urn:microsoft.com/office/officeart/2005/8/layout/pyramid4" loCatId="" qsTypeId="urn:microsoft.com/office/officeart/2005/8/quickstyle/simple4" qsCatId="simple" csTypeId="urn:microsoft.com/office/officeart/2005/8/colors/colorful4" csCatId="colorful" phldr="1"/>
      <dgm:spPr/>
      <dgm:t>
        <a:bodyPr/>
        <a:lstStyle/>
        <a:p>
          <a:endParaRPr lang="fr-FR"/>
        </a:p>
      </dgm:t>
    </dgm:pt>
    <dgm:pt modelId="{D87655DE-27BB-9E4B-842E-9611C5D0AFF5}">
      <dgm:prSet phldrT="[Texte]" custT="1"/>
      <dgm:spPr/>
      <dgm:t>
        <a:bodyPr/>
        <a:lstStyle/>
        <a:p>
          <a:r>
            <a:rPr lang="fr-FR" sz="1400" b="1" cap="small" dirty="0" smtClean="0"/>
            <a:t>CADRE </a:t>
          </a:r>
          <a:r>
            <a:rPr lang="fr-FR" sz="1100" b="1" cap="small" dirty="0" smtClean="0"/>
            <a:t>POLITIQUE</a:t>
          </a:r>
          <a:endParaRPr lang="fr-FR" sz="1100" b="1" cap="small" dirty="0"/>
        </a:p>
      </dgm:t>
    </dgm:pt>
    <dgm:pt modelId="{3C8F20B8-F26F-964C-9DC2-1627BB3E47C4}" type="parTrans" cxnId="{344F416C-BE24-CF4A-9765-3F42B0D110AA}">
      <dgm:prSet/>
      <dgm:spPr/>
      <dgm:t>
        <a:bodyPr/>
        <a:lstStyle/>
        <a:p>
          <a:endParaRPr lang="fr-FR"/>
        </a:p>
      </dgm:t>
    </dgm:pt>
    <dgm:pt modelId="{9E022BA2-7E2D-704D-BC24-D07B7AC4953C}" type="sibTrans" cxnId="{344F416C-BE24-CF4A-9765-3F42B0D110AA}">
      <dgm:prSet/>
      <dgm:spPr/>
      <dgm:t>
        <a:bodyPr/>
        <a:lstStyle/>
        <a:p>
          <a:endParaRPr lang="fr-FR"/>
        </a:p>
      </dgm:t>
    </dgm:pt>
    <dgm:pt modelId="{77627314-EEE9-9F4E-A745-D095484F01C8}">
      <dgm:prSet phldrT="[Texte]" custT="1"/>
      <dgm:spPr/>
      <dgm:t>
        <a:bodyPr/>
        <a:lstStyle/>
        <a:p>
          <a:r>
            <a:rPr lang="fr-FR" sz="1400" b="1" cap="small" dirty="0" smtClean="0"/>
            <a:t>SECTEUR PRIVE</a:t>
          </a:r>
          <a:endParaRPr lang="fr-FR" sz="1400" b="1" cap="small" dirty="0"/>
        </a:p>
      </dgm:t>
    </dgm:pt>
    <dgm:pt modelId="{7E16BC12-F8AF-DB4E-A7A6-5D578227CA07}" type="parTrans" cxnId="{7A82E3EC-C950-0240-91C8-6FC482E7372F}">
      <dgm:prSet/>
      <dgm:spPr/>
      <dgm:t>
        <a:bodyPr/>
        <a:lstStyle/>
        <a:p>
          <a:endParaRPr lang="fr-FR"/>
        </a:p>
      </dgm:t>
    </dgm:pt>
    <dgm:pt modelId="{561FEF35-2C13-AC40-A343-368FC406E264}" type="sibTrans" cxnId="{7A82E3EC-C950-0240-91C8-6FC482E7372F}">
      <dgm:prSet/>
      <dgm:spPr/>
      <dgm:t>
        <a:bodyPr/>
        <a:lstStyle/>
        <a:p>
          <a:endParaRPr lang="fr-FR"/>
        </a:p>
      </dgm:t>
    </dgm:pt>
    <dgm:pt modelId="{74E630DC-F513-3047-B0AA-A3D17E6AEE00}">
      <dgm:prSet phldrT="[Texte]" custT="1"/>
      <dgm:spPr/>
      <dgm:t>
        <a:bodyPr/>
        <a:lstStyle/>
        <a:p>
          <a:r>
            <a:rPr lang="fr-FR" sz="1400" b="1" cap="small" dirty="0" smtClean="0"/>
            <a:t>SECTEUR PUBLIC</a:t>
          </a:r>
          <a:endParaRPr lang="fr-FR" sz="1400" b="1" cap="small" dirty="0"/>
        </a:p>
      </dgm:t>
    </dgm:pt>
    <dgm:pt modelId="{EADE498B-20F4-4349-8F01-ACF71692589A}" type="parTrans" cxnId="{D4496158-44A6-BA45-A2B6-9D0C8A05A3BC}">
      <dgm:prSet/>
      <dgm:spPr/>
      <dgm:t>
        <a:bodyPr/>
        <a:lstStyle/>
        <a:p>
          <a:endParaRPr lang="fr-FR"/>
        </a:p>
      </dgm:t>
    </dgm:pt>
    <dgm:pt modelId="{3D03F4B0-32EA-5845-A176-FE74A181B990}" type="sibTrans" cxnId="{D4496158-44A6-BA45-A2B6-9D0C8A05A3BC}">
      <dgm:prSet/>
      <dgm:spPr/>
      <dgm:t>
        <a:bodyPr/>
        <a:lstStyle/>
        <a:p>
          <a:endParaRPr lang="fr-FR"/>
        </a:p>
      </dgm:t>
    </dgm:pt>
    <dgm:pt modelId="{87848FAD-3042-E745-9391-B38FC8221D2F}">
      <dgm:prSet phldrT="[Texte]" custT="1"/>
      <dgm:spPr/>
      <dgm:t>
        <a:bodyPr/>
        <a:lstStyle/>
        <a:p>
          <a:r>
            <a:rPr lang="fr-FR" sz="1100" b="1" cap="small" dirty="0" smtClean="0"/>
            <a:t>RESSOURCES</a:t>
          </a:r>
          <a:endParaRPr lang="fr-FR" sz="1100" b="1" cap="small" dirty="0"/>
        </a:p>
      </dgm:t>
    </dgm:pt>
    <dgm:pt modelId="{BE40A333-C872-D040-8F01-E998ACCB6D2B}" type="parTrans" cxnId="{752B7188-0B76-A740-A676-2750EF128CC4}">
      <dgm:prSet/>
      <dgm:spPr/>
      <dgm:t>
        <a:bodyPr/>
        <a:lstStyle/>
        <a:p>
          <a:endParaRPr lang="fr-FR"/>
        </a:p>
      </dgm:t>
    </dgm:pt>
    <dgm:pt modelId="{90E0EAF3-327B-8C49-B511-68DEB99AE98B}" type="sibTrans" cxnId="{752B7188-0B76-A740-A676-2750EF128CC4}">
      <dgm:prSet/>
      <dgm:spPr/>
      <dgm:t>
        <a:bodyPr/>
        <a:lstStyle/>
        <a:p>
          <a:endParaRPr lang="fr-FR"/>
        </a:p>
      </dgm:t>
    </dgm:pt>
    <dgm:pt modelId="{A5890E36-66F5-5644-884D-7B6D7E86179A}">
      <dgm:prSet phldrT="[Texte]" custT="1"/>
      <dgm:spPr/>
      <dgm:t>
        <a:bodyPr/>
        <a:lstStyle/>
        <a:p>
          <a:r>
            <a:rPr lang="fr-FR" sz="1100" b="1" cap="small" dirty="0" smtClean="0"/>
            <a:t>MULTIMODALITE/TRANSLITERATIE</a:t>
          </a:r>
          <a:endParaRPr lang="fr-FR" sz="1100" b="1" cap="small" dirty="0"/>
        </a:p>
      </dgm:t>
    </dgm:pt>
    <dgm:pt modelId="{FEAAC581-ED0A-094E-8D8F-D0801ED48D73}" type="parTrans" cxnId="{9BD550B2-3F5A-1A49-B79B-F44C46DC3B44}">
      <dgm:prSet/>
      <dgm:spPr/>
      <dgm:t>
        <a:bodyPr/>
        <a:lstStyle/>
        <a:p>
          <a:endParaRPr lang="fr-FR"/>
        </a:p>
      </dgm:t>
    </dgm:pt>
    <dgm:pt modelId="{59236350-C783-0049-93CF-A3F03A2B0340}" type="sibTrans" cxnId="{9BD550B2-3F5A-1A49-B79B-F44C46DC3B44}">
      <dgm:prSet/>
      <dgm:spPr/>
      <dgm:t>
        <a:bodyPr/>
        <a:lstStyle/>
        <a:p>
          <a:endParaRPr lang="fr-FR"/>
        </a:p>
      </dgm:t>
    </dgm:pt>
    <dgm:pt modelId="{830824CD-F0DC-5F4B-B509-76DAE08DD403}">
      <dgm:prSet phldrT="[Texte]" custT="1"/>
      <dgm:spPr/>
      <dgm:t>
        <a:bodyPr/>
        <a:lstStyle/>
        <a:p>
          <a:r>
            <a:rPr lang="fr-FR" sz="1400" b="1" cap="small" dirty="0" smtClean="0"/>
            <a:t>SECTEUR CIVIQUE</a:t>
          </a:r>
          <a:endParaRPr lang="fr-FR" sz="1400" b="1" cap="small" dirty="0"/>
        </a:p>
      </dgm:t>
    </dgm:pt>
    <dgm:pt modelId="{46610CFD-B31A-F74B-B400-6D45540D4EB8}" type="parTrans" cxnId="{D7E51B9D-AF8A-1141-9BDC-3A2D4A517F64}">
      <dgm:prSet/>
      <dgm:spPr/>
      <dgm:t>
        <a:bodyPr/>
        <a:lstStyle/>
        <a:p>
          <a:endParaRPr lang="fr-FR"/>
        </a:p>
      </dgm:t>
    </dgm:pt>
    <dgm:pt modelId="{BE177112-7E61-724A-9AB5-229C80768889}" type="sibTrans" cxnId="{D7E51B9D-AF8A-1141-9BDC-3A2D4A517F64}">
      <dgm:prSet/>
      <dgm:spPr/>
      <dgm:t>
        <a:bodyPr/>
        <a:lstStyle/>
        <a:p>
          <a:endParaRPr lang="fr-FR"/>
        </a:p>
      </dgm:t>
    </dgm:pt>
    <dgm:pt modelId="{291315BF-91B1-5A40-8757-D34CF0F66FD2}">
      <dgm:prSet phldrT="[Texte]" custT="1"/>
      <dgm:spPr/>
      <dgm:t>
        <a:bodyPr vert="horz"/>
        <a:lstStyle/>
        <a:p>
          <a:r>
            <a:rPr lang="fr-FR" sz="1100" b="1" cap="small" dirty="0" smtClean="0"/>
            <a:t>EVALUATION</a:t>
          </a:r>
          <a:endParaRPr lang="fr-FR" sz="1100" b="1" cap="small" dirty="0"/>
        </a:p>
      </dgm:t>
    </dgm:pt>
    <dgm:pt modelId="{F04B30E5-F71F-134D-B2FA-24401EE6D9BE}" type="parTrans" cxnId="{44356FCA-75FF-1348-ACBC-860F69EA0A74}">
      <dgm:prSet/>
      <dgm:spPr/>
      <dgm:t>
        <a:bodyPr/>
        <a:lstStyle/>
        <a:p>
          <a:endParaRPr lang="fr-FR"/>
        </a:p>
      </dgm:t>
    </dgm:pt>
    <dgm:pt modelId="{CC5A4AB8-D0E3-2747-9857-57340AFAC528}" type="sibTrans" cxnId="{44356FCA-75FF-1348-ACBC-860F69EA0A74}">
      <dgm:prSet/>
      <dgm:spPr/>
      <dgm:t>
        <a:bodyPr/>
        <a:lstStyle/>
        <a:p>
          <a:endParaRPr lang="fr-FR"/>
        </a:p>
      </dgm:t>
    </dgm:pt>
    <dgm:pt modelId="{F28E5445-CD7B-E249-96D4-AE3DBDDE770A}">
      <dgm:prSet phldrT="[Texte]" custT="1"/>
      <dgm:spPr/>
      <dgm:t>
        <a:bodyPr/>
        <a:lstStyle/>
        <a:p>
          <a:r>
            <a:rPr lang="fr-FR" sz="1400" b="1" cap="small" dirty="0" smtClean="0"/>
            <a:t>                                             </a:t>
          </a:r>
          <a:r>
            <a:rPr lang="fr-FR" sz="1100" b="1" cap="small" dirty="0" smtClean="0"/>
            <a:t>FORMATION</a:t>
          </a:r>
          <a:endParaRPr lang="fr-FR" sz="1100" b="1" cap="small" dirty="0"/>
        </a:p>
      </dgm:t>
    </dgm:pt>
    <dgm:pt modelId="{A1459B4E-88AF-DB43-BF6C-3529AE2B483D}" type="parTrans" cxnId="{F63ECC5D-3B8D-9346-81BB-3A9BD5F77A5D}">
      <dgm:prSet/>
      <dgm:spPr/>
      <dgm:t>
        <a:bodyPr/>
        <a:lstStyle/>
        <a:p>
          <a:endParaRPr lang="fr-FR"/>
        </a:p>
      </dgm:t>
    </dgm:pt>
    <dgm:pt modelId="{321507E9-553E-0549-AF02-220E8F1F4B3D}" type="sibTrans" cxnId="{F63ECC5D-3B8D-9346-81BB-3A9BD5F77A5D}">
      <dgm:prSet/>
      <dgm:spPr/>
      <dgm:t>
        <a:bodyPr/>
        <a:lstStyle/>
        <a:p>
          <a:endParaRPr lang="fr-FR"/>
        </a:p>
      </dgm:t>
    </dgm:pt>
    <dgm:pt modelId="{B17ACFFD-F059-FD4A-92F8-9AF50DFDAE51}">
      <dgm:prSet phldrT="[Texte]" custT="1"/>
      <dgm:spPr/>
      <dgm:t>
        <a:bodyPr/>
        <a:lstStyle/>
        <a:p>
          <a:r>
            <a:rPr lang="fr-FR" sz="1400" b="1" cap="small" dirty="0" smtClean="0"/>
            <a:t>FINANCEMENT</a:t>
          </a:r>
          <a:endParaRPr lang="fr-FR" sz="1400" b="1" cap="small" dirty="0"/>
        </a:p>
      </dgm:t>
    </dgm:pt>
    <dgm:pt modelId="{F9EC1FBA-3747-8F44-989F-67D5C1885775}" type="parTrans" cxnId="{89C25E14-3BE8-FF4D-8891-8BAAC86F19EF}">
      <dgm:prSet/>
      <dgm:spPr/>
      <dgm:t>
        <a:bodyPr/>
        <a:lstStyle/>
        <a:p>
          <a:endParaRPr lang="fr-FR"/>
        </a:p>
      </dgm:t>
    </dgm:pt>
    <dgm:pt modelId="{2D977131-1DF3-864F-8323-85E542ADF3E4}" type="sibTrans" cxnId="{89C25E14-3BE8-FF4D-8891-8BAAC86F19EF}">
      <dgm:prSet/>
      <dgm:spPr/>
      <dgm:t>
        <a:bodyPr/>
        <a:lstStyle/>
        <a:p>
          <a:endParaRPr lang="fr-FR"/>
        </a:p>
      </dgm:t>
    </dgm:pt>
    <dgm:pt modelId="{AF7711E5-97BD-6D43-81E0-26038C175749}" type="pres">
      <dgm:prSet presAssocID="{3D92CD14-FEA2-0F4A-8E75-CBE879007E47}" presName="compositeShape" presStyleCnt="0">
        <dgm:presLayoutVars>
          <dgm:chMax val="9"/>
          <dgm:dir/>
          <dgm:resizeHandles val="exact"/>
        </dgm:presLayoutVars>
      </dgm:prSet>
      <dgm:spPr/>
      <dgm:t>
        <a:bodyPr/>
        <a:lstStyle/>
        <a:p>
          <a:endParaRPr lang="fr-FR"/>
        </a:p>
      </dgm:t>
    </dgm:pt>
    <dgm:pt modelId="{93A6E95A-41B6-FF48-9F91-1E47D83B6C7B}" type="pres">
      <dgm:prSet presAssocID="{3D92CD14-FEA2-0F4A-8E75-CBE879007E47}" presName="triangle1" presStyleLbl="node1" presStyleIdx="0" presStyleCnt="9" custScaleX="106370" custScaleY="101241">
        <dgm:presLayoutVars>
          <dgm:bulletEnabled val="1"/>
        </dgm:presLayoutVars>
      </dgm:prSet>
      <dgm:spPr/>
      <dgm:t>
        <a:bodyPr/>
        <a:lstStyle/>
        <a:p>
          <a:endParaRPr lang="fr-FR"/>
        </a:p>
      </dgm:t>
    </dgm:pt>
    <dgm:pt modelId="{CE1F4BD6-CF3B-3D46-B039-28BDD6BE3D0C}" type="pres">
      <dgm:prSet presAssocID="{3D92CD14-FEA2-0F4A-8E75-CBE879007E47}" presName="triangle2" presStyleLbl="node1" presStyleIdx="1" presStyleCnt="9">
        <dgm:presLayoutVars>
          <dgm:bulletEnabled val="1"/>
        </dgm:presLayoutVars>
      </dgm:prSet>
      <dgm:spPr/>
      <dgm:t>
        <a:bodyPr/>
        <a:lstStyle/>
        <a:p>
          <a:endParaRPr lang="fr-FR"/>
        </a:p>
      </dgm:t>
    </dgm:pt>
    <dgm:pt modelId="{36246BB3-8396-6E45-A1AD-0AE8ABA382A4}" type="pres">
      <dgm:prSet presAssocID="{3D92CD14-FEA2-0F4A-8E75-CBE879007E47}" presName="triangle3" presStyleLbl="node1" presStyleIdx="2" presStyleCnt="9">
        <dgm:presLayoutVars>
          <dgm:bulletEnabled val="1"/>
        </dgm:presLayoutVars>
      </dgm:prSet>
      <dgm:spPr/>
      <dgm:t>
        <a:bodyPr/>
        <a:lstStyle/>
        <a:p>
          <a:endParaRPr lang="fr-FR"/>
        </a:p>
      </dgm:t>
    </dgm:pt>
    <dgm:pt modelId="{871029C9-91D7-6D4F-85AB-04C9D8B0E04C}" type="pres">
      <dgm:prSet presAssocID="{3D92CD14-FEA2-0F4A-8E75-CBE879007E47}" presName="triangle4" presStyleLbl="node1" presStyleIdx="3" presStyleCnt="9">
        <dgm:presLayoutVars>
          <dgm:bulletEnabled val="1"/>
        </dgm:presLayoutVars>
      </dgm:prSet>
      <dgm:spPr/>
      <dgm:t>
        <a:bodyPr/>
        <a:lstStyle/>
        <a:p>
          <a:endParaRPr lang="fr-FR"/>
        </a:p>
      </dgm:t>
    </dgm:pt>
    <dgm:pt modelId="{F922AB6A-688E-504C-9B2B-4193808FF3D5}" type="pres">
      <dgm:prSet presAssocID="{3D92CD14-FEA2-0F4A-8E75-CBE879007E47}" presName="triangle5" presStyleLbl="node1" presStyleIdx="4" presStyleCnt="9">
        <dgm:presLayoutVars>
          <dgm:bulletEnabled val="1"/>
        </dgm:presLayoutVars>
      </dgm:prSet>
      <dgm:spPr/>
      <dgm:t>
        <a:bodyPr/>
        <a:lstStyle/>
        <a:p>
          <a:endParaRPr lang="fr-FR"/>
        </a:p>
      </dgm:t>
    </dgm:pt>
    <dgm:pt modelId="{F18FCD17-CDF7-964F-B03D-AC72CEF3E3E6}" type="pres">
      <dgm:prSet presAssocID="{3D92CD14-FEA2-0F4A-8E75-CBE879007E47}" presName="triangle6" presStyleLbl="node1" presStyleIdx="5" presStyleCnt="9" custScaleX="112662" custScaleY="96756">
        <dgm:presLayoutVars>
          <dgm:bulletEnabled val="1"/>
        </dgm:presLayoutVars>
      </dgm:prSet>
      <dgm:spPr/>
      <dgm:t>
        <a:bodyPr/>
        <a:lstStyle/>
        <a:p>
          <a:endParaRPr lang="fr-FR"/>
        </a:p>
      </dgm:t>
    </dgm:pt>
    <dgm:pt modelId="{C685A01C-FDB2-A047-B94F-1843AD83C8A1}" type="pres">
      <dgm:prSet presAssocID="{3D92CD14-FEA2-0F4A-8E75-CBE879007E47}" presName="triangle7" presStyleLbl="node1" presStyleIdx="6" presStyleCnt="9" custScaleX="179862" custScaleY="67475" custLinFactNeighborX="-2043" custLinFactNeighborY="5453">
        <dgm:presLayoutVars>
          <dgm:bulletEnabled val="1"/>
        </dgm:presLayoutVars>
      </dgm:prSet>
      <dgm:spPr/>
      <dgm:t>
        <a:bodyPr/>
        <a:lstStyle/>
        <a:p>
          <a:endParaRPr lang="fr-FR"/>
        </a:p>
      </dgm:t>
    </dgm:pt>
    <dgm:pt modelId="{8022CB5B-B958-CA4C-A3DF-24CE0861B2C9}" type="pres">
      <dgm:prSet presAssocID="{3D92CD14-FEA2-0F4A-8E75-CBE879007E47}" presName="triangle8" presStyleLbl="node1" presStyleIdx="7" presStyleCnt="9">
        <dgm:presLayoutVars>
          <dgm:bulletEnabled val="1"/>
        </dgm:presLayoutVars>
      </dgm:prSet>
      <dgm:spPr/>
      <dgm:t>
        <a:bodyPr/>
        <a:lstStyle/>
        <a:p>
          <a:endParaRPr lang="fr-FR"/>
        </a:p>
      </dgm:t>
    </dgm:pt>
    <dgm:pt modelId="{705403B3-8AB9-2A48-8090-6473AA4F554F}" type="pres">
      <dgm:prSet presAssocID="{3D92CD14-FEA2-0F4A-8E75-CBE879007E47}" presName="triangle9" presStyleLbl="node1" presStyleIdx="8" presStyleCnt="9" custScaleX="109839" custScaleY="103030">
        <dgm:presLayoutVars>
          <dgm:bulletEnabled val="1"/>
        </dgm:presLayoutVars>
      </dgm:prSet>
      <dgm:spPr/>
      <dgm:t>
        <a:bodyPr/>
        <a:lstStyle/>
        <a:p>
          <a:endParaRPr lang="fr-FR"/>
        </a:p>
      </dgm:t>
    </dgm:pt>
  </dgm:ptLst>
  <dgm:cxnLst>
    <dgm:cxn modelId="{B6B81D5A-55B3-C644-9D9A-9A101F17F956}" type="presOf" srcId="{830824CD-F0DC-5F4B-B509-76DAE08DD403}" destId="{871029C9-91D7-6D4F-85AB-04C9D8B0E04C}" srcOrd="0" destOrd="0" presId="urn:microsoft.com/office/officeart/2005/8/layout/pyramid4"/>
    <dgm:cxn modelId="{8BC60824-84DB-7349-8C62-9B16082E1ABF}" type="presOf" srcId="{A5890E36-66F5-5644-884D-7B6D7E86179A}" destId="{C685A01C-FDB2-A047-B94F-1843AD83C8A1}" srcOrd="0" destOrd="0" presId="urn:microsoft.com/office/officeart/2005/8/layout/pyramid4"/>
    <dgm:cxn modelId="{752B7188-0B76-A740-A676-2750EF128CC4}" srcId="{3D92CD14-FEA2-0F4A-8E75-CBE879007E47}" destId="{87848FAD-3042-E745-9391-B38FC8221D2F}" srcOrd="4" destOrd="0" parTransId="{BE40A333-C872-D040-8F01-E998ACCB6D2B}" sibTransId="{90E0EAF3-327B-8C49-B511-68DEB99AE98B}"/>
    <dgm:cxn modelId="{344F416C-BE24-CF4A-9765-3F42B0D110AA}" srcId="{3D92CD14-FEA2-0F4A-8E75-CBE879007E47}" destId="{D87655DE-27BB-9E4B-842E-9611C5D0AFF5}" srcOrd="0" destOrd="0" parTransId="{3C8F20B8-F26F-964C-9DC2-1627BB3E47C4}" sibTransId="{9E022BA2-7E2D-704D-BC24-D07B7AC4953C}"/>
    <dgm:cxn modelId="{1979737F-0A7E-8D46-A316-4A4D819B8DC4}" type="presOf" srcId="{74E630DC-F513-3047-B0AA-A3D17E6AEE00}" destId="{36246BB3-8396-6E45-A1AD-0AE8ABA382A4}" srcOrd="0" destOrd="0" presId="urn:microsoft.com/office/officeart/2005/8/layout/pyramid4"/>
    <dgm:cxn modelId="{05744920-6644-0E47-8DD8-1917E68624E0}" type="presOf" srcId="{87848FAD-3042-E745-9391-B38FC8221D2F}" destId="{F922AB6A-688E-504C-9B2B-4193808FF3D5}" srcOrd="0" destOrd="0" presId="urn:microsoft.com/office/officeart/2005/8/layout/pyramid4"/>
    <dgm:cxn modelId="{033E473C-A6AE-3F46-9280-C3FE134FF943}" type="presOf" srcId="{77627314-EEE9-9F4E-A745-D095484F01C8}" destId="{CE1F4BD6-CF3B-3D46-B039-28BDD6BE3D0C}" srcOrd="0" destOrd="0" presId="urn:microsoft.com/office/officeart/2005/8/layout/pyramid4"/>
    <dgm:cxn modelId="{7A82E3EC-C950-0240-91C8-6FC482E7372F}" srcId="{3D92CD14-FEA2-0F4A-8E75-CBE879007E47}" destId="{77627314-EEE9-9F4E-A745-D095484F01C8}" srcOrd="1" destOrd="0" parTransId="{7E16BC12-F8AF-DB4E-A7A6-5D578227CA07}" sibTransId="{561FEF35-2C13-AC40-A343-368FC406E264}"/>
    <dgm:cxn modelId="{8AC40124-7489-7041-A6E1-8542E8BD7177}" type="presOf" srcId="{D87655DE-27BB-9E4B-842E-9611C5D0AFF5}" destId="{93A6E95A-41B6-FF48-9F91-1E47D83B6C7B}" srcOrd="0" destOrd="0" presId="urn:microsoft.com/office/officeart/2005/8/layout/pyramid4"/>
    <dgm:cxn modelId="{9BD550B2-3F5A-1A49-B79B-F44C46DC3B44}" srcId="{3D92CD14-FEA2-0F4A-8E75-CBE879007E47}" destId="{A5890E36-66F5-5644-884D-7B6D7E86179A}" srcOrd="6" destOrd="0" parTransId="{FEAAC581-ED0A-094E-8D8F-D0801ED48D73}" sibTransId="{59236350-C783-0049-93CF-A3F03A2B0340}"/>
    <dgm:cxn modelId="{89C25E14-3BE8-FF4D-8891-8BAAC86F19EF}" srcId="{3D92CD14-FEA2-0F4A-8E75-CBE879007E47}" destId="{B17ACFFD-F059-FD4A-92F8-9AF50DFDAE51}" srcOrd="7" destOrd="0" parTransId="{F9EC1FBA-3747-8F44-989F-67D5C1885775}" sibTransId="{2D977131-1DF3-864F-8323-85E542ADF3E4}"/>
    <dgm:cxn modelId="{F63ECC5D-3B8D-9346-81BB-3A9BD5F77A5D}" srcId="{3D92CD14-FEA2-0F4A-8E75-CBE879007E47}" destId="{F28E5445-CD7B-E249-96D4-AE3DBDDE770A}" srcOrd="5" destOrd="0" parTransId="{A1459B4E-88AF-DB43-BF6C-3529AE2B483D}" sibTransId="{321507E9-553E-0549-AF02-220E8F1F4B3D}"/>
    <dgm:cxn modelId="{D7E51B9D-AF8A-1141-9BDC-3A2D4A517F64}" srcId="{3D92CD14-FEA2-0F4A-8E75-CBE879007E47}" destId="{830824CD-F0DC-5F4B-B509-76DAE08DD403}" srcOrd="3" destOrd="0" parTransId="{46610CFD-B31A-F74B-B400-6D45540D4EB8}" sibTransId="{BE177112-7E61-724A-9AB5-229C80768889}"/>
    <dgm:cxn modelId="{44356FCA-75FF-1348-ACBC-860F69EA0A74}" srcId="{3D92CD14-FEA2-0F4A-8E75-CBE879007E47}" destId="{291315BF-91B1-5A40-8757-D34CF0F66FD2}" srcOrd="8" destOrd="0" parTransId="{F04B30E5-F71F-134D-B2FA-24401EE6D9BE}" sibTransId="{CC5A4AB8-D0E3-2747-9857-57340AFAC528}"/>
    <dgm:cxn modelId="{44469CB6-9B01-C640-911E-0DBB8A7ECF97}" type="presOf" srcId="{B17ACFFD-F059-FD4A-92F8-9AF50DFDAE51}" destId="{8022CB5B-B958-CA4C-A3DF-24CE0861B2C9}" srcOrd="0" destOrd="0" presId="urn:microsoft.com/office/officeart/2005/8/layout/pyramid4"/>
    <dgm:cxn modelId="{5A548FBE-8F73-5644-9510-8C787C29C757}" type="presOf" srcId="{291315BF-91B1-5A40-8757-D34CF0F66FD2}" destId="{705403B3-8AB9-2A48-8090-6473AA4F554F}" srcOrd="0" destOrd="0" presId="urn:microsoft.com/office/officeart/2005/8/layout/pyramid4"/>
    <dgm:cxn modelId="{30613F74-5414-7946-B7B1-4C602FD846B1}" type="presOf" srcId="{F28E5445-CD7B-E249-96D4-AE3DBDDE770A}" destId="{F18FCD17-CDF7-964F-B03D-AC72CEF3E3E6}" srcOrd="0" destOrd="0" presId="urn:microsoft.com/office/officeart/2005/8/layout/pyramid4"/>
    <dgm:cxn modelId="{D4496158-44A6-BA45-A2B6-9D0C8A05A3BC}" srcId="{3D92CD14-FEA2-0F4A-8E75-CBE879007E47}" destId="{74E630DC-F513-3047-B0AA-A3D17E6AEE00}" srcOrd="2" destOrd="0" parTransId="{EADE498B-20F4-4349-8F01-ACF71692589A}" sibTransId="{3D03F4B0-32EA-5845-A176-FE74A181B990}"/>
    <dgm:cxn modelId="{E4E04AAC-BC30-4444-B619-9CC56C2A2E07}" type="presOf" srcId="{3D92CD14-FEA2-0F4A-8E75-CBE879007E47}" destId="{AF7711E5-97BD-6D43-81E0-26038C175749}" srcOrd="0" destOrd="0" presId="urn:microsoft.com/office/officeart/2005/8/layout/pyramid4"/>
    <dgm:cxn modelId="{2C25B7B5-0CEE-8144-96A0-5B0D262B8459}" type="presParOf" srcId="{AF7711E5-97BD-6D43-81E0-26038C175749}" destId="{93A6E95A-41B6-FF48-9F91-1E47D83B6C7B}" srcOrd="0" destOrd="0" presId="urn:microsoft.com/office/officeart/2005/8/layout/pyramid4"/>
    <dgm:cxn modelId="{698B2A7A-4D70-DD42-80D3-7CC2E768A231}" type="presParOf" srcId="{AF7711E5-97BD-6D43-81E0-26038C175749}" destId="{CE1F4BD6-CF3B-3D46-B039-28BDD6BE3D0C}" srcOrd="1" destOrd="0" presId="urn:microsoft.com/office/officeart/2005/8/layout/pyramid4"/>
    <dgm:cxn modelId="{A905CF69-1C82-9945-9376-5D44F09409C4}" type="presParOf" srcId="{AF7711E5-97BD-6D43-81E0-26038C175749}" destId="{36246BB3-8396-6E45-A1AD-0AE8ABA382A4}" srcOrd="2" destOrd="0" presId="urn:microsoft.com/office/officeart/2005/8/layout/pyramid4"/>
    <dgm:cxn modelId="{82EE9297-6D3F-7A44-8617-72F55ADAFB8B}" type="presParOf" srcId="{AF7711E5-97BD-6D43-81E0-26038C175749}" destId="{871029C9-91D7-6D4F-85AB-04C9D8B0E04C}" srcOrd="3" destOrd="0" presId="urn:microsoft.com/office/officeart/2005/8/layout/pyramid4"/>
    <dgm:cxn modelId="{549406C0-B233-214D-8382-806BA1E7881D}" type="presParOf" srcId="{AF7711E5-97BD-6D43-81E0-26038C175749}" destId="{F922AB6A-688E-504C-9B2B-4193808FF3D5}" srcOrd="4" destOrd="0" presId="urn:microsoft.com/office/officeart/2005/8/layout/pyramid4"/>
    <dgm:cxn modelId="{03B94650-853A-3144-96C1-99A50513D188}" type="presParOf" srcId="{AF7711E5-97BD-6D43-81E0-26038C175749}" destId="{F18FCD17-CDF7-964F-B03D-AC72CEF3E3E6}" srcOrd="5" destOrd="0" presId="urn:microsoft.com/office/officeart/2005/8/layout/pyramid4"/>
    <dgm:cxn modelId="{C98EFE9C-CCCC-2243-9460-980A781A0BD0}" type="presParOf" srcId="{AF7711E5-97BD-6D43-81E0-26038C175749}" destId="{C685A01C-FDB2-A047-B94F-1843AD83C8A1}" srcOrd="6" destOrd="0" presId="urn:microsoft.com/office/officeart/2005/8/layout/pyramid4"/>
    <dgm:cxn modelId="{245DCC04-FA01-1845-A98C-72EBF8C1FF26}" type="presParOf" srcId="{AF7711E5-97BD-6D43-81E0-26038C175749}" destId="{8022CB5B-B958-CA4C-A3DF-24CE0861B2C9}" srcOrd="7" destOrd="0" presId="urn:microsoft.com/office/officeart/2005/8/layout/pyramid4"/>
    <dgm:cxn modelId="{EF86E875-F3B0-4C47-87D9-9DC7213EC1F3}" type="presParOf" srcId="{AF7711E5-97BD-6D43-81E0-26038C175749}" destId="{705403B3-8AB9-2A48-8090-6473AA4F554F}" srcOrd="8"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55167-1D60-A047-A52A-AED3ED33811C}">
      <dsp:nvSpPr>
        <dsp:cNvPr id="0" name=""/>
        <dsp:cNvSpPr/>
      </dsp:nvSpPr>
      <dsp:spPr>
        <a:xfrm>
          <a:off x="870986" y="756762"/>
          <a:ext cx="3182926" cy="110538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37C87-1243-EE4C-903D-AE4EDC374C97}">
      <dsp:nvSpPr>
        <dsp:cNvPr id="0" name=""/>
        <dsp:cNvSpPr/>
      </dsp:nvSpPr>
      <dsp:spPr>
        <a:xfrm>
          <a:off x="2158961" y="3510521"/>
          <a:ext cx="616846" cy="394781"/>
        </a:xfrm>
        <a:prstGeom prst="down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A875EECE-CBDD-8444-8A07-4EAF2A74A47F}">
      <dsp:nvSpPr>
        <dsp:cNvPr id="0" name=""/>
        <dsp:cNvSpPr/>
      </dsp:nvSpPr>
      <dsp:spPr>
        <a:xfrm>
          <a:off x="86422" y="3766965"/>
          <a:ext cx="4761923" cy="1312364"/>
        </a:xfrm>
        <a:prstGeom prst="upDownArrow">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noProof="0" dirty="0" err="1" smtClean="0">
              <a:solidFill>
                <a:srgbClr val="4344B1"/>
              </a:solidFill>
            </a:rPr>
            <a:t>Rôle</a:t>
          </a:r>
          <a:r>
            <a:rPr lang="en-GB" sz="1400" b="1" kern="1200" noProof="0" dirty="0" smtClean="0">
              <a:solidFill>
                <a:srgbClr val="4344B1"/>
              </a:solidFill>
            </a:rPr>
            <a:t> des </a:t>
          </a:r>
          <a:r>
            <a:rPr lang="en-GB" sz="1400" b="1" kern="1200" noProof="0" dirty="0" err="1" smtClean="0">
              <a:solidFill>
                <a:srgbClr val="4344B1"/>
              </a:solidFill>
            </a:rPr>
            <a:t>autres</a:t>
          </a:r>
          <a:r>
            <a:rPr lang="en-GB" sz="1400" b="1" kern="1200" noProof="0" dirty="0" smtClean="0">
              <a:solidFill>
                <a:srgbClr val="4344B1"/>
              </a:solidFill>
            </a:rPr>
            <a:t> </a:t>
          </a:r>
          <a:r>
            <a:rPr lang="en-GB" sz="1400" b="1" kern="1200" noProof="0" dirty="0" err="1" smtClean="0">
              <a:solidFill>
                <a:srgbClr val="4344B1"/>
              </a:solidFill>
            </a:rPr>
            <a:t>acteurs</a:t>
          </a:r>
          <a:r>
            <a:rPr lang="en-GB" sz="1400" b="1" kern="1200" noProof="0" dirty="0" smtClean="0">
              <a:solidFill>
                <a:srgbClr val="4344B1"/>
              </a:solidFill>
            </a:rPr>
            <a:t> ?</a:t>
          </a:r>
          <a:endParaRPr lang="en-GB" sz="1400" b="1" kern="1200" noProof="0" dirty="0">
            <a:solidFill>
              <a:srgbClr val="4344B1"/>
            </a:solidFill>
          </a:endParaRPr>
        </a:p>
      </dsp:txBody>
      <dsp:txXfrm>
        <a:off x="1276903" y="4095056"/>
        <a:ext cx="2380961" cy="656182"/>
      </dsp:txXfrm>
    </dsp:sp>
    <dsp:sp modelId="{A211DE07-8E22-F54E-BD7A-4E8E8C3DE247}">
      <dsp:nvSpPr>
        <dsp:cNvPr id="0" name=""/>
        <dsp:cNvSpPr/>
      </dsp:nvSpPr>
      <dsp:spPr>
        <a:xfrm>
          <a:off x="1478047" y="1728050"/>
          <a:ext cx="2210608" cy="1549267"/>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smtClean="0">
              <a:solidFill>
                <a:srgbClr val="4344B1"/>
              </a:solidFill>
            </a:rPr>
            <a:t>Cadre </a:t>
          </a:r>
          <a:r>
            <a:rPr lang="en-GB" sz="1400" b="1" kern="1200" noProof="0" dirty="0" err="1" smtClean="0">
              <a:solidFill>
                <a:srgbClr val="4344B1"/>
              </a:solidFill>
            </a:rPr>
            <a:t>politique</a:t>
          </a:r>
          <a:r>
            <a:rPr lang="en-GB" sz="1400" b="1" kern="1200" noProof="0" dirty="0" smtClean="0">
              <a:solidFill>
                <a:srgbClr val="4344B1"/>
              </a:solidFill>
            </a:rPr>
            <a:t>  et </a:t>
          </a:r>
          <a:r>
            <a:rPr lang="en-GB" sz="1400" b="1" kern="1200" noProof="0" dirty="0" err="1" smtClean="0">
              <a:solidFill>
                <a:srgbClr val="4344B1"/>
              </a:solidFill>
            </a:rPr>
            <a:t>moyens</a:t>
          </a:r>
          <a:r>
            <a:rPr lang="en-GB" sz="1400" b="1" kern="1200" noProof="0" dirty="0" smtClean="0">
              <a:solidFill>
                <a:srgbClr val="4344B1"/>
              </a:solidFill>
            </a:rPr>
            <a:t> de </a:t>
          </a:r>
          <a:r>
            <a:rPr lang="en-GB" sz="1400" b="1" kern="1200" noProof="0" dirty="0" err="1" smtClean="0">
              <a:solidFill>
                <a:srgbClr val="4344B1"/>
              </a:solidFill>
            </a:rPr>
            <a:t>mise</a:t>
          </a:r>
          <a:r>
            <a:rPr lang="en-GB" sz="1400" b="1" kern="1200" noProof="0" dirty="0" smtClean="0">
              <a:solidFill>
                <a:srgbClr val="4344B1"/>
              </a:solidFill>
            </a:rPr>
            <a:t> en oeuvre</a:t>
          </a:r>
        </a:p>
      </dsp:txBody>
      <dsp:txXfrm>
        <a:off x="1801783" y="1954935"/>
        <a:ext cx="1563136" cy="1095497"/>
      </dsp:txXfrm>
    </dsp:sp>
    <dsp:sp modelId="{6BF5ACD9-E4F4-7144-9249-CE53C1BFA030}">
      <dsp:nvSpPr>
        <dsp:cNvPr id="0" name=""/>
        <dsp:cNvSpPr/>
      </dsp:nvSpPr>
      <dsp:spPr>
        <a:xfrm>
          <a:off x="388125" y="514564"/>
          <a:ext cx="2055918" cy="1712639"/>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noProof="0" dirty="0" smtClean="0">
              <a:solidFill>
                <a:srgbClr val="4344B1"/>
              </a:solidFill>
            </a:rPr>
            <a:t>DEFINITION</a:t>
          </a:r>
          <a:endParaRPr lang="en-GB" sz="1400" b="1" kern="1200" noProof="0" dirty="0">
            <a:solidFill>
              <a:srgbClr val="4344B1"/>
            </a:solidFill>
          </a:endParaRPr>
        </a:p>
      </dsp:txBody>
      <dsp:txXfrm>
        <a:off x="689207" y="765374"/>
        <a:ext cx="1453754" cy="1211019"/>
      </dsp:txXfrm>
    </dsp:sp>
    <dsp:sp modelId="{C12F0950-79A5-E54B-AE5E-8E3A6B8F1A1E}">
      <dsp:nvSpPr>
        <dsp:cNvPr id="0" name=""/>
        <dsp:cNvSpPr/>
      </dsp:nvSpPr>
      <dsp:spPr>
        <a:xfrm>
          <a:off x="2" y="360391"/>
          <a:ext cx="4934764" cy="331818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C0E4-B570-8F42-905A-CC49E59BAA6C}">
      <dsp:nvSpPr>
        <dsp:cNvPr id="0" name=""/>
        <dsp:cNvSpPr/>
      </dsp:nvSpPr>
      <dsp:spPr>
        <a:xfrm>
          <a:off x="3067476" y="1762022"/>
          <a:ext cx="1382369" cy="829781"/>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FR" sz="1500" kern="1200" dirty="0" smtClean="0"/>
            <a:t>DEFINITION</a:t>
          </a:r>
          <a:endParaRPr lang="fr-FR" sz="1500" kern="1200" dirty="0"/>
        </a:p>
      </dsp:txBody>
      <dsp:txXfrm>
        <a:off x="3269919" y="1883541"/>
        <a:ext cx="977483" cy="586743"/>
      </dsp:txXfrm>
    </dsp:sp>
    <dsp:sp modelId="{9F7FF36F-4CBB-E34B-A854-0F8A9ABEFEB6}">
      <dsp:nvSpPr>
        <dsp:cNvPr id="0" name=""/>
        <dsp:cNvSpPr/>
      </dsp:nvSpPr>
      <dsp:spPr>
        <a:xfrm rot="17872089">
          <a:off x="3721467" y="1358068"/>
          <a:ext cx="924931" cy="29126"/>
        </a:xfrm>
        <a:custGeom>
          <a:avLst/>
          <a:gdLst/>
          <a:ahLst/>
          <a:cxnLst/>
          <a:rect l="0" t="0" r="0" b="0"/>
          <a:pathLst>
            <a:path>
              <a:moveTo>
                <a:pt x="0" y="14563"/>
              </a:moveTo>
              <a:lnTo>
                <a:pt x="924931" y="1456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160810" y="1349508"/>
        <a:ext cx="46246" cy="46246"/>
      </dsp:txXfrm>
    </dsp:sp>
    <dsp:sp modelId="{5A4512EF-97BB-094C-96C0-89B22784D59A}">
      <dsp:nvSpPr>
        <dsp:cNvPr id="0" name=""/>
        <dsp:cNvSpPr/>
      </dsp:nvSpPr>
      <dsp:spPr>
        <a:xfrm>
          <a:off x="3815954" y="0"/>
          <a:ext cx="1666018" cy="986320"/>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Education à l’informatique</a:t>
          </a:r>
          <a:endParaRPr lang="fr-FR" sz="1400" kern="1200" dirty="0"/>
        </a:p>
      </dsp:txBody>
      <dsp:txXfrm>
        <a:off x="4059937" y="144443"/>
        <a:ext cx="1178052" cy="697434"/>
      </dsp:txXfrm>
    </dsp:sp>
    <dsp:sp modelId="{DCBC36D7-12D2-9446-9645-D02B194717E9}">
      <dsp:nvSpPr>
        <dsp:cNvPr id="0" name=""/>
        <dsp:cNvSpPr/>
      </dsp:nvSpPr>
      <dsp:spPr>
        <a:xfrm rot="1967049">
          <a:off x="4191607" y="2596052"/>
          <a:ext cx="480875" cy="29126"/>
        </a:xfrm>
        <a:custGeom>
          <a:avLst/>
          <a:gdLst/>
          <a:ahLst/>
          <a:cxnLst/>
          <a:rect l="0" t="0" r="0" b="0"/>
          <a:pathLst>
            <a:path>
              <a:moveTo>
                <a:pt x="0" y="14563"/>
              </a:moveTo>
              <a:lnTo>
                <a:pt x="480875" y="1456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420023" y="2598593"/>
        <a:ext cx="24043" cy="24043"/>
      </dsp:txXfrm>
    </dsp:sp>
    <dsp:sp modelId="{642EB1FA-8FFE-2042-A3FE-B6BA5C04585C}">
      <dsp:nvSpPr>
        <dsp:cNvPr id="0" name=""/>
        <dsp:cNvSpPr/>
      </dsp:nvSpPr>
      <dsp:spPr>
        <a:xfrm>
          <a:off x="4229548" y="2694610"/>
          <a:ext cx="1669377" cy="646354"/>
        </a:xfrm>
        <a:prstGeom prst="ellipse">
          <a:avLst/>
        </a:prstGeom>
        <a:gradFill rotWithShape="0">
          <a:gsLst>
            <a:gs pos="0">
              <a:schemeClr val="accent3">
                <a:hueOff val="3750089"/>
                <a:satOff val="-5627"/>
                <a:lumOff val="-915"/>
                <a:alphaOff val="0"/>
                <a:tint val="100000"/>
                <a:shade val="100000"/>
                <a:satMod val="130000"/>
              </a:schemeClr>
            </a:gs>
            <a:gs pos="100000">
              <a:schemeClr val="accent3">
                <a:hueOff val="3750089"/>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 Education au numérique </a:t>
          </a:r>
          <a:endParaRPr lang="fr-FR" sz="1400" kern="1200" dirty="0"/>
        </a:p>
      </dsp:txBody>
      <dsp:txXfrm>
        <a:off x="4474023" y="2789266"/>
        <a:ext cx="1180427" cy="457042"/>
      </dsp:txXfrm>
    </dsp:sp>
    <dsp:sp modelId="{E378939C-5DDF-0648-97A9-5B214C755B7F}">
      <dsp:nvSpPr>
        <dsp:cNvPr id="0" name=""/>
        <dsp:cNvSpPr/>
      </dsp:nvSpPr>
      <dsp:spPr>
        <a:xfrm rot="10028611">
          <a:off x="1386351" y="2504292"/>
          <a:ext cx="1748161" cy="29126"/>
        </a:xfrm>
        <a:custGeom>
          <a:avLst/>
          <a:gdLst/>
          <a:ahLst/>
          <a:cxnLst/>
          <a:rect l="0" t="0" r="0" b="0"/>
          <a:pathLst>
            <a:path>
              <a:moveTo>
                <a:pt x="0" y="14563"/>
              </a:moveTo>
              <a:lnTo>
                <a:pt x="1748161" y="1456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rot="10800000">
        <a:off x="2216728" y="2475151"/>
        <a:ext cx="87408" cy="87408"/>
      </dsp:txXfrm>
    </dsp:sp>
    <dsp:sp modelId="{E1D5E8DE-84E4-4F4E-88E7-E8D810B6AF19}">
      <dsp:nvSpPr>
        <dsp:cNvPr id="0" name=""/>
        <dsp:cNvSpPr/>
      </dsp:nvSpPr>
      <dsp:spPr>
        <a:xfrm>
          <a:off x="0" y="2498377"/>
          <a:ext cx="1475085" cy="736097"/>
        </a:xfrm>
        <a:prstGeom prst="ellipse">
          <a:avLst/>
        </a:prstGeom>
        <a:gradFill rotWithShape="0">
          <a:gsLst>
            <a:gs pos="0">
              <a:schemeClr val="accent3">
                <a:hueOff val="7500177"/>
                <a:satOff val="-11253"/>
                <a:lumOff val="-1830"/>
                <a:alphaOff val="0"/>
                <a:tint val="100000"/>
                <a:shade val="100000"/>
                <a:satMod val="130000"/>
              </a:schemeClr>
            </a:gs>
            <a:gs pos="100000">
              <a:schemeClr val="accent3">
                <a:hueOff val="7500177"/>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 Education à l’information/doc</a:t>
          </a:r>
          <a:endParaRPr lang="fr-FR" sz="1300" kern="1200" dirty="0"/>
        </a:p>
      </dsp:txBody>
      <dsp:txXfrm>
        <a:off x="216021" y="2606176"/>
        <a:ext cx="1043043" cy="520499"/>
      </dsp:txXfrm>
    </dsp:sp>
    <dsp:sp modelId="{1DF3ABA1-D2EF-5840-9ACC-AA3F82822D90}">
      <dsp:nvSpPr>
        <dsp:cNvPr id="0" name=""/>
        <dsp:cNvSpPr/>
      </dsp:nvSpPr>
      <dsp:spPr>
        <a:xfrm rot="12607458">
          <a:off x="924120" y="1244920"/>
          <a:ext cx="2506875" cy="29126"/>
        </a:xfrm>
        <a:custGeom>
          <a:avLst/>
          <a:gdLst/>
          <a:ahLst/>
          <a:cxnLst/>
          <a:rect l="0" t="0" r="0" b="0"/>
          <a:pathLst>
            <a:path>
              <a:moveTo>
                <a:pt x="0" y="14563"/>
              </a:moveTo>
              <a:lnTo>
                <a:pt x="2506875" y="1456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rot="10800000">
        <a:off x="2114886" y="1196811"/>
        <a:ext cx="125343" cy="125343"/>
      </dsp:txXfrm>
    </dsp:sp>
    <dsp:sp modelId="{82C9084E-9A77-BB41-A152-9BF363FD077C}">
      <dsp:nvSpPr>
        <dsp:cNvPr id="0" name=""/>
        <dsp:cNvSpPr/>
      </dsp:nvSpPr>
      <dsp:spPr>
        <a:xfrm>
          <a:off x="0" y="0"/>
          <a:ext cx="1283917" cy="736913"/>
        </a:xfrm>
        <a:prstGeom prst="ellipse">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Education aux médias</a:t>
          </a:r>
          <a:endParaRPr lang="fr-FR" sz="1400" kern="1200" dirty="0"/>
        </a:p>
      </dsp:txBody>
      <dsp:txXfrm>
        <a:off x="188025" y="107918"/>
        <a:ext cx="907867" cy="521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C0E4-B570-8F42-905A-CC49E59BAA6C}">
      <dsp:nvSpPr>
        <dsp:cNvPr id="0" name=""/>
        <dsp:cNvSpPr/>
      </dsp:nvSpPr>
      <dsp:spPr>
        <a:xfrm>
          <a:off x="3184668" y="1626013"/>
          <a:ext cx="1883613" cy="83592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DEFINITION</a:t>
          </a:r>
          <a:endParaRPr lang="fr-FR" sz="2000" kern="1200" dirty="0"/>
        </a:p>
      </dsp:txBody>
      <dsp:txXfrm>
        <a:off x="3460517" y="1748432"/>
        <a:ext cx="1331915" cy="591088"/>
      </dsp:txXfrm>
    </dsp:sp>
    <dsp:sp modelId="{9F7FF36F-4CBB-E34B-A854-0F8A9ABEFEB6}">
      <dsp:nvSpPr>
        <dsp:cNvPr id="0" name=""/>
        <dsp:cNvSpPr/>
      </dsp:nvSpPr>
      <dsp:spPr>
        <a:xfrm rot="17524403">
          <a:off x="4162190" y="1421512"/>
          <a:ext cx="420043" cy="32963"/>
        </a:xfrm>
        <a:custGeom>
          <a:avLst/>
          <a:gdLst/>
          <a:ahLst/>
          <a:cxnLst/>
          <a:rect l="0" t="0" r="0" b="0"/>
          <a:pathLst>
            <a:path>
              <a:moveTo>
                <a:pt x="0" y="16481"/>
              </a:moveTo>
              <a:lnTo>
                <a:pt x="420043" y="1648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361710" y="1427493"/>
        <a:ext cx="21002" cy="21002"/>
      </dsp:txXfrm>
    </dsp:sp>
    <dsp:sp modelId="{5A4512EF-97BB-094C-96C0-89B22784D59A}">
      <dsp:nvSpPr>
        <dsp:cNvPr id="0" name=""/>
        <dsp:cNvSpPr/>
      </dsp:nvSpPr>
      <dsp:spPr>
        <a:xfrm>
          <a:off x="4012618" y="0"/>
          <a:ext cx="1364059" cy="1285738"/>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Education à l’informatique</a:t>
          </a:r>
          <a:endParaRPr lang="fr-FR" sz="1400" kern="1200" dirty="0"/>
        </a:p>
      </dsp:txBody>
      <dsp:txXfrm>
        <a:off x="4212380" y="188292"/>
        <a:ext cx="964535" cy="909154"/>
      </dsp:txXfrm>
    </dsp:sp>
    <dsp:sp modelId="{DCBC36D7-12D2-9446-9645-D02B194717E9}">
      <dsp:nvSpPr>
        <dsp:cNvPr id="0" name=""/>
        <dsp:cNvSpPr/>
      </dsp:nvSpPr>
      <dsp:spPr>
        <a:xfrm rot="4724153">
          <a:off x="3952140" y="2757382"/>
          <a:ext cx="639410" cy="32963"/>
        </a:xfrm>
        <a:custGeom>
          <a:avLst/>
          <a:gdLst/>
          <a:ahLst/>
          <a:cxnLst/>
          <a:rect l="0" t="0" r="0" b="0"/>
          <a:pathLst>
            <a:path>
              <a:moveTo>
                <a:pt x="0" y="16481"/>
              </a:moveTo>
              <a:lnTo>
                <a:pt x="639410" y="1648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255860" y="2757878"/>
        <a:ext cx="31970" cy="31970"/>
      </dsp:txXfrm>
    </dsp:sp>
    <dsp:sp modelId="{642EB1FA-8FFE-2042-A3FE-B6BA5C04585C}">
      <dsp:nvSpPr>
        <dsp:cNvPr id="0" name=""/>
        <dsp:cNvSpPr/>
      </dsp:nvSpPr>
      <dsp:spPr>
        <a:xfrm>
          <a:off x="3611375" y="3077635"/>
          <a:ext cx="1729493" cy="1443744"/>
        </a:xfrm>
        <a:prstGeom prst="ellipse">
          <a:avLst/>
        </a:prstGeom>
        <a:gradFill rotWithShape="0">
          <a:gsLst>
            <a:gs pos="0">
              <a:schemeClr val="accent3">
                <a:hueOff val="3750089"/>
                <a:satOff val="-5627"/>
                <a:lumOff val="-915"/>
                <a:alphaOff val="0"/>
                <a:tint val="100000"/>
                <a:shade val="100000"/>
                <a:satMod val="130000"/>
              </a:schemeClr>
            </a:gs>
            <a:gs pos="100000">
              <a:schemeClr val="accent3">
                <a:hueOff val="3750089"/>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Education au numérique</a:t>
          </a:r>
          <a:endParaRPr lang="fr-FR" sz="1400" kern="1200" dirty="0"/>
        </a:p>
      </dsp:txBody>
      <dsp:txXfrm>
        <a:off x="3864653" y="3289066"/>
        <a:ext cx="1222937" cy="1020882"/>
      </dsp:txXfrm>
    </dsp:sp>
    <dsp:sp modelId="{E378939C-5DDF-0648-97A9-5B214C755B7F}">
      <dsp:nvSpPr>
        <dsp:cNvPr id="0" name=""/>
        <dsp:cNvSpPr/>
      </dsp:nvSpPr>
      <dsp:spPr>
        <a:xfrm rot="9966129">
          <a:off x="1435341" y="2458771"/>
          <a:ext cx="1896301" cy="32963"/>
        </a:xfrm>
        <a:custGeom>
          <a:avLst/>
          <a:gdLst/>
          <a:ahLst/>
          <a:cxnLst/>
          <a:rect l="0" t="0" r="0" b="0"/>
          <a:pathLst>
            <a:path>
              <a:moveTo>
                <a:pt x="0" y="16481"/>
              </a:moveTo>
              <a:lnTo>
                <a:pt x="1896301" y="1648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rot="10800000">
        <a:off x="2336084" y="2427845"/>
        <a:ext cx="94815" cy="94815"/>
      </dsp:txXfrm>
    </dsp:sp>
    <dsp:sp modelId="{E1D5E8DE-84E4-4F4E-88E7-E8D810B6AF19}">
      <dsp:nvSpPr>
        <dsp:cNvPr id="0" name=""/>
        <dsp:cNvSpPr/>
      </dsp:nvSpPr>
      <dsp:spPr>
        <a:xfrm>
          <a:off x="0" y="2339788"/>
          <a:ext cx="1504266" cy="1078240"/>
        </a:xfrm>
        <a:prstGeom prst="ellipse">
          <a:avLst/>
        </a:prstGeom>
        <a:gradFill rotWithShape="0">
          <a:gsLst>
            <a:gs pos="0">
              <a:schemeClr val="accent3">
                <a:hueOff val="7500177"/>
                <a:satOff val="-11253"/>
                <a:lumOff val="-1830"/>
                <a:alphaOff val="0"/>
                <a:tint val="100000"/>
                <a:shade val="100000"/>
                <a:satMod val="130000"/>
              </a:schemeClr>
            </a:gs>
            <a:gs pos="100000">
              <a:schemeClr val="accent3">
                <a:hueOff val="7500177"/>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Education à l’information/doc</a:t>
          </a:r>
          <a:endParaRPr lang="fr-FR" sz="1300" kern="1200" dirty="0"/>
        </a:p>
      </dsp:txBody>
      <dsp:txXfrm>
        <a:off x="220295" y="2497693"/>
        <a:ext cx="1063676" cy="762430"/>
      </dsp:txXfrm>
    </dsp:sp>
    <dsp:sp modelId="{1DF3ABA1-D2EF-5840-9ACC-AA3F82822D90}">
      <dsp:nvSpPr>
        <dsp:cNvPr id="0" name=""/>
        <dsp:cNvSpPr/>
      </dsp:nvSpPr>
      <dsp:spPr>
        <a:xfrm rot="11928695">
          <a:off x="1132393" y="1400776"/>
          <a:ext cx="2308655" cy="32963"/>
        </a:xfrm>
        <a:custGeom>
          <a:avLst/>
          <a:gdLst/>
          <a:ahLst/>
          <a:cxnLst/>
          <a:rect l="0" t="0" r="0" b="0"/>
          <a:pathLst>
            <a:path>
              <a:moveTo>
                <a:pt x="0" y="16481"/>
              </a:moveTo>
              <a:lnTo>
                <a:pt x="2308655" y="1648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rot="10800000">
        <a:off x="2229004" y="1359542"/>
        <a:ext cx="115432" cy="115432"/>
      </dsp:txXfrm>
    </dsp:sp>
    <dsp:sp modelId="{82C9084E-9A77-BB41-A152-9BF363FD077C}">
      <dsp:nvSpPr>
        <dsp:cNvPr id="0" name=""/>
        <dsp:cNvSpPr/>
      </dsp:nvSpPr>
      <dsp:spPr>
        <a:xfrm>
          <a:off x="0" y="562131"/>
          <a:ext cx="1326124" cy="604043"/>
        </a:xfrm>
        <a:prstGeom prst="ellipse">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Education aux médias</a:t>
          </a:r>
          <a:endParaRPr lang="fr-FR" sz="1400" kern="1200" dirty="0"/>
        </a:p>
      </dsp:txBody>
      <dsp:txXfrm>
        <a:off x="194206" y="650591"/>
        <a:ext cx="937712" cy="4271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E95A-41B6-FF48-9F91-1E47D83B6C7B}">
      <dsp:nvSpPr>
        <dsp:cNvPr id="0" name=""/>
        <dsp:cNvSpPr/>
      </dsp:nvSpPr>
      <dsp:spPr>
        <a:xfrm>
          <a:off x="3842944" y="7466"/>
          <a:ext cx="1775141" cy="1689546"/>
        </a:xfrm>
        <a:prstGeom prst="triangl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cap="small" dirty="0" smtClean="0"/>
            <a:t>CADRE </a:t>
          </a:r>
          <a:r>
            <a:rPr lang="fr-FR" sz="1100" b="1" kern="1200" cap="small" dirty="0" smtClean="0"/>
            <a:t>POLITIQUE</a:t>
          </a:r>
          <a:endParaRPr lang="fr-FR" sz="1100" b="1" kern="1200" cap="small" dirty="0"/>
        </a:p>
      </dsp:txBody>
      <dsp:txXfrm>
        <a:off x="4286729" y="852239"/>
        <a:ext cx="887571" cy="844773"/>
      </dsp:txXfrm>
    </dsp:sp>
    <dsp:sp modelId="{CE1F4BD6-CF3B-3D46-B039-28BDD6BE3D0C}">
      <dsp:nvSpPr>
        <dsp:cNvPr id="0" name=""/>
        <dsp:cNvSpPr/>
      </dsp:nvSpPr>
      <dsp:spPr>
        <a:xfrm>
          <a:off x="3061678" y="1686657"/>
          <a:ext cx="1668836" cy="1668836"/>
        </a:xfrm>
        <a:prstGeom prst="triangle">
          <a:avLst/>
        </a:prstGeom>
        <a:gradFill rotWithShape="0">
          <a:gsLst>
            <a:gs pos="0">
              <a:schemeClr val="accent4">
                <a:hueOff val="-558096"/>
                <a:satOff val="3362"/>
                <a:lumOff val="270"/>
                <a:alphaOff val="0"/>
                <a:tint val="100000"/>
                <a:shade val="100000"/>
                <a:satMod val="130000"/>
              </a:schemeClr>
            </a:gs>
            <a:gs pos="100000">
              <a:schemeClr val="accent4">
                <a:hueOff val="-558096"/>
                <a:satOff val="3362"/>
                <a:lumOff val="27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cap="small" dirty="0" smtClean="0"/>
            <a:t>SECTEUR PRIVE</a:t>
          </a:r>
          <a:endParaRPr lang="fr-FR" sz="1400" b="1" kern="1200" cap="small" dirty="0"/>
        </a:p>
      </dsp:txBody>
      <dsp:txXfrm>
        <a:off x="3478887" y="2521075"/>
        <a:ext cx="834418" cy="834418"/>
      </dsp:txXfrm>
    </dsp:sp>
    <dsp:sp modelId="{36246BB3-8396-6E45-A1AD-0AE8ABA382A4}">
      <dsp:nvSpPr>
        <dsp:cNvPr id="0" name=""/>
        <dsp:cNvSpPr/>
      </dsp:nvSpPr>
      <dsp:spPr>
        <a:xfrm rot="10800000">
          <a:off x="3896097" y="1686657"/>
          <a:ext cx="1668836" cy="1668836"/>
        </a:xfrm>
        <a:prstGeom prst="triangle">
          <a:avLst/>
        </a:prstGeom>
        <a:gradFill rotWithShape="0">
          <a:gsLst>
            <a:gs pos="0">
              <a:schemeClr val="accent4">
                <a:hueOff val="-1116193"/>
                <a:satOff val="6725"/>
                <a:lumOff val="539"/>
                <a:alphaOff val="0"/>
                <a:tint val="100000"/>
                <a:shade val="100000"/>
                <a:satMod val="130000"/>
              </a:schemeClr>
            </a:gs>
            <a:gs pos="100000">
              <a:schemeClr val="accent4">
                <a:hueOff val="-1116193"/>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cap="small" dirty="0" smtClean="0"/>
            <a:t>SECTEUR PUBLIC</a:t>
          </a:r>
          <a:endParaRPr lang="fr-FR" sz="1400" b="1" kern="1200" cap="small" dirty="0"/>
        </a:p>
      </dsp:txBody>
      <dsp:txXfrm rot="10800000">
        <a:off x="4313306" y="1686657"/>
        <a:ext cx="834418" cy="834418"/>
      </dsp:txXfrm>
    </dsp:sp>
    <dsp:sp modelId="{871029C9-91D7-6D4F-85AB-04C9D8B0E04C}">
      <dsp:nvSpPr>
        <dsp:cNvPr id="0" name=""/>
        <dsp:cNvSpPr/>
      </dsp:nvSpPr>
      <dsp:spPr>
        <a:xfrm>
          <a:off x="4730515" y="1686657"/>
          <a:ext cx="1668836" cy="1668836"/>
        </a:xfrm>
        <a:prstGeom prst="triangle">
          <a:avLst/>
        </a:prstGeom>
        <a:gradFill rotWithShape="0">
          <a:gsLst>
            <a:gs pos="0">
              <a:schemeClr val="accent4">
                <a:hueOff val="-1674289"/>
                <a:satOff val="10087"/>
                <a:lumOff val="809"/>
                <a:alphaOff val="0"/>
                <a:tint val="100000"/>
                <a:shade val="100000"/>
                <a:satMod val="130000"/>
              </a:schemeClr>
            </a:gs>
            <a:gs pos="100000">
              <a:schemeClr val="accent4">
                <a:hueOff val="-1674289"/>
                <a:satOff val="10087"/>
                <a:lumOff val="80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cap="small" dirty="0" smtClean="0"/>
            <a:t>SECTEUR CIVIQUE</a:t>
          </a:r>
          <a:endParaRPr lang="fr-FR" sz="1400" b="1" kern="1200" cap="small" dirty="0"/>
        </a:p>
      </dsp:txBody>
      <dsp:txXfrm>
        <a:off x="5147724" y="2521075"/>
        <a:ext cx="834418" cy="834418"/>
      </dsp:txXfrm>
    </dsp:sp>
    <dsp:sp modelId="{F922AB6A-688E-504C-9B2B-4193808FF3D5}">
      <dsp:nvSpPr>
        <dsp:cNvPr id="0" name=""/>
        <dsp:cNvSpPr/>
      </dsp:nvSpPr>
      <dsp:spPr>
        <a:xfrm>
          <a:off x="2227260" y="3355494"/>
          <a:ext cx="1668836" cy="1668836"/>
        </a:xfrm>
        <a:prstGeom prst="triangle">
          <a:avLst/>
        </a:prstGeom>
        <a:gradFill rotWithShape="0">
          <a:gsLst>
            <a:gs pos="0">
              <a:schemeClr val="accent4">
                <a:hueOff val="-2232386"/>
                <a:satOff val="13449"/>
                <a:lumOff val="1078"/>
                <a:alphaOff val="0"/>
                <a:tint val="100000"/>
                <a:shade val="100000"/>
                <a:satMod val="130000"/>
              </a:schemeClr>
            </a:gs>
            <a:gs pos="100000">
              <a:schemeClr val="accent4">
                <a:hueOff val="-2232386"/>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cap="small" dirty="0" smtClean="0"/>
            <a:t>RESSOURCES</a:t>
          </a:r>
          <a:endParaRPr lang="fr-FR" sz="1100" b="1" kern="1200" cap="small" dirty="0"/>
        </a:p>
      </dsp:txBody>
      <dsp:txXfrm>
        <a:off x="2644469" y="4189912"/>
        <a:ext cx="834418" cy="834418"/>
      </dsp:txXfrm>
    </dsp:sp>
    <dsp:sp modelId="{F18FCD17-CDF7-964F-B03D-AC72CEF3E3E6}">
      <dsp:nvSpPr>
        <dsp:cNvPr id="0" name=""/>
        <dsp:cNvSpPr/>
      </dsp:nvSpPr>
      <dsp:spPr>
        <a:xfrm rot="10800000">
          <a:off x="2956024" y="3382562"/>
          <a:ext cx="1880144" cy="1614699"/>
        </a:xfrm>
        <a:prstGeom prst="triangle">
          <a:avLst/>
        </a:prstGeom>
        <a:gradFill rotWithShape="0">
          <a:gsLst>
            <a:gs pos="0">
              <a:schemeClr val="accent4">
                <a:hueOff val="-2790482"/>
                <a:satOff val="16812"/>
                <a:lumOff val="1348"/>
                <a:alphaOff val="0"/>
                <a:tint val="100000"/>
                <a:shade val="100000"/>
                <a:satMod val="130000"/>
              </a:schemeClr>
            </a:gs>
            <a:gs pos="100000">
              <a:schemeClr val="accent4">
                <a:hueOff val="-2790482"/>
                <a:satOff val="16812"/>
                <a:lumOff val="134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cap="small" dirty="0" smtClean="0"/>
            <a:t>                                             </a:t>
          </a:r>
          <a:r>
            <a:rPr lang="fr-FR" sz="1100" b="1" kern="1200" cap="small" dirty="0" smtClean="0"/>
            <a:t>FORMATION</a:t>
          </a:r>
          <a:endParaRPr lang="fr-FR" sz="1100" b="1" kern="1200" cap="small" dirty="0"/>
        </a:p>
      </dsp:txBody>
      <dsp:txXfrm rot="10800000">
        <a:off x="3426060" y="3382562"/>
        <a:ext cx="940072" cy="807349"/>
      </dsp:txXfrm>
    </dsp:sp>
    <dsp:sp modelId="{C685A01C-FDB2-A047-B94F-1843AD83C8A1}">
      <dsp:nvSpPr>
        <dsp:cNvPr id="0" name=""/>
        <dsp:cNvSpPr/>
      </dsp:nvSpPr>
      <dsp:spPr>
        <a:xfrm>
          <a:off x="3195619" y="3717890"/>
          <a:ext cx="3001602" cy="1126047"/>
        </a:xfrm>
        <a:prstGeom prst="triangle">
          <a:avLst/>
        </a:prstGeom>
        <a:gradFill rotWithShape="0">
          <a:gsLst>
            <a:gs pos="0">
              <a:schemeClr val="accent4">
                <a:hueOff val="-3348579"/>
                <a:satOff val="20174"/>
                <a:lumOff val="1617"/>
                <a:alphaOff val="0"/>
                <a:tint val="100000"/>
                <a:shade val="100000"/>
                <a:satMod val="130000"/>
              </a:schemeClr>
            </a:gs>
            <a:gs pos="100000">
              <a:schemeClr val="accent4">
                <a:hueOff val="-3348579"/>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cap="small" dirty="0" smtClean="0"/>
            <a:t>MULTIMODALITE/TRANSLITERATIE</a:t>
          </a:r>
          <a:endParaRPr lang="fr-FR" sz="1100" b="1" kern="1200" cap="small" dirty="0"/>
        </a:p>
      </dsp:txBody>
      <dsp:txXfrm>
        <a:off x="3946020" y="4280914"/>
        <a:ext cx="1500801" cy="563023"/>
      </dsp:txXfrm>
    </dsp:sp>
    <dsp:sp modelId="{8022CB5B-B958-CA4C-A3DF-24CE0861B2C9}">
      <dsp:nvSpPr>
        <dsp:cNvPr id="0" name=""/>
        <dsp:cNvSpPr/>
      </dsp:nvSpPr>
      <dsp:spPr>
        <a:xfrm rot="10800000">
          <a:off x="4730515" y="3355494"/>
          <a:ext cx="1668836" cy="1668836"/>
        </a:xfrm>
        <a:prstGeom prst="triangle">
          <a:avLst/>
        </a:prstGeom>
        <a:gradFill rotWithShape="0">
          <a:gsLst>
            <a:gs pos="0">
              <a:schemeClr val="accent4">
                <a:hueOff val="-3906675"/>
                <a:satOff val="23537"/>
                <a:lumOff val="1887"/>
                <a:alphaOff val="0"/>
                <a:tint val="100000"/>
                <a:shade val="100000"/>
                <a:satMod val="130000"/>
              </a:schemeClr>
            </a:gs>
            <a:gs pos="100000">
              <a:schemeClr val="accent4">
                <a:hueOff val="-3906675"/>
                <a:satOff val="23537"/>
                <a:lumOff val="18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cap="small" dirty="0" smtClean="0"/>
            <a:t>FINANCEMENT</a:t>
          </a:r>
          <a:endParaRPr lang="fr-FR" sz="1400" b="1" kern="1200" cap="small" dirty="0"/>
        </a:p>
      </dsp:txBody>
      <dsp:txXfrm rot="10800000">
        <a:off x="5147724" y="3355494"/>
        <a:ext cx="834418" cy="834418"/>
      </dsp:txXfrm>
    </dsp:sp>
    <dsp:sp modelId="{705403B3-8AB9-2A48-8090-6473AA4F554F}">
      <dsp:nvSpPr>
        <dsp:cNvPr id="0" name=""/>
        <dsp:cNvSpPr/>
      </dsp:nvSpPr>
      <dsp:spPr>
        <a:xfrm>
          <a:off x="5482835" y="3330211"/>
          <a:ext cx="1833033" cy="1719402"/>
        </a:xfrm>
        <a:prstGeom prst="triangle">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FR" sz="1100" b="1" kern="1200" cap="small" dirty="0" smtClean="0"/>
            <a:t>EVALUATION</a:t>
          </a:r>
          <a:endParaRPr lang="fr-FR" sz="1100" b="1" kern="1200" cap="small" dirty="0"/>
        </a:p>
      </dsp:txBody>
      <dsp:txXfrm>
        <a:off x="5941093" y="4189912"/>
        <a:ext cx="916517" cy="85970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37C1B-8CC9-5847-AFFA-8568C38AEFE0}" type="datetimeFigureOut">
              <a:rPr lang="fr-FR" smtClean="0"/>
              <a:t>05/12/16</a:t>
            </a:fld>
            <a:endParaRPr lang="es-ES_tradnl"/>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s-ES_tradnl"/>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79CB1-2B02-7D43-AF50-F0A44173AF98}" type="slidenum">
              <a:rPr lang="es-ES_tradnl" smtClean="0"/>
              <a:t>‹#›</a:t>
            </a:fld>
            <a:endParaRPr lang="es-ES_tradnl"/>
          </a:p>
        </p:txBody>
      </p:sp>
    </p:spTree>
    <p:extLst>
      <p:ext uri="{BB962C8B-B14F-4D97-AF65-F5344CB8AC3E}">
        <p14:creationId xmlns:p14="http://schemas.microsoft.com/office/powerpoint/2010/main" val="3085182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000" y="4216636"/>
            <a:ext cx="6096000" cy="4241564"/>
          </a:xfrm>
        </p:spPr>
        <p:txBody>
          <a:bodyPr/>
          <a:lstStyle/>
          <a:p>
            <a:r>
              <a:rPr lang="fr-FR" kern="1200" dirty="0" smtClean="0">
                <a:solidFill>
                  <a:schemeClr val="tx1"/>
                </a:solidFill>
                <a:effectLst/>
              </a:rPr>
              <a:t>This </a:t>
            </a:r>
            <a:r>
              <a:rPr lang="fr-FR" kern="1200" dirty="0" err="1" smtClean="0">
                <a:solidFill>
                  <a:schemeClr val="tx1"/>
                </a:solidFill>
                <a:effectLst/>
              </a:rPr>
              <a:t>research</a:t>
            </a:r>
            <a:r>
              <a:rPr lang="fr-FR" kern="1200" dirty="0" smtClean="0">
                <a:solidFill>
                  <a:schemeClr val="tx1"/>
                </a:solidFill>
                <a:effectLst/>
              </a:rPr>
              <a:t> </a:t>
            </a:r>
            <a:r>
              <a:rPr lang="fr-FR" kern="1200" dirty="0" err="1" smtClean="0">
                <a:solidFill>
                  <a:schemeClr val="tx1"/>
                </a:solidFill>
                <a:effectLst/>
              </a:rPr>
              <a:t>attemps</a:t>
            </a:r>
            <a:r>
              <a:rPr lang="fr-FR" kern="1200" dirty="0" smtClean="0">
                <a:solidFill>
                  <a:schemeClr val="tx1"/>
                </a:solidFill>
                <a:effectLst/>
              </a:rPr>
              <a:t> to</a:t>
            </a:r>
            <a:r>
              <a:rPr lang="fr-FR" kern="1200" baseline="0" dirty="0" smtClean="0">
                <a:solidFill>
                  <a:schemeClr val="tx1"/>
                </a:solidFill>
                <a:effectLst/>
              </a:rPr>
              <a:t> figure out </a:t>
            </a:r>
            <a:r>
              <a:rPr lang="fr-FR" kern="1200" baseline="0" dirty="0" err="1" smtClean="0">
                <a:solidFill>
                  <a:schemeClr val="tx1"/>
                </a:solidFill>
                <a:effectLst/>
              </a:rPr>
              <a:t>why</a:t>
            </a:r>
            <a:r>
              <a:rPr lang="fr-FR" kern="1200" baseline="0" dirty="0" smtClean="0">
                <a:solidFill>
                  <a:schemeClr val="tx1"/>
                </a:solidFill>
                <a:effectLst/>
              </a:rPr>
              <a:t> </a:t>
            </a:r>
            <a:r>
              <a:rPr lang="fr-FR" kern="1200" baseline="0" dirty="0" err="1" smtClean="0">
                <a:solidFill>
                  <a:schemeClr val="tx1"/>
                </a:solidFill>
                <a:effectLst/>
              </a:rPr>
              <a:t>ùedia</a:t>
            </a:r>
            <a:r>
              <a:rPr lang="fr-FR" kern="1200" baseline="0" dirty="0" smtClean="0">
                <a:solidFill>
                  <a:schemeClr val="tx1"/>
                </a:solidFill>
                <a:effectLst/>
              </a:rPr>
              <a:t> </a:t>
            </a:r>
            <a:r>
              <a:rPr lang="fr-FR" kern="1200" baseline="0" dirty="0" err="1" smtClean="0">
                <a:solidFill>
                  <a:schemeClr val="tx1"/>
                </a:solidFill>
                <a:effectLst/>
              </a:rPr>
              <a:t>education</a:t>
            </a:r>
            <a:r>
              <a:rPr lang="fr-FR" kern="1200" baseline="0" dirty="0" smtClean="0">
                <a:solidFill>
                  <a:schemeClr val="tx1"/>
                </a:solidFill>
                <a:effectLst/>
              </a:rPr>
              <a:t> </a:t>
            </a:r>
            <a:r>
              <a:rPr lang="fr-FR" kern="1200" baseline="0" dirty="0" err="1" smtClean="0">
                <a:solidFill>
                  <a:schemeClr val="tx1"/>
                </a:solidFill>
                <a:effectLst/>
              </a:rPr>
              <a:t>seemed</a:t>
            </a:r>
            <a:r>
              <a:rPr lang="fr-FR" kern="1200" baseline="0" dirty="0" smtClean="0">
                <a:solidFill>
                  <a:schemeClr val="tx1"/>
                </a:solidFill>
                <a:effectLst/>
              </a:rPr>
              <a:t> to </a:t>
            </a:r>
            <a:r>
              <a:rPr lang="fr-FR" kern="1200" baseline="0" dirty="0" err="1" smtClean="0">
                <a:solidFill>
                  <a:schemeClr val="tx1"/>
                </a:solidFill>
                <a:effectLst/>
              </a:rPr>
              <a:t>be</a:t>
            </a:r>
            <a:r>
              <a:rPr lang="fr-FR" kern="1200" baseline="0" dirty="0" smtClean="0">
                <a:solidFill>
                  <a:schemeClr val="tx1"/>
                </a:solidFill>
                <a:effectLst/>
              </a:rPr>
              <a:t> </a:t>
            </a:r>
            <a:r>
              <a:rPr lang="fr-FR" kern="1200" baseline="0" dirty="0" err="1" smtClean="0">
                <a:solidFill>
                  <a:schemeClr val="tx1"/>
                </a:solidFill>
                <a:effectLst/>
              </a:rPr>
              <a:t>stallling</a:t>
            </a:r>
            <a:r>
              <a:rPr lang="fr-FR" kern="1200" baseline="0" dirty="0" smtClean="0">
                <a:solidFill>
                  <a:schemeClr val="tx1"/>
                </a:solidFill>
                <a:effectLst/>
              </a:rPr>
              <a:t> </a:t>
            </a:r>
            <a:r>
              <a:rPr lang="fr-FR" kern="1200" dirty="0" err="1" smtClean="0">
                <a:solidFill>
                  <a:schemeClr val="tx1"/>
                </a:solidFill>
                <a:effectLst/>
              </a:rPr>
              <a:t>despite</a:t>
            </a:r>
            <a:r>
              <a:rPr lang="fr-FR" kern="1200" dirty="0" smtClean="0">
                <a:solidFill>
                  <a:schemeClr val="tx1"/>
                </a:solidFill>
                <a:effectLst/>
              </a:rPr>
              <a:t> the ne </a:t>
            </a:r>
            <a:r>
              <a:rPr lang="fr-FR" kern="1200" dirty="0" err="1" smtClean="0">
                <a:solidFill>
                  <a:schemeClr val="tx1"/>
                </a:solidFill>
                <a:effectLst/>
              </a:rPr>
              <a:t>educational</a:t>
            </a:r>
            <a:r>
              <a:rPr lang="fr-FR" kern="1200" dirty="0" smtClean="0">
                <a:solidFill>
                  <a:schemeClr val="tx1"/>
                </a:solidFill>
                <a:effectLst/>
              </a:rPr>
              <a:t> change</a:t>
            </a:r>
            <a:r>
              <a:rPr lang="fr-FR" kern="1200" baseline="0" dirty="0" smtClean="0">
                <a:solidFill>
                  <a:schemeClr val="tx1"/>
                </a:solidFill>
                <a:effectLst/>
              </a:rPr>
              <a:t> of </a:t>
            </a:r>
            <a:r>
              <a:rPr lang="fr-FR" kern="1200" baseline="0" dirty="0" err="1" smtClean="0">
                <a:solidFill>
                  <a:schemeClr val="tx1"/>
                </a:solidFill>
                <a:effectLst/>
              </a:rPr>
              <a:t>paradigm</a:t>
            </a:r>
            <a:r>
              <a:rPr lang="fr-FR" kern="1200" baseline="0" dirty="0" smtClean="0">
                <a:solidFill>
                  <a:schemeClr val="tx1"/>
                </a:solidFill>
                <a:effectLst/>
              </a:rPr>
              <a:t>  </a:t>
            </a:r>
            <a:r>
              <a:rPr lang="fr-FR" kern="1200" baseline="0" dirty="0" err="1" smtClean="0">
                <a:solidFill>
                  <a:schemeClr val="tx1"/>
                </a:solidFill>
                <a:effectLst/>
              </a:rPr>
              <a:t>with</a:t>
            </a:r>
            <a:r>
              <a:rPr lang="fr-FR" kern="1200" baseline="0" dirty="0" smtClean="0">
                <a:solidFill>
                  <a:schemeClr val="tx1"/>
                </a:solidFill>
                <a:effectLst/>
              </a:rPr>
              <a:t> the </a:t>
            </a:r>
            <a:r>
              <a:rPr lang="fr-FR" kern="1200" baseline="0" dirty="0" err="1" smtClean="0">
                <a:solidFill>
                  <a:schemeClr val="tx1"/>
                </a:solidFill>
                <a:effectLst/>
              </a:rPr>
              <a:t>increase</a:t>
            </a:r>
            <a:r>
              <a:rPr lang="fr-FR" kern="1200" baseline="0" dirty="0" smtClean="0">
                <a:solidFill>
                  <a:schemeClr val="tx1"/>
                </a:solidFill>
                <a:effectLst/>
              </a:rPr>
              <a:t> of digital technologies and </a:t>
            </a:r>
            <a:r>
              <a:rPr lang="fr-FR" kern="1200" baseline="0" dirty="0" err="1" smtClean="0">
                <a:solidFill>
                  <a:schemeClr val="tx1"/>
                </a:solidFill>
                <a:effectLst/>
              </a:rPr>
              <a:t>despute</a:t>
            </a:r>
            <a:r>
              <a:rPr lang="fr-FR" kern="1200" baseline="0" dirty="0" smtClean="0">
                <a:solidFill>
                  <a:schemeClr val="tx1"/>
                </a:solidFill>
                <a:effectLst/>
              </a:rPr>
              <a:t> the EU </a:t>
            </a:r>
            <a:r>
              <a:rPr lang="fr-FR" kern="1200" baseline="0" dirty="0" err="1" smtClean="0">
                <a:solidFill>
                  <a:schemeClr val="tx1"/>
                </a:solidFill>
                <a:effectLst/>
              </a:rPr>
              <a:t>recommendations</a:t>
            </a:r>
            <a:r>
              <a:rPr lang="fr-FR" kern="1200" baseline="0" dirty="0" smtClean="0">
                <a:solidFill>
                  <a:schemeClr val="tx1"/>
                </a:solidFill>
                <a:effectLst/>
              </a:rPr>
              <a:t> to </a:t>
            </a:r>
            <a:r>
              <a:rPr lang="fr-FR" kern="1200" baseline="0" dirty="0" err="1" smtClean="0">
                <a:solidFill>
                  <a:schemeClr val="tx1"/>
                </a:solidFill>
                <a:effectLst/>
              </a:rPr>
              <a:t>foster</a:t>
            </a:r>
            <a:r>
              <a:rPr lang="fr-FR" kern="1200" baseline="0" dirty="0" smtClean="0">
                <a:solidFill>
                  <a:schemeClr val="tx1"/>
                </a:solidFill>
                <a:effectLst/>
              </a:rPr>
              <a:t> MIL </a:t>
            </a:r>
            <a:r>
              <a:rPr lang="fr-FR" kern="1200" baseline="0" dirty="0" err="1" smtClean="0">
                <a:solidFill>
                  <a:schemeClr val="tx1"/>
                </a:solidFill>
                <a:effectLst/>
              </a:rPr>
              <a:t>evaluation</a:t>
            </a:r>
            <a:r>
              <a:rPr lang="fr-FR" kern="1200" baseline="0" dirty="0" smtClean="0">
                <a:solidFill>
                  <a:schemeClr val="tx1"/>
                </a:solidFill>
                <a:effectLst/>
              </a:rPr>
              <a:t> and </a:t>
            </a:r>
            <a:r>
              <a:rPr lang="fr-FR" kern="1200" baseline="0" dirty="0" err="1" smtClean="0">
                <a:solidFill>
                  <a:schemeClr val="tx1"/>
                </a:solidFill>
                <a:effectLst/>
              </a:rPr>
              <a:t>reporting</a:t>
            </a:r>
            <a:r>
              <a:rPr lang="fr-FR" kern="1200" dirty="0" smtClean="0">
                <a:solidFill>
                  <a:schemeClr val="tx1"/>
                </a:solidFill>
                <a:effectLst/>
              </a:rPr>
              <a:t>. </a:t>
            </a:r>
          </a:p>
          <a:p>
            <a:endParaRPr lang="fr-FR" dirty="0" smtClean="0"/>
          </a:p>
          <a:p>
            <a:r>
              <a:rPr lang="fr-FR" dirty="0" err="1" smtClean="0"/>
              <a:t>We</a:t>
            </a:r>
            <a:r>
              <a:rPr lang="fr-FR" dirty="0" smtClean="0"/>
              <a:t> </a:t>
            </a:r>
            <a:r>
              <a:rPr lang="fr-FR" dirty="0" err="1" smtClean="0"/>
              <a:t>identified</a:t>
            </a:r>
            <a:r>
              <a:rPr lang="fr-FR" dirty="0" smtClean="0"/>
              <a:t> the dimensions</a:t>
            </a:r>
            <a:r>
              <a:rPr lang="fr-FR" baseline="0" dirty="0" smtClean="0"/>
              <a:t> </a:t>
            </a:r>
            <a:r>
              <a:rPr lang="fr-FR" baseline="0" dirty="0" err="1" smtClean="0"/>
              <a:t>scusceptible</a:t>
            </a:r>
            <a:r>
              <a:rPr lang="fr-FR" baseline="0" dirty="0" smtClean="0"/>
              <a:t> to </a:t>
            </a:r>
            <a:r>
              <a:rPr lang="fr-FR" dirty="0" err="1" smtClean="0"/>
              <a:t>generate</a:t>
            </a:r>
            <a:r>
              <a:rPr lang="fr-FR" dirty="0" smtClean="0"/>
              <a:t> a </a:t>
            </a:r>
            <a:r>
              <a:rPr lang="fr-FR" dirty="0" err="1" smtClean="0"/>
              <a:t>problem</a:t>
            </a:r>
            <a:r>
              <a:rPr lang="fr-FR" dirty="0" smtClean="0"/>
              <a:t>:</a:t>
            </a:r>
            <a:endParaRPr lang="fr-FR" dirty="0"/>
          </a:p>
          <a:p>
            <a:pPr lvl="0"/>
            <a:endParaRPr lang="fr-FR" b="1" dirty="0" smtClean="0"/>
          </a:p>
          <a:p>
            <a:pPr lvl="0"/>
            <a:r>
              <a:rPr lang="fr-FR" b="1" dirty="0" smtClean="0"/>
              <a:t>Official</a:t>
            </a:r>
            <a:r>
              <a:rPr lang="fr-FR" b="1" baseline="0" dirty="0" smtClean="0"/>
              <a:t> </a:t>
            </a:r>
            <a:r>
              <a:rPr lang="fr-FR" b="1" baseline="0" dirty="0" err="1" smtClean="0"/>
              <a:t>texts</a:t>
            </a:r>
            <a:r>
              <a:rPr lang="fr-FR" dirty="0" smtClean="0"/>
              <a:t>: </a:t>
            </a:r>
            <a:r>
              <a:rPr lang="fr-FR" dirty="0" err="1" smtClean="0"/>
              <a:t>policy</a:t>
            </a:r>
            <a:r>
              <a:rPr lang="fr-FR" dirty="0" smtClean="0"/>
              <a:t> </a:t>
            </a:r>
            <a:r>
              <a:rPr lang="fr-FR" dirty="0" err="1" smtClean="0"/>
              <a:t>framework</a:t>
            </a:r>
            <a:endParaRPr lang="fr-FR" dirty="0"/>
          </a:p>
          <a:p>
            <a:pPr lvl="0"/>
            <a:r>
              <a:rPr lang="fr-FR" b="1" dirty="0" err="1" smtClean="0"/>
              <a:t>Cacapicy</a:t>
            </a:r>
            <a:r>
              <a:rPr lang="fr-FR" b="1" dirty="0" smtClean="0"/>
              <a:t> building </a:t>
            </a:r>
            <a:r>
              <a:rPr lang="fr-FR" dirty="0" smtClean="0"/>
              <a:t>(</a:t>
            </a:r>
            <a:r>
              <a:rPr lang="fr-FR" dirty="0"/>
              <a:t>ressources, </a:t>
            </a:r>
            <a:r>
              <a:rPr lang="fr-FR" dirty="0" err="1" smtClean="0"/>
              <a:t>teacher</a:t>
            </a:r>
            <a:r>
              <a:rPr lang="fr-FR" dirty="0" smtClean="0"/>
              <a:t> training, </a:t>
            </a:r>
            <a:r>
              <a:rPr lang="fr-FR" dirty="0"/>
              <a:t>financement) pouvait être défaillant ou pas</a:t>
            </a:r>
          </a:p>
          <a:p>
            <a:pPr lvl="0"/>
            <a:r>
              <a:rPr lang="fr-FR" b="1" dirty="0" err="1" smtClean="0"/>
              <a:t>Other</a:t>
            </a:r>
            <a:r>
              <a:rPr lang="fr-FR" b="1" dirty="0" smtClean="0"/>
              <a:t> </a:t>
            </a:r>
            <a:r>
              <a:rPr lang="fr-FR" b="1" dirty="0" err="1" smtClean="0"/>
              <a:t>actors</a:t>
            </a:r>
            <a:r>
              <a:rPr lang="fr-FR" b="1" dirty="0"/>
              <a:t> </a:t>
            </a:r>
            <a:r>
              <a:rPr lang="fr-FR" b="1" dirty="0" smtClean="0"/>
              <a:t>:</a:t>
            </a:r>
            <a:r>
              <a:rPr lang="fr-FR" b="1" dirty="0" err="1" smtClean="0"/>
              <a:t>from</a:t>
            </a:r>
            <a:r>
              <a:rPr lang="fr-FR" b="1" dirty="0" smtClean="0"/>
              <a:t> the </a:t>
            </a:r>
            <a:r>
              <a:rPr lang="fr-FR" b="1" dirty="0" err="1" smtClean="0"/>
              <a:t>three</a:t>
            </a:r>
            <a:r>
              <a:rPr lang="fr-FR" b="1" dirty="0" smtClean="0"/>
              <a:t> </a:t>
            </a:r>
            <a:r>
              <a:rPr lang="fr-FR" b="1" dirty="0" err="1" smtClean="0"/>
              <a:t>seconts</a:t>
            </a:r>
            <a:r>
              <a:rPr lang="fr-FR" b="1" dirty="0" smtClean="0"/>
              <a:t> </a:t>
            </a:r>
            <a:r>
              <a:rPr lang="fr-FR" dirty="0" smtClean="0"/>
              <a:t>(public, </a:t>
            </a:r>
            <a:r>
              <a:rPr lang="fr-FR" dirty="0" err="1" smtClean="0"/>
              <a:t>private</a:t>
            </a:r>
            <a:r>
              <a:rPr lang="fr-FR" dirty="0" smtClean="0"/>
              <a:t>, </a:t>
            </a:r>
            <a:r>
              <a:rPr lang="fr-FR" dirty="0" err="1" smtClean="0"/>
              <a:t>civic</a:t>
            </a:r>
            <a:r>
              <a:rPr lang="fr-FR" dirty="0" smtClean="0"/>
              <a:t>).</a:t>
            </a:r>
          </a:p>
          <a:p>
            <a:pPr lvl="0"/>
            <a:endParaRPr lang="fr-FR" dirty="0"/>
          </a:p>
          <a:p>
            <a:pPr lvl="0"/>
            <a:r>
              <a:rPr lang="fr-FR" dirty="0" smtClean="0"/>
              <a:t>In Belgrade (sept 2013) the COST</a:t>
            </a:r>
            <a:r>
              <a:rPr lang="fr-FR" baseline="0" dirty="0" smtClean="0"/>
              <a:t> network </a:t>
            </a:r>
            <a:r>
              <a:rPr lang="fr-FR" baseline="0" dirty="0" err="1" smtClean="0"/>
              <a:t>raised</a:t>
            </a:r>
            <a:r>
              <a:rPr lang="fr-FR" baseline="0" dirty="0" smtClean="0"/>
              <a:t> the </a:t>
            </a:r>
            <a:r>
              <a:rPr lang="fr-FR" b="1" dirty="0" smtClean="0"/>
              <a:t>définitio</a:t>
            </a:r>
            <a:r>
              <a:rPr lang="fr-FR" dirty="0" smtClean="0"/>
              <a:t>n as an issue </a:t>
            </a:r>
            <a:r>
              <a:rPr lang="fr-FR" dirty="0" err="1" smtClean="0"/>
              <a:t>depending</a:t>
            </a:r>
            <a:r>
              <a:rPr lang="fr-FR" baseline="0" dirty="0" smtClean="0"/>
              <a:t> on </a:t>
            </a:r>
            <a:r>
              <a:rPr lang="fr-FR" baseline="0" dirty="0" err="1" smtClean="0"/>
              <a:t>what</a:t>
            </a:r>
            <a:r>
              <a:rPr lang="fr-FR" baseline="0" dirty="0" smtClean="0"/>
              <a:t> </a:t>
            </a:r>
            <a:r>
              <a:rPr lang="fr-FR" baseline="0" dirty="0" err="1" smtClean="0"/>
              <a:t>it</a:t>
            </a:r>
            <a:r>
              <a:rPr lang="fr-FR" baseline="0" dirty="0" smtClean="0"/>
              <a:t> </a:t>
            </a:r>
            <a:r>
              <a:rPr lang="fr-FR" baseline="0" dirty="0" err="1" smtClean="0"/>
              <a:t>is</a:t>
            </a:r>
            <a:r>
              <a:rPr lang="fr-FR" baseline="0" dirty="0" smtClean="0"/>
              <a:t> able to </a:t>
            </a:r>
            <a:r>
              <a:rPr lang="fr-FR" baseline="0" dirty="0" err="1" smtClean="0"/>
              <a:t>embrace</a:t>
            </a:r>
            <a:r>
              <a:rPr lang="fr-FR" baseline="0" dirty="0" smtClean="0"/>
              <a:t> </a:t>
            </a:r>
            <a:r>
              <a:rPr lang="fr-FR" baseline="0" dirty="0" err="1" smtClean="0"/>
              <a:t>it</a:t>
            </a:r>
            <a:r>
              <a:rPr lang="fr-FR" baseline="0" dirty="0" smtClean="0"/>
              <a:t> affects </a:t>
            </a:r>
            <a:r>
              <a:rPr lang="fr-FR" baseline="0" dirty="0" err="1" smtClean="0"/>
              <a:t>policies</a:t>
            </a:r>
            <a:r>
              <a:rPr lang="fr-FR" baseline="0" dirty="0" smtClean="0"/>
              <a:t> and applications</a:t>
            </a:r>
            <a:r>
              <a:rPr lang="fr-FR" dirty="0" smtClean="0"/>
              <a:t>.</a:t>
            </a:r>
            <a:endParaRPr lang="fr-FR" dirty="0"/>
          </a:p>
          <a:p>
            <a:r>
              <a:rPr lang="fr-FR" kern="1200" dirty="0" smtClean="0">
                <a:solidFill>
                  <a:schemeClr val="tx1"/>
                </a:solidFill>
                <a:effectLst/>
              </a:rPr>
              <a:t> </a:t>
            </a:r>
            <a:endParaRPr lang="fr-FR" dirty="0" smtClean="0"/>
          </a:p>
        </p:txBody>
      </p:sp>
      <p:sp>
        <p:nvSpPr>
          <p:cNvPr id="4" name="Espace réservé du numéro de diapositive 3"/>
          <p:cNvSpPr>
            <a:spLocks noGrp="1"/>
          </p:cNvSpPr>
          <p:nvPr>
            <p:ph type="sldNum" sz="quarter" idx="10"/>
          </p:nvPr>
        </p:nvSpPr>
        <p:spPr/>
        <p:txBody>
          <a:bodyPr/>
          <a:lstStyle/>
          <a:p>
            <a:fld id="{3C5EBB95-F0E4-F143-B435-B0A1549AA90F}" type="slidenum">
              <a:rPr lang="fr-FR" smtClean="0"/>
              <a:t>2</a:t>
            </a:fld>
            <a:endParaRPr lang="fr-FR"/>
          </a:p>
        </p:txBody>
      </p:sp>
    </p:spTree>
    <p:extLst>
      <p:ext uri="{BB962C8B-B14F-4D97-AF65-F5344CB8AC3E}">
        <p14:creationId xmlns:p14="http://schemas.microsoft.com/office/powerpoint/2010/main" val="2376820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“Reporting” is the weakest variable. More than two thirds (87 %) of the countries show the absence or an initial stage of reporting for public policies at national and European level. This has implications for accountability and for feedback on existing situations, and capacity to modify policy accordingly. Trends show some expected progression for a third of all countries (36%). Reporting remains however weak in the trends for this dimension. </a:t>
            </a:r>
          </a:p>
          <a:p>
            <a:r>
              <a:rPr lang="en-GB" sz="1200" kern="1200" dirty="0" smtClean="0">
                <a:solidFill>
                  <a:schemeClr val="tx1"/>
                </a:solidFill>
                <a:effectLst/>
                <a:latin typeface="+mn-lt"/>
                <a:ea typeface="+mn-ea"/>
                <a:cs typeface="+mn-cs"/>
              </a:rPr>
              <a:t>Standard setting tools, the legitimate public policy means of agency, are moderately significant (59%) indicating diverse levels of application across Europe (Figure 10). Some countries have the full range of policy tools and other are devoid of standard setting tools (Figure 10). </a:t>
            </a:r>
          </a:p>
          <a:p>
            <a:endParaRPr lang="fr-FR"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A comparison of figure 10 with Figure 7 shows that standard setting tools are strongly aligned on the two oldest literacies: MIL, while they seem to be lagging behind for computing and digital literacies. </a:t>
            </a:r>
          </a:p>
          <a:p>
            <a:r>
              <a:rPr lang="en-GB" sz="1200" i="1" kern="1200" dirty="0" smtClean="0">
                <a:solidFill>
                  <a:schemeClr val="tx1"/>
                </a:solidFill>
                <a:effectLst/>
                <a:latin typeface="+mn-lt"/>
                <a:ea typeface="+mn-ea"/>
                <a:cs typeface="+mn-cs"/>
              </a:rPr>
              <a:t>Progression in the development of standard setting tools seems to be expected in 10 out of 28 countries, some at an already advanced (France, Finland, Turkey) or initial stage (Greece). 5 countries out of 28 (21 %) assessed this unit as “not applicable” and only one (3,5%) as “declining” (Austria). Most countries, however, see their standard setting tools stabilized (10) or progressing (12)</a:t>
            </a:r>
          </a:p>
          <a:p>
            <a:endParaRPr lang="en-GB"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crossing levels with trends the data shows asymmetrical results, with several groups of countries: about a third of the countries attempting to progress, a third being stable and another third declining or not showing applicable policy framework. There seems to be very moderate opportunities for change and improvement as if reaching a peak or glass ceiling.    </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dirty="0" smtClean="0"/>
          </a:p>
          <a:p>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C5EBB95-F0E4-F143-B435-B0A1549AA90F}" type="slidenum">
              <a:rPr lang="fr-FR" smtClean="0"/>
              <a:t>11</a:t>
            </a:fld>
            <a:endParaRPr lang="fr-FR"/>
          </a:p>
        </p:txBody>
      </p:sp>
    </p:spTree>
    <p:extLst>
      <p:ext uri="{BB962C8B-B14F-4D97-AF65-F5344CB8AC3E}">
        <p14:creationId xmlns:p14="http://schemas.microsoft.com/office/powerpoint/2010/main" val="48348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Public policy: not a fully driving force, caught in between the weakness of funding and evaluation</a:t>
            </a:r>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radar picture in the left, in spite of its magnifying tendency, shows </a:t>
            </a:r>
            <a:r>
              <a:rPr lang="en-GB" sz="1200" b="1" kern="1200" dirty="0" smtClean="0">
                <a:solidFill>
                  <a:schemeClr val="tx1"/>
                </a:solidFill>
                <a:effectLst/>
                <a:latin typeface="+mn-lt"/>
                <a:ea typeface="+mn-ea"/>
                <a:cs typeface="+mn-cs"/>
              </a:rPr>
              <a:t>that public policy and funding are both moderately significant while evaluation is weakly significant</a:t>
            </a:r>
            <a:r>
              <a:rPr lang="en-GB" sz="1200" kern="1200" dirty="0" smtClean="0">
                <a:solidFill>
                  <a:schemeClr val="tx1"/>
                </a:solidFill>
                <a:effectLst/>
                <a:latin typeface="+mn-lt"/>
                <a:ea typeface="+mn-ea"/>
                <a:cs typeface="+mn-cs"/>
              </a:rPr>
              <a:t>. When crossing public policy reporting (41%), financial reporting (33%) and evaluation reporting (24%), the efforts are twice as strong in public policy reporting compared to evaluation reporting, though results remain moderately significant.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strength of funding compared to public policy calls on the sovereignty of the state and the responsibility of public actors in MIL as it implies that funding may be coming from other sectors. This needs to be mitigated by the data showing the weakness in reporting, both in funding and in evaluation. </a:t>
            </a:r>
          </a:p>
          <a:p>
            <a:r>
              <a:rPr lang="en-GB" sz="1200" b="1" kern="1200" dirty="0" smtClean="0">
                <a:solidFill>
                  <a:schemeClr val="tx1"/>
                </a:solidFill>
                <a:effectLst/>
                <a:latin typeface="+mn-lt"/>
                <a:ea typeface="+mn-ea"/>
                <a:cs typeface="+mn-cs"/>
              </a:rPr>
              <a:t>Poor reporting in funding and in evaluation</a:t>
            </a:r>
            <a:r>
              <a:rPr lang="en-GB" sz="1200" kern="1200" dirty="0" smtClean="0">
                <a:solidFill>
                  <a:schemeClr val="tx1"/>
                </a:solidFill>
                <a:effectLst/>
                <a:latin typeface="+mn-lt"/>
                <a:ea typeface="+mn-ea"/>
                <a:cs typeface="+mn-cs"/>
              </a:rPr>
              <a:t> can be accountable for more or less efficient public policies. Besides, funding, whether it be private or public, might be in competition with public policy frameworks as a driving force. </a:t>
            </a:r>
          </a:p>
          <a:p>
            <a:r>
              <a:rPr lang="en-GB" sz="1200" kern="1200" dirty="0" smtClean="0">
                <a:solidFill>
                  <a:schemeClr val="tx1"/>
                </a:solidFill>
                <a:effectLst/>
                <a:latin typeface="+mn-lt"/>
                <a:ea typeface="+mn-ea"/>
                <a:cs typeface="+mn-cs"/>
              </a:rPr>
              <a:t>The weakness in evaluation may come from the history and nature of MIL, as a political project and a pedagogical practice that developed outside the school system. However, recent research on evaluation for project-based learning shows that assessment criteria are related to specific social skills and abilities, among which lies ME </a:t>
            </a:r>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Policy Framework strives between poor funding and even poorer evaluation, with rare exceptions (Portugal, EE), where levels are the same in the three dimensions . </a:t>
            </a:r>
          </a:p>
          <a:p>
            <a:pPr lvl="0"/>
            <a:r>
              <a:rPr lang="en-GB" sz="1200" kern="1200" dirty="0" smtClean="0">
                <a:solidFill>
                  <a:schemeClr val="tx1"/>
                </a:solidFill>
                <a:effectLst/>
                <a:latin typeface="+mn-lt"/>
                <a:ea typeface="+mn-ea"/>
                <a:cs typeface="+mn-cs"/>
              </a:rPr>
              <a:t>3. To the extent that historically MIL evolved out of schools, the dimension “other actors” has an important role to play and can display the characteristics of governance (coordination, implementation,…).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12</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Effet</a:t>
            </a:r>
            <a:r>
              <a:rPr lang="en-GB" sz="1200" b="1" kern="1200" dirty="0" smtClean="0">
                <a:solidFill>
                  <a:schemeClr val="tx1"/>
                </a:solidFill>
                <a:effectLst/>
                <a:latin typeface="+mn-lt"/>
                <a:ea typeface="+mn-ea"/>
                <a:cs typeface="+mn-cs"/>
              </a:rPr>
              <a:t> de trompe l’oeil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Public policy: not a fully driving force, the weakness of funding and evaluation</a:t>
            </a:r>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second hypothesis cannot be fully validated since public policy is not appearing as the strongest and leading dimension overall though it is significantly present everywhere in European countries. </a:t>
            </a:r>
          </a:p>
          <a:p>
            <a:r>
              <a:rPr lang="en-GB" sz="1200" kern="1200" dirty="0" smtClean="0">
                <a:solidFill>
                  <a:schemeClr val="tx1"/>
                </a:solidFill>
                <a:effectLst/>
                <a:latin typeface="+mn-lt"/>
                <a:ea typeface="+mn-ea"/>
                <a:cs typeface="+mn-cs"/>
              </a:rPr>
              <a:t>The radar picture (figure 32), in spite of its magnifying tendency, shows that public policy and funding are both moderately significant while evaluation is weakly significant. When crossing public policy reporting (41%), financial reporting (33%) and evaluation reporting (24%), the efforts are twice as strong in public policy reporting compared to evaluation reporting, though results remain moderately significant.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strength of funding compared to public policy calls on the sovereignty of the state and the responsibility of public actors in MIL as it implies that funding may be coming from other sectors. This needs to be mitigated by the data showing the weakness in reporting, both in funding and in evaluation. Poor reporting in funding and in evaluation can be accountable for more or less efficient public policies. Besides, funding, whether it be private or public, might be in competition with public policy frameworks as a driving force. </a:t>
            </a:r>
          </a:p>
          <a:p>
            <a:r>
              <a:rPr lang="en-GB" sz="1200" kern="1200" dirty="0" smtClean="0">
                <a:solidFill>
                  <a:schemeClr val="tx1"/>
                </a:solidFill>
                <a:effectLst/>
                <a:latin typeface="+mn-lt"/>
                <a:ea typeface="+mn-ea"/>
                <a:cs typeface="+mn-cs"/>
              </a:rPr>
              <a:t>The weakness in evaluation may come from the history and nature of MIL, as a political project and a pedagogical practice that developed outside the school system. However, recent research on evaluation for project-based learning shows that assessment criteria are related to specific social skills and abilities, among which lies ME </a:t>
            </a:r>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Figure 32 shows that Policy Framework strives between poor funding and even poorer evaluation, with rare exceptions (Portugal, EE), where levels are the same in the three dimensions . </a:t>
            </a:r>
          </a:p>
          <a:p>
            <a:pPr lvl="0"/>
            <a:endParaRPr lang="en-GB" sz="1200" kern="1200" dirty="0" smtClean="0">
              <a:solidFill>
                <a:schemeClr val="tx1"/>
              </a:solidFill>
              <a:effectLst/>
              <a:latin typeface="+mn-lt"/>
              <a:ea typeface="+mn-ea"/>
              <a:cs typeface="+mn-cs"/>
            </a:endParaRPr>
          </a:p>
          <a:p>
            <a:pPr lvl="0"/>
            <a:r>
              <a:rPr lang="en-GB" sz="1200" kern="1200" dirty="0" err="1" smtClean="0">
                <a:solidFill>
                  <a:schemeClr val="tx1"/>
                </a:solidFill>
                <a:effectLst/>
                <a:latin typeface="+mn-lt"/>
                <a:ea typeface="+mn-ea"/>
                <a:cs typeface="+mn-cs"/>
              </a:rPr>
              <a:t>Ressources</a:t>
            </a:r>
            <a:r>
              <a:rPr lang="en-GB" sz="1200" kern="1200" dirty="0" smtClean="0">
                <a:solidFill>
                  <a:schemeClr val="tx1"/>
                </a:solidFill>
                <a:effectLst/>
                <a:latin typeface="+mn-lt"/>
                <a:ea typeface="+mn-ea"/>
                <a:cs typeface="+mn-cs"/>
              </a:rPr>
              <a:t> is a driving force more than the policy</a:t>
            </a:r>
            <a:r>
              <a:rPr lang="en-GB" sz="1200" kern="1200" baseline="0" dirty="0" smtClean="0">
                <a:solidFill>
                  <a:schemeClr val="tx1"/>
                </a:solidFill>
                <a:effectLst/>
                <a:latin typeface="+mn-lt"/>
                <a:ea typeface="+mn-ea"/>
                <a:cs typeface="+mn-cs"/>
              </a:rPr>
              <a:t> framework</a:t>
            </a: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13</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second hypothesis could therefore NOT be fully validated since public policy is not appearing as the strongest and leading dimension overall though it is significantly present everywhere in European countries. </a:t>
            </a:r>
          </a:p>
          <a:p>
            <a:pPr lvl="0"/>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Other actors</a:t>
            </a:r>
            <a:r>
              <a:rPr lang="en-GB" sz="1200" b="1" kern="1200" baseline="0" dirty="0" smtClean="0">
                <a:solidFill>
                  <a:schemeClr val="tx1"/>
                </a:solidFill>
                <a:effectLst/>
                <a:latin typeface="+mn-lt"/>
                <a:ea typeface="+mn-ea"/>
                <a:cs typeface="+mn-cs"/>
              </a:rPr>
              <a:t> show</a:t>
            </a:r>
            <a:r>
              <a:rPr lang="en-GB" sz="1200" b="1" kern="1200" dirty="0" smtClean="0">
                <a:solidFill>
                  <a:schemeClr val="tx1"/>
                </a:solidFill>
                <a:effectLst/>
                <a:latin typeface="+mn-lt"/>
                <a:ea typeface="+mn-ea"/>
                <a:cs typeface="+mn-cs"/>
              </a:rPr>
              <a:t> a major and sustained involvement</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Building a policy framework </a:t>
            </a:r>
            <a:r>
              <a:rPr lang="en-GB" sz="1200" b="1" kern="1200" dirty="0" err="1" smtClean="0">
                <a:solidFill>
                  <a:schemeClr val="tx1"/>
                </a:solidFill>
                <a:effectLst/>
                <a:latin typeface="+mn-lt"/>
                <a:ea typeface="+mn-ea"/>
                <a:cs typeface="+mn-cs"/>
              </a:rPr>
              <a:t>insuch</a:t>
            </a:r>
            <a:r>
              <a:rPr lang="en-GB" sz="1200" b="1" kern="1200" dirty="0" smtClean="0">
                <a:solidFill>
                  <a:schemeClr val="tx1"/>
                </a:solidFill>
                <a:effectLst/>
                <a:latin typeface="+mn-lt"/>
                <a:ea typeface="+mn-ea"/>
                <a:cs typeface="+mn-cs"/>
              </a:rPr>
              <a:t> a context seems to generate a DISCONNECT</a:t>
            </a:r>
            <a:r>
              <a:rPr lang="en-GB" sz="1200" b="1" kern="1200" baseline="0" dirty="0" smtClean="0">
                <a:solidFill>
                  <a:schemeClr val="tx1"/>
                </a:solidFill>
                <a:effectLst/>
                <a:latin typeface="+mn-lt"/>
                <a:ea typeface="+mn-ea"/>
                <a:cs typeface="+mn-cs"/>
              </a:rPr>
              <a:t> EFFECT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respect to outstanding policies with immediate consequences in the school setting, there is like an inverted “disengagement” between an existing but weak political framework, and capacity building in partnership with the public school system fairly present and active. The stronger the policy framework (official documents, standard setting tools), the stronger the capacity building within the school system in terms of training and materials (</a:t>
            </a:r>
            <a:r>
              <a:rPr lang="en-GB" sz="1200" kern="1200" dirty="0" err="1" smtClean="0">
                <a:solidFill>
                  <a:schemeClr val="tx1"/>
                </a:solidFill>
                <a:effectLst/>
                <a:latin typeface="+mn-lt"/>
                <a:ea typeface="+mn-ea"/>
                <a:cs typeface="+mn-cs"/>
              </a:rPr>
              <a:t>ias</a:t>
            </a:r>
            <a:r>
              <a:rPr lang="en-GB" sz="1200" kern="1200" dirty="0" smtClean="0">
                <a:solidFill>
                  <a:schemeClr val="tx1"/>
                </a:solidFill>
                <a:effectLst/>
                <a:latin typeface="+mn-lt"/>
                <a:ea typeface="+mn-ea"/>
                <a:cs typeface="+mn-cs"/>
              </a:rPr>
              <a:t> in this radar chart).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most resources are not necessarily produced by the public sector, indicating that other sectors are coming to the rescue. Both radar charts show that the “Other actors” and “Resources” curve is increasing in size when we look at trends, while policy framework variations are much bigger and seems lagging behind. Capacity-building is therefore the driving force leading far ahead an unstable and liable policy framework.</a:t>
            </a:r>
            <a:r>
              <a:rPr lang="en-GB" sz="1200" kern="1200" baseline="0" dirty="0" smtClean="0">
                <a:solidFill>
                  <a:schemeClr val="tx1"/>
                </a:solidFill>
                <a:effectLst/>
                <a:latin typeface="+mn-lt"/>
                <a:ea typeface="+mn-ea"/>
                <a:cs typeface="+mn-cs"/>
              </a:rPr>
              <a:t> MIL was not stalling but the change is coming from below the ground. </a:t>
            </a:r>
            <a:r>
              <a:rPr lang="en-GB"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terms of policy-framework, this disconnect can be explained by the lack of coordination within the public sector itself. Such variables as “Inter-ministerial mechanisms”, “Co-regulatory mechanisms” and “Overlapping structures” are low in most countries. This suggests that MIL issues —horizontal in character, involving media, education, IT providers and researchers—, are still treated in a silo approach instead of being acknowledged as part of multiple ministries competence sphere. Strong coordination practices are missing, and a formal governance framework does not exist in most countries, that tend to prefer a very centralised decision-making within ministries and state agencies, not across sectors, which leads to fragmentation in the national policy frameworks of MIL.  Experts in their future trends seem to indicate a decline in the involvement of “overlapping structures” and “regulatory media authorities” in MIL.</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scarcity of coordination is also evident in the lack of attention to collecting evidence about policy implementation and effectiveness as well, with a great variability from country to country. The absence of monitoring, evaluation and reporting activities is consistently verified in the data (not to mention the difficulty in collecting scarce data experienced by all experts). This leads to a “</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as scarce evaluation leads to poor funding which in turn leads to lack of investment in MIL. Conversely, more funding and more evaluation lend each other more legitimacy. This “catch-22” reinforces the fragmentation of national policies as specific budgets earmarked for MIL tend to be fused with other ministerial components that dilute them.  Such a situation is clearly detrimental to MIL in terms of policy focus and development, as trends show a rise of industry actors with their self-regulatory strategies and their marketing and employment interests, compromising the citizenship dimension of MIL to other interests.     </a:t>
            </a:r>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14</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second hypothesis could therefore NOT be fully validated since public policy is not appearing as the strongest and leading dimension overall though it is significantly present everywhere in European countries. </a:t>
            </a:r>
          </a:p>
          <a:p>
            <a:pPr lvl="0"/>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Other actors</a:t>
            </a:r>
            <a:r>
              <a:rPr lang="en-GB" sz="1200" b="1" kern="1200" baseline="0" dirty="0" smtClean="0">
                <a:solidFill>
                  <a:schemeClr val="tx1"/>
                </a:solidFill>
                <a:effectLst/>
                <a:latin typeface="+mn-lt"/>
                <a:ea typeface="+mn-ea"/>
                <a:cs typeface="+mn-cs"/>
              </a:rPr>
              <a:t> show</a:t>
            </a:r>
            <a:r>
              <a:rPr lang="en-GB" sz="1200" b="1" kern="1200" dirty="0" smtClean="0">
                <a:solidFill>
                  <a:schemeClr val="tx1"/>
                </a:solidFill>
                <a:effectLst/>
                <a:latin typeface="+mn-lt"/>
                <a:ea typeface="+mn-ea"/>
                <a:cs typeface="+mn-cs"/>
              </a:rPr>
              <a:t> a major and sustained involvement</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Building a policy framework </a:t>
            </a:r>
            <a:r>
              <a:rPr lang="en-GB" sz="1200" b="1" kern="1200" dirty="0" err="1" smtClean="0">
                <a:solidFill>
                  <a:schemeClr val="tx1"/>
                </a:solidFill>
                <a:effectLst/>
                <a:latin typeface="+mn-lt"/>
                <a:ea typeface="+mn-ea"/>
                <a:cs typeface="+mn-cs"/>
              </a:rPr>
              <a:t>insuch</a:t>
            </a:r>
            <a:r>
              <a:rPr lang="en-GB" sz="1200" b="1" kern="1200" dirty="0" smtClean="0">
                <a:solidFill>
                  <a:schemeClr val="tx1"/>
                </a:solidFill>
                <a:effectLst/>
                <a:latin typeface="+mn-lt"/>
                <a:ea typeface="+mn-ea"/>
                <a:cs typeface="+mn-cs"/>
              </a:rPr>
              <a:t> a context seems to generate a DISCONNECT</a:t>
            </a:r>
            <a:r>
              <a:rPr lang="en-GB" sz="1200" b="1" kern="1200" baseline="0" dirty="0" smtClean="0">
                <a:solidFill>
                  <a:schemeClr val="tx1"/>
                </a:solidFill>
                <a:effectLst/>
                <a:latin typeface="+mn-lt"/>
                <a:ea typeface="+mn-ea"/>
                <a:cs typeface="+mn-cs"/>
              </a:rPr>
              <a:t> EFFECT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respect to outstanding policies with immediate consequences in the school setting, there is like an inverted “disengagement” between an existing but weak political framework, and capacity building in partnership with the public school system fairly present and active. The stronger the policy framework (official documents, standard setting tools), the stronger the capacity building within the school system in terms of training and materials (</a:t>
            </a:r>
            <a:r>
              <a:rPr lang="en-GB" sz="1200" kern="1200" dirty="0" err="1" smtClean="0">
                <a:solidFill>
                  <a:schemeClr val="tx1"/>
                </a:solidFill>
                <a:effectLst/>
                <a:latin typeface="+mn-lt"/>
                <a:ea typeface="+mn-ea"/>
                <a:cs typeface="+mn-cs"/>
              </a:rPr>
              <a:t>ias</a:t>
            </a:r>
            <a:r>
              <a:rPr lang="en-GB" sz="1200" kern="1200" dirty="0" smtClean="0">
                <a:solidFill>
                  <a:schemeClr val="tx1"/>
                </a:solidFill>
                <a:effectLst/>
                <a:latin typeface="+mn-lt"/>
                <a:ea typeface="+mn-ea"/>
                <a:cs typeface="+mn-cs"/>
              </a:rPr>
              <a:t> in this radar chart).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most resources are not necessarily produced by the public sector, indicating that other sectors are coming to the rescue. Both radar charts show that the “Other actors” and “Resources” curve is increasing in size when we look at trends, while policy framework variations are much bigger and seems lagging behind. Capacity-building is therefore the driving force leading far ahead an unstable and liable policy framework.</a:t>
            </a:r>
            <a:r>
              <a:rPr lang="en-GB" sz="1200" kern="1200" baseline="0" dirty="0" smtClean="0">
                <a:solidFill>
                  <a:schemeClr val="tx1"/>
                </a:solidFill>
                <a:effectLst/>
                <a:latin typeface="+mn-lt"/>
                <a:ea typeface="+mn-ea"/>
                <a:cs typeface="+mn-cs"/>
              </a:rPr>
              <a:t> MIL was not stalling but the change is coming from below the ground. </a:t>
            </a:r>
            <a:r>
              <a:rPr lang="en-GB"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terms of policy-framework, this disconnect can be explained by the lack of coordination within the public sector itself. Such variables as “Inter-ministerial mechanisms”, “Co-regulatory mechanisms” and “Overlapping structures” are low in most countries. This suggests that MIL issues —horizontal in character, involving media, education, IT providers and researchers—, are still treated in a silo approach instead of being acknowledged as part of multiple ministries competence sphere. Strong coordination practices are missing, and a formal governance framework does not exist in most countries, that tend to prefer a very centralised decision-making within ministries and state agencies, not across sectors, which leads to fragmentation in the national policy frameworks of MIL.  Experts in their future trends seem to indicate a decline in the involvement of “overlapping structures” and “regulatory media authorities” in MIL.</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scarcity of coordination is also evident in the lack of attention to collecting evidence about policy implementation and effectiveness as well, with a great variability from country to country. The absence of monitoring, evaluation and reporting activities is consistently verified in the data (not to mention the difficulty in collecting scarce data experienced by all experts). This leads to a “</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as scarce evaluation leads to poor funding which in turn leads to lack of investment in MIL. Conversely, more funding and more evaluation lend each other more legitimacy. This “catch-22” reinforces the fragmentation of national policies as specific budgets earmarked for MIL tend to be fused with other ministerial components that dilute them.  Such a situation is clearly detrimental to MIL in terms of policy focus and development, as trends show a rise of industry actors with their self-regulatory strategies and their marketing and employment interests, compromising the citizenship dimension of MIL to other interests.     </a:t>
            </a:r>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15</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HYPOTHESIS 3. </a:t>
            </a:r>
          </a:p>
          <a:p>
            <a:pPr lvl="0"/>
            <a:r>
              <a:rPr lang="en-GB" sz="1200" kern="1200" dirty="0" smtClean="0">
                <a:solidFill>
                  <a:schemeClr val="tx1"/>
                </a:solidFill>
                <a:effectLst/>
                <a:latin typeface="+mn-lt"/>
                <a:ea typeface="+mn-ea"/>
                <a:cs typeface="+mn-cs"/>
              </a:rPr>
              <a:t>To the extent that historically MIL evolved out of schools, the dimension “other actors” has an important role to play and can display the characteristics of governance (coordination, implementation,…).</a:t>
            </a:r>
          </a:p>
          <a:p>
            <a:pPr lvl="0"/>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Other actors: a major and sustained involvement</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Building a policy framework: the disconnect effect</a:t>
            </a:r>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respect to outstanding policies with immediate consequences in the school setting, there is like an inverted “disengagement” between an existing but weak political framework, and capacity building in partnership with the public school system fairly present and active. The stronger the policy framework (official documents, standard setting tools), the stronger the capacity building within the school system in terms of training and materials (Figure 38).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most resources are not necessarily produced by the public sector, indicating that other sectors are coming to the rescue. Both radar charts (Figures 38 a-b35). show that the “Other actors” and “Resources” curve is increasing in size, while policy framework variations are much bigger and seems lagging </a:t>
            </a:r>
            <a:r>
              <a:rPr lang="en-GB" sz="1200" kern="1200" dirty="0" err="1" smtClean="0">
                <a:solidFill>
                  <a:schemeClr val="tx1"/>
                </a:solidFill>
                <a:effectLst/>
                <a:latin typeface="+mn-lt"/>
                <a:ea typeface="+mn-ea"/>
                <a:cs typeface="+mn-cs"/>
              </a:rPr>
              <a:t>behnd</a:t>
            </a:r>
            <a:r>
              <a:rPr lang="en-GB" sz="1200" kern="1200" dirty="0" smtClean="0">
                <a:solidFill>
                  <a:schemeClr val="tx1"/>
                </a:solidFill>
                <a:effectLst/>
                <a:latin typeface="+mn-lt"/>
                <a:ea typeface="+mn-ea"/>
                <a:cs typeface="+mn-cs"/>
              </a:rPr>
              <a:t>. Capacity-building is the driving force leading far ahead an unstable and liable policy framework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terms of policy-framework, this disconnect can be explained by the lack of coordination within the public sector itself. Such variables as “Inter-ministerial mechanisms”, “Co-regulatory mechanisms” and “Overlapping structures” are low in most countries. This suggests that MIL issues —horizontal in character, involving media, education, IT providers and researchers—, are still treated in a silo approach instead of being acknowledged as part of multiple ministries competence sphere. Strong coordination practices are missing, and a formal governance framework does not exist in most countries, that tend to prefer a very centralised decision-making within ministries and state agencies, not across sectors, which leads to fragmentation in the national policy frameworks of MIL.  Experts in their future trends seem to indicate a decline in the involvement of “overlapping structures” and “regulatory media authorities” in MIL.</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scarcity of coordination is also evident in the lack of attention to collecting evidence about policy implementation and effectiveness as well, with a great variability from country to country. The absence of monitoring, evaluation and reporting activities is consistently verified in the data (not to mention the difficulty in collecting scarce data experienced by all experts). This leads to a “catch-22” situation, as scarce evaluation leads to poor funding which in turn leads to lack of investment in MIL. Conversely, more funding and more evaluation lend each other more legitimacy. This “catch-22” reinforces the fragmentation of national policies as specific budgets earmarked for MIL tend to be fused with other ministerial components that dilute them.  Such a situation is clearly detrimental to MIL in terms of policy focus and development, as trends show a rise of industry actors with their self-regulatory strategies and their marketing and employment interests, compromising the citizenship dimension of MIL to other interests.     </a:t>
            </a:r>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16</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3. To the extent that historically MIL evolved out of schools, the dimension “other actors” has an important role to play and can display the characteristics of governance (coordination, implementation,…).</a:t>
            </a:r>
          </a:p>
          <a:p>
            <a:pPr lvl="0"/>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Other actors: a major and sustained involvement</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4.3 Engaging stakeholders: the trompe l’oeil effect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respect to the role of actors outside the school system, there seems to be another optical illusion, which confirms the strength of these actors coming from the informal sector outside the school system (civil society and private sector). They are, in great majority, the ones who produce and promote resources and learning initiatives that complement the public sector policies. They may have initiatives and learning events that either challenge or complement the policies of the public sector.</a:t>
            </a:r>
          </a:p>
          <a:p>
            <a:endParaRPr lang="en-GB" sz="1200" kern="1200" dirty="0" smtClean="0">
              <a:solidFill>
                <a:schemeClr val="tx1"/>
              </a:solidFill>
              <a:effectLst/>
              <a:latin typeface="+mn-lt"/>
              <a:ea typeface="+mn-ea"/>
              <a:cs typeface="+mn-cs"/>
            </a:endParaRPr>
          </a:p>
          <a:p>
            <a:r>
              <a:rPr lang="fr-FR" sz="1200" kern="1200" dirty="0" err="1" smtClean="0">
                <a:solidFill>
                  <a:schemeClr val="tx1"/>
                </a:solidFill>
                <a:effectLst/>
                <a:latin typeface="+mn-lt"/>
                <a:ea typeface="+mn-ea"/>
                <a:cs typeface="+mn-cs"/>
              </a:rPr>
              <a:t>Other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actors</a:t>
            </a:r>
            <a:r>
              <a:rPr lang="fr-FR" sz="1200" kern="1200" baseline="0" dirty="0" smtClean="0">
                <a:solidFill>
                  <a:schemeClr val="tx1"/>
                </a:solidFill>
                <a:effectLst/>
                <a:latin typeface="+mn-lt"/>
                <a:ea typeface="+mn-ea"/>
                <a:cs typeface="+mn-cs"/>
              </a:rPr>
              <a:t> are a </a:t>
            </a:r>
            <a:r>
              <a:rPr lang="fr-FR" sz="1200" kern="1200" baseline="0" dirty="0" err="1" smtClean="0">
                <a:solidFill>
                  <a:schemeClr val="tx1"/>
                </a:solidFill>
                <a:effectLst/>
                <a:latin typeface="+mn-lt"/>
                <a:ea typeface="+mn-ea"/>
                <a:cs typeface="+mn-cs"/>
              </a:rPr>
              <a:t>driving</a:t>
            </a:r>
            <a:r>
              <a:rPr lang="fr-FR" sz="1200" kern="1200" baseline="0" dirty="0" smtClean="0">
                <a:solidFill>
                  <a:schemeClr val="tx1"/>
                </a:solidFill>
                <a:effectLst/>
                <a:latin typeface="+mn-lt"/>
                <a:ea typeface="+mn-ea"/>
                <a:cs typeface="+mn-cs"/>
              </a:rPr>
              <a:t> force</a:t>
            </a:r>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17</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second hypothesis could therefore NOT be fully validated since public policy is not appearing as the strongest and leading dimension overall though it is significantly present everywhere in European countries. </a:t>
            </a:r>
          </a:p>
          <a:p>
            <a:pPr lvl="0"/>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Other actors</a:t>
            </a:r>
            <a:r>
              <a:rPr lang="en-GB" sz="1200" b="1" kern="1200" baseline="0" dirty="0" smtClean="0">
                <a:solidFill>
                  <a:schemeClr val="tx1"/>
                </a:solidFill>
                <a:effectLst/>
                <a:latin typeface="+mn-lt"/>
                <a:ea typeface="+mn-ea"/>
                <a:cs typeface="+mn-cs"/>
              </a:rPr>
              <a:t> show</a:t>
            </a:r>
            <a:r>
              <a:rPr lang="en-GB" sz="1200" b="1" kern="1200" dirty="0" smtClean="0">
                <a:solidFill>
                  <a:schemeClr val="tx1"/>
                </a:solidFill>
                <a:effectLst/>
                <a:latin typeface="+mn-lt"/>
                <a:ea typeface="+mn-ea"/>
                <a:cs typeface="+mn-cs"/>
              </a:rPr>
              <a:t> a major and sustained involvement</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Building a policy framework </a:t>
            </a:r>
            <a:r>
              <a:rPr lang="en-GB" sz="1200" b="1" kern="1200" dirty="0" err="1" smtClean="0">
                <a:solidFill>
                  <a:schemeClr val="tx1"/>
                </a:solidFill>
                <a:effectLst/>
                <a:latin typeface="+mn-lt"/>
                <a:ea typeface="+mn-ea"/>
                <a:cs typeface="+mn-cs"/>
              </a:rPr>
              <a:t>insuch</a:t>
            </a:r>
            <a:r>
              <a:rPr lang="en-GB" sz="1200" b="1" kern="1200" dirty="0" smtClean="0">
                <a:solidFill>
                  <a:schemeClr val="tx1"/>
                </a:solidFill>
                <a:effectLst/>
                <a:latin typeface="+mn-lt"/>
                <a:ea typeface="+mn-ea"/>
                <a:cs typeface="+mn-cs"/>
              </a:rPr>
              <a:t> a context seems to generate a DISCONNECT</a:t>
            </a:r>
            <a:r>
              <a:rPr lang="en-GB" sz="1200" b="1" kern="1200" baseline="0" dirty="0" smtClean="0">
                <a:solidFill>
                  <a:schemeClr val="tx1"/>
                </a:solidFill>
                <a:effectLst/>
                <a:latin typeface="+mn-lt"/>
                <a:ea typeface="+mn-ea"/>
                <a:cs typeface="+mn-cs"/>
              </a:rPr>
              <a:t> EFFECT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respect to outstanding policies with immediate consequences in the school setting, there is like an inverted “disengagement” between an existing but weak political framework, and capacity building in partnership with the public school system fairly present and active. The stronger the policy framework (official documents, standard setting tools), the stronger the capacity building within the school system in terms of training and materials (</a:t>
            </a:r>
            <a:r>
              <a:rPr lang="en-GB" sz="1200" kern="1200" dirty="0" err="1" smtClean="0">
                <a:solidFill>
                  <a:schemeClr val="tx1"/>
                </a:solidFill>
                <a:effectLst/>
                <a:latin typeface="+mn-lt"/>
                <a:ea typeface="+mn-ea"/>
                <a:cs typeface="+mn-cs"/>
              </a:rPr>
              <a:t>ias</a:t>
            </a:r>
            <a:r>
              <a:rPr lang="en-GB" sz="1200" kern="1200" dirty="0" smtClean="0">
                <a:solidFill>
                  <a:schemeClr val="tx1"/>
                </a:solidFill>
                <a:effectLst/>
                <a:latin typeface="+mn-lt"/>
                <a:ea typeface="+mn-ea"/>
                <a:cs typeface="+mn-cs"/>
              </a:rPr>
              <a:t> in this radar chart).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most resources are not necessarily produced by the public sector, indicating that other sectors are coming to the rescue. Both radar charts show that the “Other actors” and “Resources” curve is increasing in size when we look at trends, while policy framework variations are much bigger and seems lagging behind. Capacity-building is therefore the driving force leading far ahead an unstable and liable policy framework.</a:t>
            </a:r>
            <a:r>
              <a:rPr lang="en-GB" sz="1200" kern="1200" baseline="0" dirty="0" smtClean="0">
                <a:solidFill>
                  <a:schemeClr val="tx1"/>
                </a:solidFill>
                <a:effectLst/>
                <a:latin typeface="+mn-lt"/>
                <a:ea typeface="+mn-ea"/>
                <a:cs typeface="+mn-cs"/>
              </a:rPr>
              <a:t> MIL was not stalling but the change is coming from below the ground. </a:t>
            </a:r>
            <a:r>
              <a:rPr lang="en-GB"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terms of policy-framework, this disconnect can be explained by the lack of coordination within the public sector itself. Such variables as “Inter-ministerial mechanisms”, “Co-regulatory mechanisms” and “Overlapping structures” are low in most countries. This suggests that MIL issues —horizontal in character, involving media, education, IT providers and researchers—, are still treated in a silo approach instead of being acknowledged as part of multiple ministries competence sphere. Strong coordination practices are missing, and a formal governance framework does not exist in most countries, that tend to prefer a very centralised decision-making within ministries and state agencies, not across sectors, which leads to fragmentation in the national policy frameworks of MIL.  Experts in their future trends seem to indicate a decline in the involvement of “overlapping structures” and “regulatory media authorities” in MIL.</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scarcity of coordination is also evident in the lack of attention to collecting evidence about policy implementation and effectiveness as well, with a great variability from country to country. The absence of monitoring, evaluation and reporting activities is consistently verified in the data (not to mention the difficulty in collecting scarce data experienced by all experts). This leads to a “</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as scarce evaluation leads to poor funding which in turn leads to lack of investment in MIL. Conversely, more funding and more evaluation lend each other more legitimacy. This “catch-22” reinforces the fragmentation of national policies as specific budgets earmarked for MIL tend to be fused with other ministerial components that dilute them.  Such a situation is clearly detrimental to MIL in terms of policy focus and development, as trends show a rise of industry actors with their self-regulatory strategies and their marketing and employment interests, compromising the citizenship dimension of MIL to other interests.     </a:t>
            </a:r>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18</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 </a:t>
            </a:r>
            <a:r>
              <a:rPr lang="fr-FR" dirty="0" err="1" smtClean="0"/>
              <a:t>summarize</a:t>
            </a:r>
            <a:endParaRPr lang="fr-FR" dirty="0" smtClean="0"/>
          </a:p>
          <a:p>
            <a:endParaRPr lang="fr-FR" baseline="0" dirty="0" smtClean="0"/>
          </a:p>
          <a:p>
            <a:r>
              <a:rPr lang="fr-FR" baseline="0" dirty="0" err="1" smtClean="0"/>
              <a:t>Capacity</a:t>
            </a:r>
            <a:r>
              <a:rPr lang="fr-FR" baseline="0" dirty="0" smtClean="0"/>
              <a:t> Building </a:t>
            </a:r>
            <a:r>
              <a:rPr lang="fr-FR" baseline="0" dirty="0" err="1" smtClean="0"/>
              <a:t>embraces</a:t>
            </a:r>
            <a:r>
              <a:rPr lang="fr-FR" baseline="0" dirty="0" smtClean="0"/>
              <a:t> the </a:t>
            </a:r>
            <a:r>
              <a:rPr lang="fr-FR" baseline="0" dirty="0" err="1" smtClean="0"/>
              <a:t>strongest</a:t>
            </a:r>
            <a:r>
              <a:rPr lang="fr-FR" baseline="0" dirty="0" smtClean="0"/>
              <a:t> dimensions of public </a:t>
            </a:r>
            <a:r>
              <a:rPr lang="fr-FR" baseline="0" dirty="0" err="1" smtClean="0"/>
              <a:t>policies</a:t>
            </a:r>
            <a:endParaRPr lang="fr-FR" baseline="0" dirty="0" smtClean="0"/>
          </a:p>
          <a:p>
            <a:r>
              <a:rPr lang="fr-FR" baseline="0" dirty="0" err="1" smtClean="0"/>
              <a:t>Funding</a:t>
            </a:r>
            <a:r>
              <a:rPr lang="fr-FR" baseline="0" dirty="0" smtClean="0"/>
              <a:t> and </a:t>
            </a:r>
            <a:r>
              <a:rPr lang="fr-FR" baseline="0" dirty="0" err="1" smtClean="0"/>
              <a:t>evaluation</a:t>
            </a:r>
            <a:r>
              <a:rPr lang="fr-FR" baseline="0" dirty="0" smtClean="0"/>
              <a:t> </a:t>
            </a:r>
            <a:r>
              <a:rPr lang="fr-FR" baseline="0" dirty="0" err="1" smtClean="0"/>
              <a:t>being</a:t>
            </a:r>
            <a:r>
              <a:rPr lang="fr-FR" baseline="0" dirty="0" smtClean="0"/>
              <a:t> the </a:t>
            </a:r>
            <a:r>
              <a:rPr lang="fr-FR" baseline="0" dirty="0" err="1" smtClean="0"/>
              <a:t>weakes</a:t>
            </a:r>
            <a:r>
              <a:rPr lang="fr-FR" baseline="0" dirty="0" smtClean="0"/>
              <a:t> </a:t>
            </a:r>
            <a:r>
              <a:rPr lang="fr-FR" baseline="0" dirty="0" err="1" smtClean="0"/>
              <a:t>onesin</a:t>
            </a:r>
            <a:r>
              <a:rPr lang="fr-FR" baseline="0" dirty="0" smtClean="0"/>
              <a:t> </a:t>
            </a:r>
            <a:r>
              <a:rPr lang="fr-FR" baseline="0" dirty="0" err="1" smtClean="0"/>
              <a:t>their</a:t>
            </a:r>
            <a:r>
              <a:rPr lang="fr-FR" baseline="0" dirty="0" smtClean="0"/>
              <a:t> catch 22 </a:t>
            </a:r>
            <a:r>
              <a:rPr lang="fr-FR" baseline="0" dirty="0" err="1" smtClean="0"/>
              <a:t>legitimation</a:t>
            </a:r>
            <a:r>
              <a:rPr lang="fr-FR" baseline="0" dirty="0" smtClean="0"/>
              <a:t> </a:t>
            </a:r>
            <a:r>
              <a:rPr lang="fr-FR" baseline="0" dirty="0" err="1" smtClean="0"/>
              <a:t>process</a:t>
            </a:r>
            <a:endParaRPr lang="fr-FR" baseline="0" dirty="0" smtClean="0"/>
          </a:p>
          <a:p>
            <a:endParaRPr lang="fr-FR" baseline="0" dirty="0" smtClean="0"/>
          </a:p>
          <a:p>
            <a:r>
              <a:rPr lang="fr-FR" baseline="0" dirty="0" err="1" smtClean="0"/>
              <a:t>Definition</a:t>
            </a:r>
            <a:r>
              <a:rPr lang="fr-FR" baseline="0" dirty="0" smtClean="0"/>
              <a:t> affects </a:t>
            </a:r>
            <a:r>
              <a:rPr lang="fr-FR" baseline="0" dirty="0" err="1" smtClean="0"/>
              <a:t>policy</a:t>
            </a:r>
            <a:r>
              <a:rPr lang="fr-FR" baseline="0" dirty="0" smtClean="0"/>
              <a:t> </a:t>
            </a:r>
            <a:r>
              <a:rPr lang="fr-FR" baseline="0" dirty="0" err="1" smtClean="0"/>
              <a:t>framework</a:t>
            </a:r>
            <a:r>
              <a:rPr lang="fr-FR" baseline="0" dirty="0" smtClean="0"/>
              <a:t>, and </a:t>
            </a:r>
            <a:r>
              <a:rPr lang="fr-FR" baseline="0" dirty="0" err="1" smtClean="0"/>
              <a:t>policy</a:t>
            </a:r>
            <a:r>
              <a:rPr lang="fr-FR" baseline="0" dirty="0" smtClean="0"/>
              <a:t> </a:t>
            </a:r>
            <a:r>
              <a:rPr lang="fr-FR" baseline="0" dirty="0" err="1" smtClean="0"/>
              <a:t>framework</a:t>
            </a:r>
            <a:r>
              <a:rPr lang="fr-FR" baseline="0" dirty="0" smtClean="0"/>
              <a:t> </a:t>
            </a:r>
            <a:r>
              <a:rPr lang="fr-FR" baseline="0" dirty="0" err="1" smtClean="0"/>
              <a:t>got</a:t>
            </a:r>
            <a:r>
              <a:rPr lang="fr-FR" baseline="0" dirty="0" smtClean="0"/>
              <a:t> hit by th </a:t>
            </a:r>
            <a:r>
              <a:rPr lang="fr-FR" baseline="0" dirty="0" err="1" smtClean="0"/>
              <a:t>edigital</a:t>
            </a:r>
            <a:r>
              <a:rPr lang="fr-FR" baseline="0" dirty="0" smtClean="0"/>
              <a:t> </a:t>
            </a:r>
            <a:r>
              <a:rPr lang="fr-FR" baseline="0" dirty="0" err="1" smtClean="0"/>
              <a:t>undertow</a:t>
            </a:r>
            <a:r>
              <a:rPr lang="fr-FR" baseline="0" dirty="0" smtClean="0"/>
              <a:t> </a:t>
            </a:r>
            <a:r>
              <a:rPr lang="fr-FR" baseline="0" dirty="0" err="1" smtClean="0"/>
              <a:t>with</a:t>
            </a:r>
            <a:r>
              <a:rPr lang="fr-FR" baseline="0" dirty="0" smtClean="0"/>
              <a:t> </a:t>
            </a:r>
          </a:p>
          <a:p>
            <a:endParaRPr lang="fr-FR" baseline="0" dirty="0" smtClean="0"/>
          </a:p>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19</a:t>
            </a:fld>
            <a:endParaRPr lang="es-ES_tradnl"/>
          </a:p>
        </p:txBody>
      </p:sp>
    </p:spTree>
    <p:extLst>
      <p:ext uri="{BB962C8B-B14F-4D97-AF65-F5344CB8AC3E}">
        <p14:creationId xmlns:p14="http://schemas.microsoft.com/office/powerpoint/2010/main" val="395328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We</a:t>
            </a:r>
            <a:r>
              <a:rPr lang="fr-FR" dirty="0" smtClean="0"/>
              <a:t> </a:t>
            </a:r>
            <a:r>
              <a:rPr lang="fr-FR" dirty="0" err="1" smtClean="0"/>
              <a:t>modelized</a:t>
            </a:r>
            <a:r>
              <a:rPr lang="fr-FR" dirty="0" smtClean="0"/>
              <a:t> a 3.0.</a:t>
            </a:r>
            <a:r>
              <a:rPr lang="fr-FR" baseline="0" dirty="0" smtClean="0"/>
              <a:t> MIL </a:t>
            </a:r>
            <a:r>
              <a:rPr lang="fr-FR" baseline="0" dirty="0" err="1" smtClean="0"/>
              <a:t>pyramid</a:t>
            </a:r>
            <a:r>
              <a:rPr lang="fr-FR" baseline="0" dirty="0" smtClean="0"/>
              <a:t> </a:t>
            </a:r>
            <a:endParaRPr lang="fr-FR" dirty="0" smtClean="0"/>
          </a:p>
          <a:p>
            <a:endParaRPr lang="fr-FR" dirty="0" smtClean="0"/>
          </a:p>
          <a:p>
            <a:r>
              <a:rPr lang="fr-FR" dirty="0" smtClean="0"/>
              <a:t>The </a:t>
            </a:r>
            <a:r>
              <a:rPr lang="fr-FR" dirty="0" err="1" smtClean="0"/>
              <a:t>summet</a:t>
            </a:r>
            <a:r>
              <a:rPr lang="fr-FR" dirty="0" smtClean="0"/>
              <a:t> </a:t>
            </a:r>
            <a:r>
              <a:rPr lang="fr-FR" dirty="0" err="1" smtClean="0"/>
              <a:t>is</a:t>
            </a:r>
            <a:r>
              <a:rPr lang="fr-FR" dirty="0" smtClean="0"/>
              <a:t> </a:t>
            </a:r>
            <a:r>
              <a:rPr lang="fr-FR" dirty="0" err="1" smtClean="0"/>
              <a:t>represented</a:t>
            </a:r>
            <a:r>
              <a:rPr lang="fr-FR" dirty="0" smtClean="0"/>
              <a:t> by</a:t>
            </a:r>
            <a:r>
              <a:rPr lang="fr-FR" baseline="0" dirty="0" smtClean="0"/>
              <a:t> the </a:t>
            </a:r>
            <a:r>
              <a:rPr lang="fr-FR" baseline="0" dirty="0" err="1" smtClean="0"/>
              <a:t>legal</a:t>
            </a:r>
            <a:r>
              <a:rPr lang="fr-FR" baseline="0" dirty="0" smtClean="0"/>
              <a:t> </a:t>
            </a:r>
            <a:r>
              <a:rPr lang="fr-FR" baseline="0" dirty="0" err="1" smtClean="0"/>
              <a:t>framework</a:t>
            </a:r>
            <a:r>
              <a:rPr lang="fr-FR" baseline="0" dirty="0" smtClean="0"/>
              <a:t> </a:t>
            </a:r>
            <a:r>
              <a:rPr lang="fr-FR" baseline="0" dirty="0" err="1" smtClean="0"/>
              <a:t>pulled</a:t>
            </a:r>
            <a:r>
              <a:rPr lang="fr-FR" baseline="0" dirty="0" smtClean="0"/>
              <a:t> up by th </a:t>
            </a:r>
            <a:r>
              <a:rPr lang="fr-FR" baseline="0" dirty="0" err="1" smtClean="0"/>
              <a:t>epublic</a:t>
            </a:r>
            <a:r>
              <a:rPr lang="fr-FR" baseline="0" dirty="0" smtClean="0"/>
              <a:t> </a:t>
            </a:r>
            <a:r>
              <a:rPr lang="fr-FR" baseline="0" dirty="0" err="1" smtClean="0"/>
              <a:t>sector</a:t>
            </a:r>
            <a:r>
              <a:rPr lang="fr-FR" baseline="0" dirty="0" smtClean="0"/>
              <a:t> </a:t>
            </a:r>
          </a:p>
          <a:p>
            <a:r>
              <a:rPr lang="fr-FR" dirty="0" err="1" smtClean="0"/>
              <a:t>Allowing</a:t>
            </a:r>
            <a:r>
              <a:rPr lang="fr-FR" dirty="0" smtClean="0"/>
              <a:t> for a more </a:t>
            </a:r>
            <a:r>
              <a:rPr lang="fr-FR" dirty="0" err="1" smtClean="0"/>
              <a:t>coordinated</a:t>
            </a:r>
            <a:r>
              <a:rPr lang="fr-FR" dirty="0" smtClean="0"/>
              <a:t> </a:t>
            </a:r>
            <a:r>
              <a:rPr lang="fr-FR" dirty="0" err="1" smtClean="0"/>
              <a:t>work</a:t>
            </a:r>
            <a:r>
              <a:rPr lang="fr-FR" dirty="0" smtClean="0"/>
              <a:t> </a:t>
            </a:r>
            <a:r>
              <a:rPr lang="fr-FR" dirty="0" err="1" smtClean="0"/>
              <a:t>among</a:t>
            </a:r>
            <a:r>
              <a:rPr lang="fr-FR" dirty="0" smtClean="0"/>
              <a:t> </a:t>
            </a:r>
            <a:r>
              <a:rPr lang="fr-FR" dirty="0" err="1" smtClean="0"/>
              <a:t>stakeholders</a:t>
            </a:r>
            <a:r>
              <a:rPr lang="fr-FR" dirty="0" smtClean="0"/>
              <a:t> </a:t>
            </a:r>
            <a:endParaRPr lang="fr-FR" baseline="0" dirty="0" smtClean="0"/>
          </a:p>
          <a:p>
            <a:r>
              <a:rPr lang="fr-FR" baseline="0" dirty="0" err="1" smtClean="0"/>
              <a:t>Across</a:t>
            </a:r>
            <a:r>
              <a:rPr lang="fr-FR" baseline="0" dirty="0" smtClean="0"/>
              <a:t> th </a:t>
            </a:r>
            <a:r>
              <a:rPr lang="fr-FR" baseline="0" dirty="0" err="1" smtClean="0"/>
              <a:t>epyramid</a:t>
            </a:r>
            <a:r>
              <a:rPr lang="fr-FR" baseline="0" dirty="0" smtClean="0"/>
              <a:t> all of the </a:t>
            </a:r>
            <a:r>
              <a:rPr lang="fr-FR" baseline="0" dirty="0" err="1" smtClean="0"/>
              <a:t>stakeholders</a:t>
            </a:r>
            <a:r>
              <a:rPr lang="fr-FR" baseline="0" dirty="0" smtClean="0"/>
              <a:t> </a:t>
            </a:r>
            <a:r>
              <a:rPr lang="fr-FR" baseline="0" dirty="0" err="1" smtClean="0"/>
              <a:t>from</a:t>
            </a:r>
            <a:r>
              <a:rPr lang="fr-FR" baseline="0" dirty="0" smtClean="0"/>
              <a:t> the </a:t>
            </a:r>
            <a:r>
              <a:rPr lang="fr-FR" baseline="0" dirty="0" err="1" smtClean="0"/>
              <a:t>three</a:t>
            </a:r>
            <a:r>
              <a:rPr lang="fr-FR" baseline="0" dirty="0" smtClean="0"/>
              <a:t> </a:t>
            </a:r>
            <a:r>
              <a:rPr lang="fr-FR" baseline="0" dirty="0" err="1" smtClean="0"/>
              <a:t>sectors</a:t>
            </a:r>
            <a:endParaRPr lang="fr-FR" baseline="0" dirty="0" smtClean="0"/>
          </a:p>
          <a:p>
            <a:r>
              <a:rPr lang="fr-FR" baseline="0" dirty="0" err="1" smtClean="0"/>
              <a:t>At</a:t>
            </a:r>
            <a:r>
              <a:rPr lang="fr-FR" baseline="0" dirty="0" smtClean="0"/>
              <a:t> the base, the four </a:t>
            </a:r>
            <a:r>
              <a:rPr lang="fr-FR" baseline="0" dirty="0" err="1" smtClean="0"/>
              <a:t>pilars</a:t>
            </a:r>
            <a:r>
              <a:rPr lang="fr-FR" baseline="0" dirty="0" smtClean="0"/>
              <a:t> of </a:t>
            </a:r>
            <a:r>
              <a:rPr lang="fr-FR" baseline="0" dirty="0" err="1" smtClean="0"/>
              <a:t>means</a:t>
            </a:r>
            <a:r>
              <a:rPr lang="fr-FR" baseline="0" dirty="0" smtClean="0"/>
              <a:t> and </a:t>
            </a:r>
            <a:r>
              <a:rPr lang="fr-FR" baseline="0" dirty="0" err="1" smtClean="0"/>
              <a:t>modalities</a:t>
            </a:r>
            <a:r>
              <a:rPr lang="fr-FR" baseline="0" dirty="0" smtClean="0"/>
              <a:t> to </a:t>
            </a:r>
            <a:r>
              <a:rPr lang="fr-FR" baseline="0" dirty="0" err="1" smtClean="0"/>
              <a:t>implement</a:t>
            </a:r>
            <a:r>
              <a:rPr lang="fr-FR" baseline="0" dirty="0" smtClean="0"/>
              <a:t> MIL: The </a:t>
            </a:r>
            <a:r>
              <a:rPr lang="fr-FR" baseline="0" dirty="0" err="1" smtClean="0"/>
              <a:t>strongest</a:t>
            </a:r>
            <a:r>
              <a:rPr lang="fr-FR" baseline="0" dirty="0" smtClean="0"/>
              <a:t> and </a:t>
            </a:r>
            <a:r>
              <a:rPr lang="fr-FR" baseline="0" dirty="0" err="1" smtClean="0"/>
              <a:t>darkest</a:t>
            </a:r>
            <a:r>
              <a:rPr lang="fr-FR" baseline="0" dirty="0" smtClean="0"/>
              <a:t> to </a:t>
            </a:r>
            <a:r>
              <a:rPr lang="fr-FR" baseline="0" dirty="0" err="1" smtClean="0"/>
              <a:t>our</a:t>
            </a:r>
            <a:r>
              <a:rPr lang="fr-FR" baseline="0" dirty="0" smtClean="0"/>
              <a:t> </a:t>
            </a:r>
            <a:r>
              <a:rPr lang="fr-FR" baseline="0" dirty="0" err="1" smtClean="0"/>
              <a:t>left</a:t>
            </a:r>
            <a:r>
              <a:rPr lang="fr-FR" baseline="0" dirty="0" smtClean="0"/>
              <a:t>, and the </a:t>
            </a:r>
            <a:r>
              <a:rPr lang="fr-FR" baseline="0" dirty="0" err="1" smtClean="0"/>
              <a:t>lightest</a:t>
            </a:r>
            <a:r>
              <a:rPr lang="fr-FR" baseline="0" dirty="0" smtClean="0"/>
              <a:t> and </a:t>
            </a:r>
            <a:r>
              <a:rPr lang="fr-FR" baseline="0" dirty="0" err="1" smtClean="0"/>
              <a:t>currently</a:t>
            </a:r>
            <a:r>
              <a:rPr lang="fr-FR" baseline="0" dirty="0" smtClean="0"/>
              <a:t> </a:t>
            </a:r>
            <a:r>
              <a:rPr lang="fr-FR" baseline="0" dirty="0" err="1" smtClean="0"/>
              <a:t>weakest</a:t>
            </a:r>
            <a:r>
              <a:rPr lang="fr-FR" baseline="0" dirty="0" smtClean="0"/>
              <a:t> dimensions to </a:t>
            </a:r>
            <a:r>
              <a:rPr lang="fr-FR" baseline="0" dirty="0" err="1" smtClean="0"/>
              <a:t>our</a:t>
            </a:r>
            <a:r>
              <a:rPr lang="fr-FR" baseline="0" dirty="0" smtClean="0"/>
              <a:t> right </a:t>
            </a:r>
            <a:r>
              <a:rPr lang="fr-FR" baseline="0" dirty="0" err="1" smtClean="0"/>
              <a:t>that</a:t>
            </a:r>
            <a:r>
              <a:rPr lang="fr-FR" baseline="0" dirty="0" smtClean="0"/>
              <a:t> </a:t>
            </a:r>
            <a:r>
              <a:rPr lang="fr-FR" baseline="0" dirty="0" err="1" smtClean="0"/>
              <a:t>should</a:t>
            </a:r>
            <a:r>
              <a:rPr lang="fr-FR" baseline="0" dirty="0" smtClean="0"/>
              <a:t> </a:t>
            </a:r>
            <a:r>
              <a:rPr lang="fr-FR" baseline="0" dirty="0" err="1" smtClean="0"/>
              <a:t>sustain</a:t>
            </a:r>
            <a:r>
              <a:rPr lang="fr-FR" baseline="0" dirty="0" smtClean="0"/>
              <a:t> a </a:t>
            </a:r>
            <a:r>
              <a:rPr lang="fr-FR" baseline="0" dirty="0" err="1" smtClean="0"/>
              <a:t>solid</a:t>
            </a:r>
            <a:r>
              <a:rPr lang="fr-FR" baseline="0" dirty="0" smtClean="0"/>
              <a:t> </a:t>
            </a:r>
            <a:r>
              <a:rPr lang="fr-FR" baseline="0" dirty="0" err="1" smtClean="0"/>
              <a:t>governance</a:t>
            </a:r>
            <a:r>
              <a:rPr lang="fr-FR" baseline="0" dirty="0" smtClean="0"/>
              <a:t> </a:t>
            </a:r>
            <a:r>
              <a:rPr lang="fr-FR" baseline="0" dirty="0" err="1" smtClean="0"/>
              <a:t>moderl</a:t>
            </a:r>
            <a:r>
              <a:rPr lang="fr-FR" baseline="0" dirty="0" smtClean="0"/>
              <a:t> </a:t>
            </a:r>
            <a:r>
              <a:rPr lang="fr-FR" baseline="0" dirty="0" err="1" smtClean="0"/>
              <a:t>provided</a:t>
            </a:r>
            <a:r>
              <a:rPr lang="fr-FR" baseline="0" dirty="0" smtClean="0"/>
              <a:t> </a:t>
            </a:r>
            <a:r>
              <a:rPr lang="fr-FR" baseline="0" dirty="0" err="1" smtClean="0"/>
              <a:t>that</a:t>
            </a:r>
            <a:r>
              <a:rPr lang="fr-FR" baseline="0" dirty="0" smtClean="0"/>
              <a:t> </a:t>
            </a:r>
            <a:r>
              <a:rPr lang="fr-FR" baseline="0" dirty="0" err="1" smtClean="0"/>
              <a:t>pedagogically</a:t>
            </a:r>
            <a:r>
              <a:rPr lang="fr-FR" baseline="0" dirty="0" smtClean="0"/>
              <a:t> </a:t>
            </a:r>
            <a:r>
              <a:rPr lang="fr-FR" baseline="0" dirty="0" err="1" smtClean="0"/>
              <a:t>we</a:t>
            </a:r>
            <a:r>
              <a:rPr lang="fr-FR" baseline="0" dirty="0" smtClean="0"/>
              <a:t> </a:t>
            </a:r>
            <a:r>
              <a:rPr lang="fr-FR" baseline="0" dirty="0" err="1" smtClean="0"/>
              <a:t>induce</a:t>
            </a:r>
            <a:r>
              <a:rPr lang="fr-FR" baseline="0" dirty="0" smtClean="0"/>
              <a:t> multimodal and </a:t>
            </a:r>
            <a:r>
              <a:rPr lang="fr-FR" baseline="0" dirty="0" err="1" smtClean="0"/>
              <a:t>transliterate</a:t>
            </a:r>
            <a:r>
              <a:rPr lang="fr-FR" baseline="0" dirty="0" smtClean="0"/>
              <a:t> </a:t>
            </a:r>
            <a:r>
              <a:rPr lang="fr-FR" baseline="0" dirty="0" err="1" smtClean="0"/>
              <a:t>approaches</a:t>
            </a:r>
            <a:r>
              <a:rPr lang="fr-FR" baseline="0" dirty="0" smtClean="0"/>
              <a:t>, </a:t>
            </a:r>
            <a:r>
              <a:rPr lang="fr-FR" baseline="0" dirty="0" err="1" smtClean="0"/>
              <a:t>allowing</a:t>
            </a:r>
            <a:r>
              <a:rPr lang="fr-FR" baseline="0" dirty="0" smtClean="0"/>
              <a:t> for the </a:t>
            </a:r>
            <a:r>
              <a:rPr lang="fr-FR" baseline="0" dirty="0" err="1" smtClean="0"/>
              <a:t>complexity</a:t>
            </a:r>
            <a:r>
              <a:rPr lang="fr-FR" baseline="0" dirty="0" smtClean="0"/>
              <a:t> of </a:t>
            </a:r>
            <a:r>
              <a:rPr lang="fr-FR" baseline="0" dirty="0" err="1" smtClean="0"/>
              <a:t>MIL’s</a:t>
            </a:r>
            <a:r>
              <a:rPr lang="fr-FR" baseline="0" dirty="0" smtClean="0"/>
              <a:t> </a:t>
            </a:r>
            <a:r>
              <a:rPr lang="fr-FR" baseline="0" dirty="0" err="1" smtClean="0"/>
              <a:t>definition</a:t>
            </a:r>
            <a:r>
              <a:rPr lang="fr-FR" baseline="0" dirty="0" smtClean="0"/>
              <a:t> to </a:t>
            </a:r>
            <a:r>
              <a:rPr lang="fr-FR" baseline="0" dirty="0" err="1" smtClean="0"/>
              <a:t>be</a:t>
            </a:r>
            <a:r>
              <a:rPr lang="fr-FR" baseline="0" dirty="0" smtClean="0"/>
              <a:t> </a:t>
            </a:r>
            <a:r>
              <a:rPr lang="fr-FR" baseline="0" dirty="0" err="1" smtClean="0"/>
              <a:t>significant</a:t>
            </a:r>
            <a:r>
              <a:rPr lang="fr-FR" baseline="0" dirty="0" smtClean="0"/>
              <a:t>. </a:t>
            </a:r>
          </a:p>
          <a:p>
            <a:r>
              <a:rPr lang="fr-FR" baseline="0" dirty="0" err="1" smtClean="0"/>
              <a:t>Ths</a:t>
            </a:r>
            <a:r>
              <a:rPr lang="fr-FR" baseline="0" dirty="0" smtClean="0"/>
              <a:t> </a:t>
            </a:r>
            <a:r>
              <a:rPr lang="fr-FR" baseline="0" dirty="0" err="1" smtClean="0"/>
              <a:t>architexture</a:t>
            </a:r>
            <a:r>
              <a:rPr lang="fr-FR" baseline="0" dirty="0" smtClean="0"/>
              <a:t>/architecture </a:t>
            </a:r>
            <a:r>
              <a:rPr lang="fr-FR" baseline="0" dirty="0" err="1" smtClean="0"/>
              <a:t>edifying</a:t>
            </a:r>
            <a:r>
              <a:rPr lang="fr-FR" baseline="0" dirty="0" smtClean="0"/>
              <a:t> MIL shows </a:t>
            </a:r>
            <a:r>
              <a:rPr lang="fr-FR" baseline="0" dirty="0" err="1" smtClean="0"/>
              <a:t>that</a:t>
            </a:r>
            <a:r>
              <a:rPr lang="fr-FR" baseline="0" dirty="0" smtClean="0"/>
              <a:t> </a:t>
            </a:r>
            <a:r>
              <a:rPr lang="fr-FR" baseline="0" dirty="0" err="1" smtClean="0"/>
              <a:t>legal</a:t>
            </a:r>
            <a:r>
              <a:rPr lang="fr-FR" baseline="0" dirty="0" smtClean="0"/>
              <a:t> </a:t>
            </a:r>
            <a:r>
              <a:rPr lang="fr-FR" baseline="0" dirty="0" err="1" smtClean="0"/>
              <a:t>framework</a:t>
            </a:r>
            <a:r>
              <a:rPr lang="fr-FR" baseline="0" dirty="0" smtClean="0"/>
              <a:t> faces </a:t>
            </a:r>
            <a:r>
              <a:rPr lang="fr-FR" baseline="0" dirty="0" err="1" smtClean="0"/>
              <a:t>ethic</a:t>
            </a:r>
            <a:r>
              <a:rPr lang="fr-FR" baseline="0" dirty="0" smtClean="0"/>
              <a:t> and values </a:t>
            </a:r>
            <a:r>
              <a:rPr lang="fr-FR" baseline="0" dirty="0" err="1" smtClean="0"/>
              <a:t>with</a:t>
            </a:r>
            <a:r>
              <a:rPr lang="fr-FR" baseline="0" dirty="0" smtClean="0"/>
              <a:t> standards, </a:t>
            </a:r>
            <a:r>
              <a:rPr lang="fr-FR" baseline="0" dirty="0" err="1" smtClean="0"/>
              <a:t>while</a:t>
            </a:r>
            <a:r>
              <a:rPr lang="fr-FR" baseline="0" dirty="0" smtClean="0"/>
              <a:t> </a:t>
            </a:r>
            <a:r>
              <a:rPr lang="fr-FR" baseline="0" dirty="0" err="1" smtClean="0"/>
              <a:t>ressoures</a:t>
            </a:r>
            <a:r>
              <a:rPr lang="fr-FR" baseline="0" dirty="0" smtClean="0"/>
              <a:t> and training show </a:t>
            </a:r>
            <a:r>
              <a:rPr lang="fr-FR" baseline="0" dirty="0" err="1" smtClean="0"/>
              <a:t>ppor</a:t>
            </a:r>
            <a:r>
              <a:rPr lang="fr-FR" baseline="0" dirty="0" smtClean="0"/>
              <a:t> </a:t>
            </a:r>
            <a:r>
              <a:rPr lang="fr-FR" baseline="0" dirty="0" err="1" smtClean="0"/>
              <a:t>quality</a:t>
            </a:r>
            <a:r>
              <a:rPr lang="fr-FR" baseline="0" dirty="0" smtClean="0"/>
              <a:t> control and </a:t>
            </a:r>
            <a:r>
              <a:rPr lang="fr-FR" baseline="0" dirty="0" err="1" smtClean="0"/>
              <a:t>poor</a:t>
            </a:r>
            <a:r>
              <a:rPr lang="fr-FR" baseline="0" dirty="0" smtClean="0"/>
              <a:t> </a:t>
            </a:r>
            <a:r>
              <a:rPr lang="fr-FR" baseline="0" dirty="0" err="1" smtClean="0"/>
              <a:t>evaluation</a:t>
            </a:r>
            <a:r>
              <a:rPr lang="fr-FR" baseline="0" dirty="0" smtClean="0"/>
              <a:t>. </a:t>
            </a:r>
          </a:p>
          <a:p>
            <a:endParaRPr lang="fr-FR" baseline="0" dirty="0" smtClean="0"/>
          </a:p>
          <a:p>
            <a:endParaRPr lang="fr-FR" baseline="0" dirty="0" smtClean="0"/>
          </a:p>
          <a:p>
            <a:r>
              <a:rPr lang="fr-FR" baseline="0" dirty="0" smtClean="0"/>
              <a:t>QUALITY CONTROL joindre les </a:t>
            </a:r>
            <a:r>
              <a:rPr lang="fr-FR" baseline="0" dirty="0" err="1" smtClean="0"/>
              <a:t>process</a:t>
            </a:r>
            <a:r>
              <a:rPr lang="fr-FR" baseline="0" dirty="0" smtClean="0"/>
              <a:t> et les résultats</a:t>
            </a:r>
          </a:p>
          <a:p>
            <a:endParaRPr lang="fr-FR" baseline="0" dirty="0" smtClean="0"/>
          </a:p>
          <a:p>
            <a:r>
              <a:rPr lang="fr-FR" baseline="0" dirty="0" smtClean="0"/>
              <a:t>OUTCOME = produit &gt; conséquence, aboutissement et </a:t>
            </a:r>
            <a:r>
              <a:rPr lang="fr-FR" baseline="0" dirty="0" err="1" smtClean="0"/>
              <a:t>incidénce</a:t>
            </a:r>
            <a:r>
              <a:rPr lang="fr-FR" baseline="0" dirty="0" smtClean="0"/>
              <a:t>	/ parcours		  = DELIVRABLES			</a:t>
            </a:r>
          </a:p>
          <a:p>
            <a:r>
              <a:rPr lang="fr-FR" baseline="0" dirty="0" smtClean="0"/>
              <a:t>OUTPUT = produit &gt; productivité, volume, rendement  / résultat  = LVIRABLES</a:t>
            </a:r>
            <a:endParaRPr lang="fr-FR" dirty="0"/>
          </a:p>
        </p:txBody>
      </p:sp>
      <p:sp>
        <p:nvSpPr>
          <p:cNvPr id="4" name="Espace réservé du numéro de diapositive 3"/>
          <p:cNvSpPr>
            <a:spLocks noGrp="1"/>
          </p:cNvSpPr>
          <p:nvPr>
            <p:ph type="sldNum" sz="quarter" idx="10"/>
          </p:nvPr>
        </p:nvSpPr>
        <p:spPr/>
        <p:txBody>
          <a:bodyPr/>
          <a:lstStyle/>
          <a:p>
            <a:fld id="{B7F12DA7-1110-FD43-9C0E-5C191ACC829C}" type="slidenum">
              <a:rPr lang="fr-FR" smtClean="0"/>
              <a:t>20</a:t>
            </a:fld>
            <a:endParaRPr lang="fr-FR"/>
          </a:p>
        </p:txBody>
      </p:sp>
    </p:spTree>
    <p:extLst>
      <p:ext uri="{BB962C8B-B14F-4D97-AF65-F5344CB8AC3E}">
        <p14:creationId xmlns:p14="http://schemas.microsoft.com/office/powerpoint/2010/main" val="423471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Here</a:t>
            </a:r>
            <a:r>
              <a:rPr lang="fr-FR" dirty="0" smtClean="0"/>
              <a:t> </a:t>
            </a:r>
            <a:r>
              <a:rPr lang="fr-FR" dirty="0" err="1" smtClean="0"/>
              <a:t>is</a:t>
            </a:r>
            <a:r>
              <a:rPr lang="fr-FR" dirty="0" smtClean="0"/>
              <a:t> an </a:t>
            </a:r>
            <a:r>
              <a:rPr lang="fr-FR" dirty="0" err="1" smtClean="0"/>
              <a:t>example</a:t>
            </a:r>
            <a:r>
              <a:rPr lang="fr-FR" dirty="0" smtClean="0"/>
              <a:t> of the scope</a:t>
            </a:r>
            <a:r>
              <a:rPr lang="fr-FR" baseline="0" dirty="0" smtClean="0"/>
              <a:t> </a:t>
            </a:r>
            <a:r>
              <a:rPr lang="fr-FR" baseline="0" dirty="0" err="1" smtClean="0"/>
              <a:t>every</a:t>
            </a:r>
            <a:r>
              <a:rPr lang="fr-FR" baseline="0" dirty="0" smtClean="0"/>
              <a:t> </a:t>
            </a:r>
            <a:r>
              <a:rPr lang="fr-FR" baseline="0" dirty="0" err="1" smtClean="0"/>
              <a:t>country’s</a:t>
            </a:r>
            <a:r>
              <a:rPr lang="fr-FR" baseline="0" dirty="0" smtClean="0"/>
              <a:t> experts </a:t>
            </a:r>
            <a:r>
              <a:rPr lang="fr-FR" baseline="0" dirty="0" err="1" smtClean="0"/>
              <a:t>had</a:t>
            </a:r>
            <a:r>
              <a:rPr lang="fr-FR" baseline="0" dirty="0" smtClean="0"/>
              <a:t> to </a:t>
            </a:r>
            <a:r>
              <a:rPr lang="fr-FR" baseline="0" dirty="0" err="1" smtClean="0"/>
              <a:t>fill</a:t>
            </a:r>
            <a:r>
              <a:rPr lang="fr-FR" baseline="0" dirty="0" smtClean="0"/>
              <a:t>, for the </a:t>
            </a:r>
            <a:r>
              <a:rPr lang="fr-FR" baseline="0" dirty="0" err="1" smtClean="0"/>
              <a:t>geogrpahical</a:t>
            </a:r>
            <a:r>
              <a:rPr lang="fr-FR" baseline="0" dirty="0" smtClean="0"/>
              <a:t> </a:t>
            </a:r>
            <a:r>
              <a:rPr lang="fr-FR" baseline="0" dirty="0" err="1" smtClean="0"/>
              <a:t>maping</a:t>
            </a:r>
            <a:r>
              <a:rPr lang="fr-FR" baseline="0" dirty="0" smtClean="0"/>
              <a:t> </a:t>
            </a:r>
            <a:r>
              <a:rPr lang="fr-FR" baseline="0" dirty="0" err="1" smtClean="0"/>
              <a:t>we</a:t>
            </a:r>
            <a:r>
              <a:rPr lang="fr-FR" baseline="0" dirty="0" smtClean="0"/>
              <a:t> </a:t>
            </a:r>
            <a:r>
              <a:rPr lang="fr-FR" baseline="0" dirty="0" err="1" smtClean="0"/>
              <a:t>used</a:t>
            </a:r>
            <a:r>
              <a:rPr lang="fr-FR" baseline="0" dirty="0" smtClean="0"/>
              <a:t> the mode for </a:t>
            </a:r>
            <a:r>
              <a:rPr lang="fr-FR" baseline="0" dirty="0" err="1" smtClean="0"/>
              <a:t>each</a:t>
            </a:r>
            <a:r>
              <a:rPr lang="fr-FR" baseline="0" dirty="0" smtClean="0"/>
              <a:t> dimension</a:t>
            </a:r>
            <a:endParaRPr lang="fr-FR" dirty="0"/>
          </a:p>
        </p:txBody>
      </p:sp>
      <p:sp>
        <p:nvSpPr>
          <p:cNvPr id="4" name="Espace réservé du numéro de diapositive 3"/>
          <p:cNvSpPr>
            <a:spLocks noGrp="1"/>
          </p:cNvSpPr>
          <p:nvPr>
            <p:ph type="sldNum" sz="quarter" idx="10"/>
          </p:nvPr>
        </p:nvSpPr>
        <p:spPr/>
        <p:txBody>
          <a:bodyPr/>
          <a:lstStyle/>
          <a:p>
            <a:fld id="{3C5EBB95-F0E4-F143-B435-B0A1549AA90F}" type="slidenum">
              <a:rPr lang="fr-FR" smtClean="0"/>
              <a:t>3</a:t>
            </a:fld>
            <a:endParaRPr lang="fr-FR"/>
          </a:p>
        </p:txBody>
      </p:sp>
    </p:spTree>
    <p:extLst>
      <p:ext uri="{BB962C8B-B14F-4D97-AF65-F5344CB8AC3E}">
        <p14:creationId xmlns:p14="http://schemas.microsoft.com/office/powerpoint/2010/main" val="4166168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err="1" smtClean="0">
                <a:solidFill>
                  <a:schemeClr val="tx1"/>
                </a:solidFill>
                <a:effectLst/>
                <a:latin typeface="+mn-lt"/>
                <a:ea typeface="+mn-ea"/>
                <a:cs typeface="+mn-cs"/>
              </a:rPr>
              <a:t>From</a:t>
            </a:r>
            <a:r>
              <a:rPr lang="fr-FR" sz="1200" kern="1200" dirty="0" smtClean="0">
                <a:solidFill>
                  <a:schemeClr val="tx1"/>
                </a:solidFill>
                <a:effectLst/>
                <a:latin typeface="+mn-lt"/>
                <a:ea typeface="+mn-ea"/>
                <a:cs typeface="+mn-cs"/>
              </a:rPr>
              <a:t> the MIL 3.0 </a:t>
            </a:r>
            <a:r>
              <a:rPr lang="fr-FR" sz="1200" kern="1200" dirty="0" err="1" smtClean="0">
                <a:solidFill>
                  <a:schemeClr val="tx1"/>
                </a:solidFill>
                <a:effectLst/>
                <a:latin typeface="+mn-lt"/>
                <a:ea typeface="+mn-ea"/>
                <a:cs typeface="+mn-cs"/>
              </a:rPr>
              <a:t>pyramid</a:t>
            </a:r>
            <a:r>
              <a:rPr lang="fr-FR" sz="1200" kern="1200" dirty="0" smtClean="0">
                <a:solidFill>
                  <a:schemeClr val="tx1"/>
                </a:solidFill>
                <a:effectLst/>
                <a:latin typeface="+mn-lt"/>
                <a:ea typeface="+mn-ea"/>
                <a:cs typeface="+mn-cs"/>
              </a:rPr>
              <a:t> and the global </a:t>
            </a:r>
            <a:r>
              <a:rPr lang="fr-FR" sz="1200" kern="1200" dirty="0" err="1" smtClean="0">
                <a:solidFill>
                  <a:schemeClr val="tx1"/>
                </a:solidFill>
                <a:effectLst/>
                <a:latin typeface="+mn-lt"/>
                <a:ea typeface="+mn-ea"/>
                <a:cs typeface="+mn-cs"/>
              </a:rPr>
              <a:t>results</a:t>
            </a:r>
            <a:r>
              <a:rPr lang="fr-FR" sz="1200" kern="1200" dirty="0" smtClean="0">
                <a:solidFill>
                  <a:schemeClr val="tx1"/>
                </a:solidFill>
                <a:effectLst/>
                <a:latin typeface="+mn-lt"/>
                <a:ea typeface="+mn-ea"/>
                <a:cs typeface="+mn-cs"/>
              </a:rPr>
              <a:t> by country, </a:t>
            </a:r>
            <a:r>
              <a:rPr lang="fr-FR" sz="1200" kern="1200" dirty="0" err="1" smtClean="0">
                <a:solidFill>
                  <a:schemeClr val="tx1"/>
                </a:solidFill>
                <a:effectLst/>
                <a:latin typeface="+mn-lt"/>
                <a:ea typeface="+mn-ea"/>
                <a:cs typeface="+mn-cs"/>
              </a:rPr>
              <a:t>we</a:t>
            </a:r>
            <a:r>
              <a:rPr lang="fr-FR" sz="1200" kern="1200" dirty="0" smtClean="0">
                <a:solidFill>
                  <a:schemeClr val="tx1"/>
                </a:solidFill>
                <a:effectLst/>
                <a:latin typeface="+mn-lt"/>
                <a:ea typeface="+mn-ea"/>
                <a:cs typeface="+mn-cs"/>
              </a:rPr>
              <a:t> are </a:t>
            </a:r>
            <a:r>
              <a:rPr lang="fr-FR" sz="1200" kern="1200" dirty="0" err="1" smtClean="0">
                <a:solidFill>
                  <a:schemeClr val="tx1"/>
                </a:solidFill>
                <a:effectLst/>
                <a:latin typeface="+mn-lt"/>
                <a:ea typeface="+mn-ea"/>
                <a:cs typeface="+mn-cs"/>
              </a:rPr>
              <a:t>proposing</a:t>
            </a:r>
            <a:r>
              <a:rPr lang="fr-FR" sz="1200" kern="1200" dirty="0" smtClean="0">
                <a:solidFill>
                  <a:schemeClr val="tx1"/>
                </a:solidFill>
                <a:effectLst/>
                <a:latin typeface="+mn-lt"/>
                <a:ea typeface="+mn-ea"/>
                <a:cs typeface="+mn-cs"/>
              </a:rPr>
              <a:t> a 3D </a:t>
            </a:r>
            <a:r>
              <a:rPr lang="fr-FR" sz="1200" kern="1200" dirty="0" err="1" smtClean="0">
                <a:solidFill>
                  <a:schemeClr val="tx1"/>
                </a:solidFill>
                <a:effectLst/>
                <a:latin typeface="+mn-lt"/>
                <a:ea typeface="+mn-ea"/>
                <a:cs typeface="+mn-cs"/>
              </a:rPr>
              <a:t>governance</a:t>
            </a:r>
            <a:r>
              <a:rPr lang="fr-FR" sz="1200" kern="1200" dirty="0" smtClean="0">
                <a:solidFill>
                  <a:schemeClr val="tx1"/>
                </a:solidFill>
                <a:effectLst/>
                <a:latin typeface="+mn-lt"/>
                <a:ea typeface="+mn-ea"/>
                <a:cs typeface="+mn-cs"/>
              </a:rPr>
              <a:t> model in MIL PUBLIC POLICY </a:t>
            </a:r>
            <a:r>
              <a:rPr lang="fr-FR" sz="1200" kern="1200" dirty="0" err="1" smtClean="0">
                <a:solidFill>
                  <a:schemeClr val="tx1"/>
                </a:solidFill>
                <a:effectLst/>
                <a:latin typeface="+mn-lt"/>
                <a:ea typeface="+mn-ea"/>
                <a:cs typeface="+mn-cs"/>
              </a:rPr>
              <a:t>which</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could</a:t>
            </a:r>
            <a:r>
              <a:rPr lang="fr-FR" sz="1200" kern="1200" dirty="0" smtClean="0">
                <a:solidFill>
                  <a:schemeClr val="tx1"/>
                </a:solidFill>
                <a:effectLst/>
                <a:latin typeface="+mn-lt"/>
                <a:ea typeface="+mn-ea"/>
                <a:cs typeface="+mn-cs"/>
              </a:rPr>
              <a:t> look </a:t>
            </a:r>
            <a:r>
              <a:rPr lang="fr-FR" sz="1200" kern="1200" dirty="0" err="1" smtClean="0">
                <a:solidFill>
                  <a:schemeClr val="tx1"/>
                </a:solidFill>
                <a:effectLst/>
                <a:latin typeface="+mn-lt"/>
                <a:ea typeface="+mn-ea"/>
                <a:cs typeface="+mn-cs"/>
              </a:rPr>
              <a:t>like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this</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21</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ES_tradnl"/>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22</a:t>
            </a:fld>
            <a:endParaRPr lang="es-ES_tradnl"/>
          </a:p>
        </p:txBody>
      </p:sp>
    </p:spTree>
    <p:extLst>
      <p:ext uri="{BB962C8B-B14F-4D97-AF65-F5344CB8AC3E}">
        <p14:creationId xmlns:p14="http://schemas.microsoft.com/office/powerpoint/2010/main" val="174947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200" dirty="0" smtClean="0">
                <a:solidFill>
                  <a:srgbClr val="D9D9D9"/>
                </a:solidFill>
              </a:rPr>
              <a:t>For </a:t>
            </a:r>
            <a:r>
              <a:rPr lang="fr-FR" sz="1200" dirty="0" err="1" smtClean="0">
                <a:solidFill>
                  <a:srgbClr val="D9D9D9"/>
                </a:solidFill>
              </a:rPr>
              <a:t>those</a:t>
            </a:r>
            <a:r>
              <a:rPr lang="fr-FR" sz="1200" dirty="0" smtClean="0">
                <a:solidFill>
                  <a:srgbClr val="D9D9D9"/>
                </a:solidFill>
              </a:rPr>
              <a:t> </a:t>
            </a:r>
            <a:r>
              <a:rPr lang="fr-FR" sz="1200" dirty="0" err="1" smtClean="0">
                <a:solidFill>
                  <a:srgbClr val="D9D9D9"/>
                </a:solidFill>
              </a:rPr>
              <a:t>who</a:t>
            </a:r>
            <a:r>
              <a:rPr lang="fr-FR" sz="1200" dirty="0" smtClean="0">
                <a:solidFill>
                  <a:srgbClr val="D9D9D9"/>
                </a:solidFill>
              </a:rPr>
              <a:t> </a:t>
            </a:r>
            <a:r>
              <a:rPr lang="fr-FR" sz="1200" dirty="0" err="1" smtClean="0">
                <a:solidFill>
                  <a:srgbClr val="D9D9D9"/>
                </a:solidFill>
              </a:rPr>
              <a:t>were</a:t>
            </a:r>
            <a:r>
              <a:rPr lang="fr-FR" sz="1200" dirty="0" smtClean="0">
                <a:solidFill>
                  <a:srgbClr val="D9D9D9"/>
                </a:solidFill>
              </a:rPr>
              <a:t> not </a:t>
            </a:r>
            <a:r>
              <a:rPr lang="fr-FR" sz="1200" dirty="0" err="1" smtClean="0">
                <a:solidFill>
                  <a:srgbClr val="D9D9D9"/>
                </a:solidFill>
              </a:rPr>
              <a:t>present</a:t>
            </a:r>
            <a:r>
              <a:rPr lang="fr-FR" sz="1200" dirty="0" smtClean="0">
                <a:solidFill>
                  <a:srgbClr val="D9D9D9"/>
                </a:solidFill>
              </a:rPr>
              <a:t> </a:t>
            </a:r>
            <a:r>
              <a:rPr lang="fr-FR" sz="1200" dirty="0" err="1" smtClean="0">
                <a:solidFill>
                  <a:srgbClr val="D9D9D9"/>
                </a:solidFill>
              </a:rPr>
              <a:t>at</a:t>
            </a:r>
            <a:r>
              <a:rPr lang="fr-FR" sz="1200" dirty="0" smtClean="0">
                <a:solidFill>
                  <a:srgbClr val="D9D9D9"/>
                </a:solidFill>
              </a:rPr>
              <a:t> the first forum on on MIL n,</a:t>
            </a:r>
            <a:r>
              <a:rPr lang="fr-FR" sz="1200" baseline="0" dirty="0" smtClean="0">
                <a:solidFill>
                  <a:srgbClr val="D9D9D9"/>
                </a:solidFill>
              </a:rPr>
              <a:t> </a:t>
            </a:r>
            <a:r>
              <a:rPr lang="fr-FR" sz="1200" baseline="0" dirty="0" err="1" smtClean="0">
                <a:solidFill>
                  <a:srgbClr val="D9D9D9"/>
                </a:solidFill>
              </a:rPr>
              <a:t>held</a:t>
            </a:r>
            <a:r>
              <a:rPr lang="fr-FR" sz="1200" baseline="0" dirty="0" smtClean="0">
                <a:solidFill>
                  <a:srgbClr val="D9D9D9"/>
                </a:solidFill>
              </a:rPr>
              <a:t> in </a:t>
            </a:r>
            <a:r>
              <a:rPr lang="fr-FR" sz="1200" baseline="0" dirty="0" err="1" smtClean="0">
                <a:solidFill>
                  <a:srgbClr val="D9D9D9"/>
                </a:solidFill>
              </a:rPr>
              <a:t>may</a:t>
            </a:r>
            <a:r>
              <a:rPr lang="fr-FR" sz="1200" baseline="0" dirty="0" smtClean="0">
                <a:solidFill>
                  <a:srgbClr val="D9D9D9"/>
                </a:solidFill>
              </a:rPr>
              <a:t> 2014 in Paris, </a:t>
            </a:r>
            <a:r>
              <a:rPr lang="fr-FR" sz="1200" baseline="0" dirty="0" err="1" smtClean="0">
                <a:solidFill>
                  <a:srgbClr val="D9D9D9"/>
                </a:solidFill>
              </a:rPr>
              <a:t>were</a:t>
            </a:r>
            <a:r>
              <a:rPr lang="fr-FR" sz="1200" baseline="0" dirty="0" smtClean="0">
                <a:solidFill>
                  <a:srgbClr val="D9D9D9"/>
                </a:solidFill>
              </a:rPr>
              <a:t> </a:t>
            </a:r>
            <a:r>
              <a:rPr lang="fr-FR" sz="1200" baseline="0" dirty="0" err="1" smtClean="0">
                <a:solidFill>
                  <a:srgbClr val="D9D9D9"/>
                </a:solidFill>
              </a:rPr>
              <a:t>we</a:t>
            </a:r>
            <a:r>
              <a:rPr lang="fr-FR" sz="1200" baseline="0" dirty="0" smtClean="0">
                <a:solidFill>
                  <a:srgbClr val="D9D9D9"/>
                </a:solidFill>
              </a:rPr>
              <a:t> </a:t>
            </a:r>
            <a:r>
              <a:rPr lang="fr-FR" sz="1200" baseline="0" dirty="0" err="1" smtClean="0">
                <a:solidFill>
                  <a:srgbClr val="D9D9D9"/>
                </a:solidFill>
              </a:rPr>
              <a:t>presented</a:t>
            </a:r>
            <a:r>
              <a:rPr lang="fr-FR" sz="1200" baseline="0" dirty="0" smtClean="0">
                <a:solidFill>
                  <a:srgbClr val="D9D9D9"/>
                </a:solidFill>
              </a:rPr>
              <a:t> </a:t>
            </a:r>
            <a:r>
              <a:rPr lang="fr-FR" sz="1200" baseline="0" dirty="0" err="1" smtClean="0">
                <a:solidFill>
                  <a:srgbClr val="D9D9D9"/>
                </a:solidFill>
              </a:rPr>
              <a:t>preliminary</a:t>
            </a:r>
            <a:r>
              <a:rPr lang="fr-FR" sz="1200" baseline="0" dirty="0" smtClean="0">
                <a:solidFill>
                  <a:srgbClr val="D9D9D9"/>
                </a:solidFill>
              </a:rPr>
              <a:t> data of </a:t>
            </a:r>
            <a:r>
              <a:rPr lang="fr-FR" sz="1200" baseline="0" dirty="0" err="1" smtClean="0">
                <a:solidFill>
                  <a:srgbClr val="D9D9D9"/>
                </a:solidFill>
              </a:rPr>
              <a:t>this</a:t>
            </a:r>
            <a:r>
              <a:rPr lang="fr-FR" sz="1200" baseline="0" dirty="0" smtClean="0">
                <a:solidFill>
                  <a:srgbClr val="D9D9D9"/>
                </a:solidFill>
              </a:rPr>
              <a:t> </a:t>
            </a:r>
            <a:r>
              <a:rPr lang="fr-FR" sz="1200" baseline="0" dirty="0" err="1" smtClean="0">
                <a:solidFill>
                  <a:srgbClr val="D9D9D9"/>
                </a:solidFill>
              </a:rPr>
              <a:t>research</a:t>
            </a:r>
            <a:r>
              <a:rPr lang="fr-FR" sz="1200" baseline="0" dirty="0" smtClean="0">
                <a:solidFill>
                  <a:srgbClr val="D9D9D9"/>
                </a:solidFill>
              </a:rPr>
              <a:t> </a:t>
            </a:r>
            <a:r>
              <a:rPr lang="fr-FR" sz="1200" dirty="0" smtClean="0">
                <a:solidFill>
                  <a:srgbClr val="D9D9D9"/>
                </a:solidFill>
              </a:rPr>
              <a:t>let me </a:t>
            </a:r>
            <a:r>
              <a:rPr lang="fr-FR" sz="1200" dirty="0" err="1" smtClean="0">
                <a:solidFill>
                  <a:srgbClr val="D9D9D9"/>
                </a:solidFill>
              </a:rPr>
              <a:t>just</a:t>
            </a:r>
            <a:r>
              <a:rPr lang="fr-FR" sz="1200" dirty="0" smtClean="0">
                <a:solidFill>
                  <a:srgbClr val="D9D9D9"/>
                </a:solidFill>
              </a:rPr>
              <a:t> </a:t>
            </a:r>
            <a:r>
              <a:rPr lang="fr-FR" sz="1200" dirty="0" err="1" smtClean="0">
                <a:solidFill>
                  <a:srgbClr val="D9D9D9"/>
                </a:solidFill>
              </a:rPr>
              <a:t>recall</a:t>
            </a:r>
            <a:r>
              <a:rPr lang="fr-FR" sz="1200" dirty="0" smtClean="0">
                <a:solidFill>
                  <a:srgbClr val="D9D9D9"/>
                </a:solidFill>
              </a:rPr>
              <a:t> </a:t>
            </a:r>
            <a:r>
              <a:rPr lang="fr-FR" sz="1200" dirty="0" err="1" smtClean="0">
                <a:solidFill>
                  <a:srgbClr val="D9D9D9"/>
                </a:solidFill>
              </a:rPr>
              <a:t>that</a:t>
            </a:r>
            <a:r>
              <a:rPr lang="fr-FR" sz="1200" dirty="0" smtClean="0">
                <a:solidFill>
                  <a:srgbClr val="D9D9D9"/>
                </a:solidFill>
              </a:rPr>
              <a:t> </a:t>
            </a:r>
          </a:p>
          <a:p>
            <a:pPr marL="0" indent="0">
              <a:buNone/>
            </a:pPr>
            <a:r>
              <a:rPr lang="fr-FR" sz="1200" dirty="0" err="1" smtClean="0">
                <a:solidFill>
                  <a:srgbClr val="D9D9D9"/>
                </a:solidFill>
              </a:rPr>
              <a:t>After</a:t>
            </a:r>
            <a:r>
              <a:rPr lang="fr-FR" sz="1200" dirty="0" smtClean="0">
                <a:solidFill>
                  <a:srgbClr val="D9D9D9"/>
                </a:solidFill>
              </a:rPr>
              <a:t> </a:t>
            </a:r>
            <a:r>
              <a:rPr lang="fr-FR" sz="1200" dirty="0" err="1" smtClean="0">
                <a:solidFill>
                  <a:srgbClr val="D9D9D9"/>
                </a:solidFill>
              </a:rPr>
              <a:t>mapping</a:t>
            </a:r>
            <a:r>
              <a:rPr lang="fr-FR" sz="1200" dirty="0" smtClean="0">
                <a:solidFill>
                  <a:srgbClr val="D9D9D9"/>
                </a:solidFill>
              </a:rPr>
              <a:t> the 7 crucial dimensions (</a:t>
            </a:r>
            <a:r>
              <a:rPr lang="fr-FR" sz="1200" dirty="0" err="1" smtClean="0">
                <a:solidFill>
                  <a:srgbClr val="D9D9D9"/>
                </a:solidFill>
              </a:rPr>
              <a:t>definition</a:t>
            </a:r>
            <a:r>
              <a:rPr lang="fr-FR" sz="1200" dirty="0" smtClean="0">
                <a:solidFill>
                  <a:srgbClr val="D9D9D9"/>
                </a:solidFill>
              </a:rPr>
              <a:t> </a:t>
            </a:r>
            <a:r>
              <a:rPr lang="fr-FR" sz="1200" dirty="0" err="1" smtClean="0">
                <a:solidFill>
                  <a:srgbClr val="D9D9D9"/>
                </a:solidFill>
              </a:rPr>
              <a:t>legal</a:t>
            </a:r>
            <a:r>
              <a:rPr lang="fr-FR" sz="1200" dirty="0" smtClean="0">
                <a:solidFill>
                  <a:srgbClr val="D9D9D9"/>
                </a:solidFill>
              </a:rPr>
              <a:t> </a:t>
            </a:r>
            <a:r>
              <a:rPr lang="fr-FR" sz="1200" dirty="0" err="1" smtClean="0">
                <a:solidFill>
                  <a:srgbClr val="D9D9D9"/>
                </a:solidFill>
              </a:rPr>
              <a:t>framework</a:t>
            </a:r>
            <a:r>
              <a:rPr lang="fr-FR" sz="1200" dirty="0" smtClean="0">
                <a:solidFill>
                  <a:srgbClr val="D9D9D9"/>
                </a:solidFill>
              </a:rPr>
              <a:t>, </a:t>
            </a:r>
            <a:r>
              <a:rPr lang="fr-FR" sz="1200" dirty="0" err="1" smtClean="0">
                <a:solidFill>
                  <a:srgbClr val="D9D9D9"/>
                </a:solidFill>
              </a:rPr>
              <a:t>capacity</a:t>
            </a:r>
            <a:r>
              <a:rPr lang="fr-FR" sz="1200" dirty="0" smtClean="0">
                <a:solidFill>
                  <a:srgbClr val="D9D9D9"/>
                </a:solidFill>
              </a:rPr>
              <a:t> building: </a:t>
            </a:r>
            <a:r>
              <a:rPr lang="fr-FR" sz="1200" dirty="0" err="1" smtClean="0">
                <a:solidFill>
                  <a:srgbClr val="D9D9D9"/>
                </a:solidFill>
              </a:rPr>
              <a:t>other</a:t>
            </a:r>
            <a:r>
              <a:rPr lang="fr-FR" sz="1200" dirty="0" smtClean="0">
                <a:solidFill>
                  <a:srgbClr val="D9D9D9"/>
                </a:solidFill>
              </a:rPr>
              <a:t> </a:t>
            </a:r>
            <a:r>
              <a:rPr lang="fr-FR" sz="1200" dirty="0" err="1" smtClean="0">
                <a:solidFill>
                  <a:srgbClr val="D9D9D9"/>
                </a:solidFill>
              </a:rPr>
              <a:t>actors</a:t>
            </a:r>
            <a:r>
              <a:rPr lang="fr-FR" sz="1200" dirty="0" smtClean="0">
                <a:solidFill>
                  <a:srgbClr val="D9D9D9"/>
                </a:solidFill>
              </a:rPr>
              <a:t>, ressources and training,</a:t>
            </a:r>
            <a:r>
              <a:rPr lang="fr-FR" sz="1200" baseline="0" dirty="0" smtClean="0">
                <a:solidFill>
                  <a:srgbClr val="D9D9D9"/>
                </a:solidFill>
              </a:rPr>
              <a:t> </a:t>
            </a:r>
            <a:r>
              <a:rPr lang="fr-FR" sz="1200" baseline="0" dirty="0" err="1" smtClean="0">
                <a:solidFill>
                  <a:srgbClr val="D9D9D9"/>
                </a:solidFill>
              </a:rPr>
              <a:t>funding</a:t>
            </a:r>
            <a:r>
              <a:rPr lang="fr-FR" sz="1200" baseline="0" dirty="0" smtClean="0">
                <a:solidFill>
                  <a:srgbClr val="D9D9D9"/>
                </a:solidFill>
              </a:rPr>
              <a:t> and </a:t>
            </a:r>
            <a:r>
              <a:rPr lang="fr-FR" sz="1200" baseline="0" dirty="0" err="1" smtClean="0">
                <a:solidFill>
                  <a:srgbClr val="D9D9D9"/>
                </a:solidFill>
              </a:rPr>
              <a:t>evaluation</a:t>
            </a:r>
            <a:r>
              <a:rPr lang="fr-FR" sz="1200" baseline="0" dirty="0" smtClean="0">
                <a:solidFill>
                  <a:srgbClr val="D9D9D9"/>
                </a:solidFill>
              </a:rPr>
              <a:t>) in 27 </a:t>
            </a:r>
            <a:r>
              <a:rPr lang="fr-FR" sz="1200" baseline="0" dirty="0" err="1" smtClean="0">
                <a:solidFill>
                  <a:srgbClr val="D9D9D9"/>
                </a:solidFill>
              </a:rPr>
              <a:t>european</a:t>
            </a:r>
            <a:r>
              <a:rPr lang="fr-FR" sz="1200" baseline="0" dirty="0" smtClean="0">
                <a:solidFill>
                  <a:srgbClr val="D9D9D9"/>
                </a:solidFill>
              </a:rPr>
              <a:t> countries and </a:t>
            </a:r>
            <a:r>
              <a:rPr lang="fr-FR" sz="1200" baseline="0" dirty="0" err="1" smtClean="0">
                <a:solidFill>
                  <a:srgbClr val="D9D9D9"/>
                </a:solidFill>
              </a:rPr>
              <a:t>Turkey</a:t>
            </a:r>
            <a:r>
              <a:rPr lang="fr-FR" sz="1200" baseline="0" dirty="0" smtClean="0">
                <a:solidFill>
                  <a:srgbClr val="D9D9D9"/>
                </a:solidFill>
              </a:rPr>
              <a:t>, </a:t>
            </a:r>
            <a:r>
              <a:rPr lang="fr-FR" sz="1200" baseline="0" dirty="0" err="1" smtClean="0">
                <a:solidFill>
                  <a:srgbClr val="D9D9D9"/>
                </a:solidFill>
              </a:rPr>
              <a:t>here</a:t>
            </a:r>
            <a:r>
              <a:rPr lang="fr-FR" sz="1200" baseline="0" dirty="0" smtClean="0">
                <a:solidFill>
                  <a:srgbClr val="D9D9D9"/>
                </a:solidFill>
              </a:rPr>
              <a:t> </a:t>
            </a:r>
            <a:r>
              <a:rPr lang="fr-FR" sz="1200" baseline="0" dirty="0" err="1" smtClean="0">
                <a:solidFill>
                  <a:srgbClr val="D9D9D9"/>
                </a:solidFill>
              </a:rPr>
              <a:t>is</a:t>
            </a:r>
            <a:r>
              <a:rPr lang="fr-FR" sz="1200" baseline="0" dirty="0" smtClean="0">
                <a:solidFill>
                  <a:srgbClr val="D9D9D9"/>
                </a:solidFill>
              </a:rPr>
              <a:t> </a:t>
            </a:r>
            <a:r>
              <a:rPr lang="fr-FR" sz="1200" baseline="0" dirty="0" err="1" smtClean="0">
                <a:solidFill>
                  <a:srgbClr val="D9D9D9"/>
                </a:solidFill>
              </a:rPr>
              <a:t>what</a:t>
            </a:r>
            <a:r>
              <a:rPr lang="fr-FR" sz="1200" baseline="0" dirty="0" smtClean="0">
                <a:solidFill>
                  <a:srgbClr val="D9D9D9"/>
                </a:solidFill>
              </a:rPr>
              <a:t> </a:t>
            </a:r>
            <a:r>
              <a:rPr lang="fr-FR" sz="1200" baseline="0" dirty="0" err="1" smtClean="0">
                <a:solidFill>
                  <a:srgbClr val="D9D9D9"/>
                </a:solidFill>
              </a:rPr>
              <a:t>we</a:t>
            </a:r>
            <a:r>
              <a:rPr lang="fr-FR" sz="1200" baseline="0" dirty="0" smtClean="0">
                <a:solidFill>
                  <a:srgbClr val="D9D9D9"/>
                </a:solidFill>
              </a:rPr>
              <a:t> </a:t>
            </a:r>
            <a:r>
              <a:rPr lang="fr-FR" sz="1200" baseline="0" dirty="0" err="1" smtClean="0">
                <a:solidFill>
                  <a:srgbClr val="D9D9D9"/>
                </a:solidFill>
              </a:rPr>
              <a:t>had</a:t>
            </a:r>
            <a:r>
              <a:rPr lang="fr-FR" sz="1200" baseline="0" dirty="0" smtClean="0">
                <a:solidFill>
                  <a:srgbClr val="D9D9D9"/>
                </a:solidFill>
              </a:rPr>
              <a:t> </a:t>
            </a:r>
            <a:r>
              <a:rPr lang="fr-FR" sz="1200" baseline="0" dirty="0" err="1" smtClean="0">
                <a:solidFill>
                  <a:srgbClr val="D9D9D9"/>
                </a:solidFill>
              </a:rPr>
              <a:t>found</a:t>
            </a:r>
            <a:r>
              <a:rPr lang="fr-FR" sz="1200" baseline="0" dirty="0" smtClean="0">
                <a:solidFill>
                  <a:srgbClr val="D9D9D9"/>
                </a:solidFill>
              </a:rPr>
              <a:t>. </a:t>
            </a:r>
            <a:endParaRPr lang="fr-FR" sz="1200" dirty="0" smtClean="0">
              <a:solidFill>
                <a:srgbClr val="D9D9D9"/>
              </a:solidFill>
            </a:endParaRPr>
          </a:p>
          <a:p>
            <a:pPr marL="0" indent="0">
              <a:buNone/>
            </a:pPr>
            <a:r>
              <a:rPr lang="fr-FR" sz="1200" b="1" dirty="0" err="1" smtClean="0">
                <a:solidFill>
                  <a:srgbClr val="D9D9D9"/>
                </a:solidFill>
              </a:rPr>
              <a:t>Funding</a:t>
            </a:r>
            <a:r>
              <a:rPr lang="fr-FR" sz="1200" b="1" dirty="0" smtClean="0">
                <a:solidFill>
                  <a:srgbClr val="D9D9D9"/>
                </a:solidFill>
              </a:rPr>
              <a:t> and </a:t>
            </a:r>
            <a:r>
              <a:rPr lang="fr-FR" sz="1200" b="1" dirty="0" err="1" smtClean="0">
                <a:solidFill>
                  <a:srgbClr val="D9D9D9"/>
                </a:solidFill>
              </a:rPr>
              <a:t>evaluation</a:t>
            </a:r>
            <a:r>
              <a:rPr lang="fr-FR" sz="1200" b="1" dirty="0" smtClean="0">
                <a:solidFill>
                  <a:srgbClr val="D9D9D9"/>
                </a:solidFill>
              </a:rPr>
              <a:t> </a:t>
            </a:r>
            <a:r>
              <a:rPr lang="fr-FR" sz="1200" dirty="0" err="1" smtClean="0">
                <a:solidFill>
                  <a:srgbClr val="D9D9D9"/>
                </a:solidFill>
              </a:rPr>
              <a:t>were</a:t>
            </a:r>
            <a:r>
              <a:rPr lang="fr-FR" sz="1200" dirty="0" smtClean="0">
                <a:solidFill>
                  <a:srgbClr val="D9D9D9"/>
                </a:solidFill>
              </a:rPr>
              <a:t> </a:t>
            </a:r>
            <a:r>
              <a:rPr lang="fr-FR" sz="1200" dirty="0" err="1" smtClean="0">
                <a:solidFill>
                  <a:srgbClr val="D9D9D9"/>
                </a:solidFill>
              </a:rPr>
              <a:t>lagging</a:t>
            </a:r>
            <a:r>
              <a:rPr lang="fr-FR" sz="1200" dirty="0" smtClean="0">
                <a:solidFill>
                  <a:srgbClr val="D9D9D9"/>
                </a:solidFill>
              </a:rPr>
              <a:t> in 2013 </a:t>
            </a:r>
          </a:p>
          <a:p>
            <a:pPr marL="0" indent="0">
              <a:buNone/>
            </a:pPr>
            <a:r>
              <a:rPr lang="fr-FR" sz="1200" dirty="0" err="1" smtClean="0">
                <a:solidFill>
                  <a:srgbClr val="D9D9D9"/>
                </a:solidFill>
              </a:rPr>
              <a:t>While</a:t>
            </a:r>
            <a:r>
              <a:rPr lang="fr-FR" sz="1200" dirty="0" smtClean="0">
                <a:solidFill>
                  <a:srgbClr val="D9D9D9"/>
                </a:solidFill>
              </a:rPr>
              <a:t> </a:t>
            </a:r>
            <a:r>
              <a:rPr lang="fr-FR" sz="1200" b="1" dirty="0" smtClean="0">
                <a:solidFill>
                  <a:srgbClr val="D9D9D9"/>
                </a:solidFill>
              </a:rPr>
              <a:t>training, ressources and </a:t>
            </a:r>
            <a:r>
              <a:rPr lang="fr-FR" sz="1200" b="1" dirty="0" err="1" smtClean="0">
                <a:solidFill>
                  <a:srgbClr val="D9D9D9"/>
                </a:solidFill>
              </a:rPr>
              <a:t>other</a:t>
            </a:r>
            <a:r>
              <a:rPr lang="fr-FR" sz="1200" b="1" dirty="0" smtClean="0">
                <a:solidFill>
                  <a:srgbClr val="D9D9D9"/>
                </a:solidFill>
              </a:rPr>
              <a:t> </a:t>
            </a:r>
            <a:r>
              <a:rPr lang="fr-FR" sz="1200" dirty="0" err="1" smtClean="0">
                <a:solidFill>
                  <a:srgbClr val="D9D9D9"/>
                </a:solidFill>
              </a:rPr>
              <a:t>actors</a:t>
            </a:r>
            <a:r>
              <a:rPr lang="fr-FR" sz="1200" dirty="0" smtClean="0">
                <a:solidFill>
                  <a:srgbClr val="D9D9D9"/>
                </a:solidFill>
              </a:rPr>
              <a:t> </a:t>
            </a:r>
            <a:r>
              <a:rPr lang="fr-FR" sz="1200" dirty="0" err="1" smtClean="0">
                <a:solidFill>
                  <a:srgbClr val="D9D9D9"/>
                </a:solidFill>
              </a:rPr>
              <a:t>proceed</a:t>
            </a:r>
            <a:endParaRPr lang="fr-FR" sz="1200" dirty="0" smtClean="0">
              <a:solidFill>
                <a:srgbClr val="D9D9D9"/>
              </a:solidFill>
            </a:endParaRPr>
          </a:p>
          <a:p>
            <a:r>
              <a:rPr lang="es-ES_tradnl" dirty="0" err="1" smtClean="0"/>
              <a:t>Trends</a:t>
            </a:r>
            <a:r>
              <a:rPr lang="es-ES_tradnl" dirty="0" smtClean="0"/>
              <a:t> </a:t>
            </a:r>
            <a:r>
              <a:rPr lang="es-ES_tradnl" dirty="0" err="1" smtClean="0"/>
              <a:t>pointed</a:t>
            </a:r>
            <a:r>
              <a:rPr lang="es-ES_tradnl" dirty="0" smtClean="0"/>
              <a:t> </a:t>
            </a:r>
            <a:r>
              <a:rPr lang="es-ES_tradnl" dirty="0" err="1" smtClean="0"/>
              <a:t>to</a:t>
            </a:r>
            <a:r>
              <a:rPr lang="es-ES_tradnl" dirty="0" smtClean="0"/>
              <a:t> </a:t>
            </a:r>
            <a:r>
              <a:rPr lang="es-ES_tradnl" b="1" dirty="0" err="1" smtClean="0"/>
              <a:t>Evaluation</a:t>
            </a:r>
            <a:r>
              <a:rPr lang="es-ES_tradnl" baseline="0" dirty="0" smtClean="0"/>
              <a:t> as </a:t>
            </a:r>
            <a:r>
              <a:rPr lang="es-ES_tradnl" baseline="0" dirty="0" err="1" smtClean="0"/>
              <a:t>the</a:t>
            </a:r>
            <a:r>
              <a:rPr lang="es-ES_tradnl" baseline="0" dirty="0" smtClean="0"/>
              <a:t> </a:t>
            </a:r>
            <a:r>
              <a:rPr lang="es-ES_tradnl" baseline="0" dirty="0" err="1" smtClean="0"/>
              <a:t>weakest</a:t>
            </a:r>
            <a:r>
              <a:rPr lang="es-ES_tradnl" baseline="0" dirty="0" smtClean="0"/>
              <a:t> of </a:t>
            </a:r>
            <a:r>
              <a:rPr lang="es-ES_tradnl" baseline="0" dirty="0" err="1" smtClean="0"/>
              <a:t>all</a:t>
            </a:r>
            <a:r>
              <a:rPr lang="es-ES_tradnl" baseline="0" dirty="0" smtClean="0"/>
              <a:t> </a:t>
            </a:r>
            <a:r>
              <a:rPr lang="es-ES_tradnl" baseline="0" dirty="0" err="1" smtClean="0"/>
              <a:t>dimensions</a:t>
            </a:r>
            <a:endParaRPr lang="es-ES_tradnl" baseline="0" dirty="0" smtClean="0"/>
          </a:p>
          <a:p>
            <a:r>
              <a:rPr lang="es-ES_tradnl" baseline="0" dirty="0" err="1" smtClean="0"/>
              <a:t>The</a:t>
            </a:r>
            <a:r>
              <a:rPr lang="es-ES_tradnl" baseline="0" dirty="0" smtClean="0"/>
              <a:t> </a:t>
            </a:r>
            <a:r>
              <a:rPr lang="es-ES_tradnl" baseline="0" dirty="0" err="1" smtClean="0"/>
              <a:t>definition</a:t>
            </a:r>
            <a:r>
              <a:rPr lang="es-ES_tradnl" baseline="0" dirty="0" smtClean="0"/>
              <a:t> </a:t>
            </a:r>
            <a:r>
              <a:rPr lang="es-ES_tradnl" baseline="0" dirty="0" err="1" smtClean="0"/>
              <a:t>presented</a:t>
            </a:r>
            <a:r>
              <a:rPr lang="es-ES_tradnl" baseline="0" dirty="0" smtClean="0"/>
              <a:t> a </a:t>
            </a:r>
            <a:r>
              <a:rPr lang="es-ES_tradnl" baseline="0" dirty="0" err="1" smtClean="0"/>
              <a:t>variety</a:t>
            </a:r>
            <a:r>
              <a:rPr lang="es-ES_tradnl" baseline="0" dirty="0" smtClean="0"/>
              <a:t> of </a:t>
            </a:r>
            <a:r>
              <a:rPr lang="es-ES_tradnl" baseline="0" dirty="0" err="1" smtClean="0"/>
              <a:t>literacies</a:t>
            </a:r>
            <a:r>
              <a:rPr lang="es-ES_tradnl" baseline="0" dirty="0" smtClean="0"/>
              <a:t> as </a:t>
            </a:r>
            <a:r>
              <a:rPr lang="es-ES_tradnl" baseline="0" dirty="0" err="1" smtClean="0"/>
              <a:t>we</a:t>
            </a:r>
            <a:r>
              <a:rPr lang="es-ES_tradnl" baseline="0" dirty="0" smtClean="0"/>
              <a:t> </a:t>
            </a:r>
            <a:r>
              <a:rPr lang="es-ES_tradnl" baseline="0" dirty="0" err="1" smtClean="0"/>
              <a:t>shall</a:t>
            </a:r>
            <a:r>
              <a:rPr lang="es-ES_tradnl" baseline="0" dirty="0" smtClean="0"/>
              <a:t> </a:t>
            </a:r>
            <a:r>
              <a:rPr lang="es-ES_tradnl" baseline="0" dirty="0" err="1" smtClean="0"/>
              <a:t>see</a:t>
            </a:r>
            <a:r>
              <a:rPr lang="es-ES_tradnl" baseline="0" dirty="0" smtClean="0"/>
              <a:t> and </a:t>
            </a:r>
            <a:r>
              <a:rPr lang="es-ES_tradnl" baseline="0" dirty="0" err="1" smtClean="0"/>
              <a:t>therefore</a:t>
            </a:r>
            <a:r>
              <a:rPr lang="es-ES_tradnl" baseline="0" dirty="0" smtClean="0"/>
              <a:t> </a:t>
            </a:r>
            <a:r>
              <a:rPr lang="es-ES_tradnl" baseline="0" dirty="0" err="1" smtClean="0"/>
              <a:t>policyframework</a:t>
            </a:r>
            <a:r>
              <a:rPr lang="es-ES_tradnl" baseline="0" dirty="0" smtClean="0"/>
              <a:t> </a:t>
            </a:r>
            <a:r>
              <a:rPr lang="es-ES_tradnl" baseline="0" dirty="0" err="1" smtClean="0"/>
              <a:t>was</a:t>
            </a:r>
            <a:r>
              <a:rPr lang="es-ES_tradnl" baseline="0" dirty="0" smtClean="0"/>
              <a:t> </a:t>
            </a:r>
            <a:r>
              <a:rPr lang="es-ES_tradnl" baseline="0" dirty="0" err="1" smtClean="0"/>
              <a:t>moderately</a:t>
            </a:r>
            <a:r>
              <a:rPr lang="es-ES_tradnl" baseline="0" dirty="0" smtClean="0"/>
              <a:t> </a:t>
            </a:r>
            <a:r>
              <a:rPr lang="es-ES_tradnl" baseline="0" dirty="0" err="1" smtClean="0"/>
              <a:t>significant</a:t>
            </a:r>
            <a:r>
              <a:rPr lang="es-ES_tradnl" baseline="0" dirty="0" smtClean="0"/>
              <a:t> </a:t>
            </a:r>
            <a:r>
              <a:rPr lang="es-ES_tradnl" baseline="0" dirty="0" err="1" smtClean="0"/>
              <a:t>since</a:t>
            </a:r>
            <a:r>
              <a:rPr lang="es-ES_tradnl" baseline="0" dirty="0" smtClean="0"/>
              <a:t> </a:t>
            </a:r>
            <a:r>
              <a:rPr lang="es-ES_tradnl" baseline="0" dirty="0" err="1" smtClean="0"/>
              <a:t>it</a:t>
            </a:r>
            <a:r>
              <a:rPr lang="es-ES_tradnl" baseline="0" dirty="0" smtClean="0"/>
              <a:t> </a:t>
            </a:r>
            <a:r>
              <a:rPr lang="es-ES_tradnl" baseline="0" dirty="0" err="1" smtClean="0"/>
              <a:t>also</a:t>
            </a:r>
            <a:r>
              <a:rPr lang="es-ES_tradnl" baseline="0" dirty="0" smtClean="0"/>
              <a:t> </a:t>
            </a:r>
            <a:r>
              <a:rPr lang="es-ES_tradnl" baseline="0" dirty="0" err="1" smtClean="0"/>
              <a:t>was</a:t>
            </a:r>
            <a:r>
              <a:rPr lang="es-ES_tradnl" baseline="0" dirty="0" smtClean="0"/>
              <a:t> </a:t>
            </a:r>
            <a:r>
              <a:rPr lang="es-ES_tradnl" baseline="0" dirty="0" err="1" smtClean="0"/>
              <a:t>the</a:t>
            </a:r>
            <a:r>
              <a:rPr lang="es-ES_tradnl" baseline="0" dirty="0" smtClean="0"/>
              <a:t> </a:t>
            </a:r>
            <a:r>
              <a:rPr lang="es-ES_tradnl" baseline="0" dirty="0" err="1" smtClean="0"/>
              <a:t>fcused</a:t>
            </a:r>
            <a:r>
              <a:rPr lang="es-ES_tradnl" baseline="0" dirty="0" smtClean="0"/>
              <a:t> </a:t>
            </a:r>
            <a:r>
              <a:rPr lang="es-ES_tradnl" baseline="0" dirty="0" err="1" smtClean="0"/>
              <a:t>dimension</a:t>
            </a:r>
            <a:endParaRPr lang="es-ES_tradnl" baseline="0" dirty="0" smtClean="0"/>
          </a:p>
          <a:p>
            <a:endParaRPr lang="es-ES_tradnl" dirty="0" smtClean="0"/>
          </a:p>
          <a:p>
            <a:r>
              <a:rPr lang="es-ES_tradnl" dirty="0" err="1" smtClean="0"/>
              <a:t>Trends</a:t>
            </a:r>
            <a:r>
              <a:rPr lang="es-ES_tradnl" dirty="0" smtClean="0"/>
              <a:t> do</a:t>
            </a:r>
            <a:r>
              <a:rPr lang="es-ES_tradnl" baseline="0" dirty="0" smtClean="0"/>
              <a:t> </a:t>
            </a:r>
            <a:r>
              <a:rPr lang="es-ES_tradnl" baseline="0" dirty="0" err="1" smtClean="0"/>
              <a:t>not</a:t>
            </a:r>
            <a:r>
              <a:rPr lang="es-ES_tradnl" baseline="0" dirty="0" smtClean="0"/>
              <a:t> </a:t>
            </a:r>
            <a:r>
              <a:rPr lang="es-ES_tradnl" baseline="0" dirty="0" err="1" smtClean="0"/>
              <a:t>raise</a:t>
            </a:r>
            <a:r>
              <a:rPr lang="es-ES_tradnl" baseline="0" dirty="0" smtClean="0"/>
              <a:t> </a:t>
            </a:r>
            <a:r>
              <a:rPr lang="es-ES_tradnl" baseline="0" dirty="0" err="1" smtClean="0"/>
              <a:t>any</a:t>
            </a:r>
            <a:r>
              <a:rPr lang="es-ES_tradnl" baseline="0" dirty="0" smtClean="0"/>
              <a:t> </a:t>
            </a:r>
            <a:r>
              <a:rPr lang="es-ES_tradnl" baseline="0" dirty="0" err="1" smtClean="0"/>
              <a:t>surprise</a:t>
            </a:r>
            <a:r>
              <a:rPr lang="es-ES_tradnl" baseline="0" dirty="0" smtClean="0"/>
              <a:t>, </a:t>
            </a:r>
            <a:r>
              <a:rPr lang="es-ES_tradnl" baseline="0" dirty="0" err="1" smtClean="0"/>
              <a:t>evaluation</a:t>
            </a:r>
            <a:r>
              <a:rPr lang="es-ES_tradnl" baseline="0" dirty="0" smtClean="0"/>
              <a:t> </a:t>
            </a:r>
            <a:r>
              <a:rPr lang="es-ES_tradnl" baseline="0" dirty="0" err="1" smtClean="0"/>
              <a:t>remaining</a:t>
            </a:r>
            <a:r>
              <a:rPr lang="es-ES_tradnl" baseline="0" dirty="0" smtClean="0"/>
              <a:t> </a:t>
            </a:r>
            <a:r>
              <a:rPr lang="es-ES_tradnl" baseline="0" dirty="0" err="1" smtClean="0"/>
              <a:t>the</a:t>
            </a:r>
            <a:r>
              <a:rPr lang="es-ES_tradnl" baseline="0" dirty="0" smtClean="0"/>
              <a:t> </a:t>
            </a:r>
            <a:r>
              <a:rPr lang="es-ES_tradnl" baseline="0" dirty="0" err="1" smtClean="0"/>
              <a:t>weakes</a:t>
            </a:r>
            <a:r>
              <a:rPr lang="es-ES_tradnl" baseline="0" dirty="0" smtClean="0"/>
              <a:t> </a:t>
            </a:r>
            <a:r>
              <a:rPr lang="es-ES_tradnl" baseline="0" dirty="0" err="1" smtClean="0"/>
              <a:t>point</a:t>
            </a:r>
            <a:endParaRPr lang="es-ES_tradnl" dirty="0"/>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4</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ES_tradnl" dirty="0" err="1" smtClean="0"/>
              <a:t>Most</a:t>
            </a:r>
            <a:r>
              <a:rPr lang="es-ES_tradnl" dirty="0" smtClean="0"/>
              <a:t> </a:t>
            </a:r>
            <a:r>
              <a:rPr lang="es-ES_tradnl" dirty="0" err="1" smtClean="0"/>
              <a:t>dimensions</a:t>
            </a:r>
            <a:r>
              <a:rPr lang="es-ES_tradnl" dirty="0" smtClean="0"/>
              <a:t> </a:t>
            </a:r>
            <a:r>
              <a:rPr lang="es-ES_tradnl" dirty="0" err="1" smtClean="0"/>
              <a:t>progress</a:t>
            </a:r>
            <a:r>
              <a:rPr lang="es-ES_tradnl" baseline="0" dirty="0" smtClean="0"/>
              <a:t> </a:t>
            </a:r>
            <a:r>
              <a:rPr lang="es-ES_tradnl" baseline="0" dirty="0" err="1" smtClean="0"/>
              <a:t>except</a:t>
            </a:r>
            <a:r>
              <a:rPr lang="es-ES_tradnl" baseline="0" dirty="0" smtClean="0"/>
              <a:t> </a:t>
            </a:r>
            <a:r>
              <a:rPr lang="es-ES_tradnl" baseline="0" dirty="0" err="1" smtClean="0"/>
              <a:t>evaluation</a:t>
            </a:r>
            <a:endParaRPr lang="es-ES_tradnl" dirty="0"/>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5</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ES_tradnl" dirty="0" smtClean="0"/>
              <a:t>Global </a:t>
            </a:r>
            <a:r>
              <a:rPr lang="es-ES_tradnl" dirty="0" err="1" smtClean="0"/>
              <a:t>level</a:t>
            </a:r>
            <a:r>
              <a:rPr lang="es-ES_tradnl" dirty="0" smtClean="0"/>
              <a:t> </a:t>
            </a:r>
            <a:r>
              <a:rPr lang="es-ES_tradnl" dirty="0" err="1" smtClean="0"/>
              <a:t>progress</a:t>
            </a:r>
            <a:r>
              <a:rPr lang="es-ES_tradnl" baseline="0" dirty="0" smtClean="0"/>
              <a:t> </a:t>
            </a:r>
            <a:r>
              <a:rPr lang="es-ES_tradnl" baseline="0" dirty="0" err="1" smtClean="0"/>
              <a:t>or</a:t>
            </a:r>
            <a:r>
              <a:rPr lang="es-ES_tradnl" baseline="0" dirty="0" smtClean="0"/>
              <a:t> </a:t>
            </a:r>
            <a:r>
              <a:rPr lang="es-ES_tradnl" baseline="0" dirty="0" err="1" smtClean="0"/>
              <a:t>stabilize</a:t>
            </a:r>
            <a:r>
              <a:rPr lang="es-ES_tradnl" baseline="0" dirty="0" smtClean="0"/>
              <a:t> </a:t>
            </a:r>
            <a:r>
              <a:rPr lang="es-ES_tradnl" baseline="0" dirty="0" err="1" smtClean="0"/>
              <a:t>most</a:t>
            </a:r>
            <a:r>
              <a:rPr lang="es-ES_tradnl" baseline="0" dirty="0" smtClean="0"/>
              <a:t> </a:t>
            </a:r>
            <a:r>
              <a:rPr lang="es-ES_tradnl" baseline="0" dirty="0" err="1" smtClean="0"/>
              <a:t>everywhere</a:t>
            </a:r>
            <a:r>
              <a:rPr lang="es-ES_tradnl" baseline="0" dirty="0" smtClean="0"/>
              <a:t> </a:t>
            </a:r>
            <a:r>
              <a:rPr lang="es-ES_tradnl" baseline="0" dirty="0" err="1" smtClean="0"/>
              <a:t>with</a:t>
            </a:r>
            <a:r>
              <a:rPr lang="es-ES_tradnl" baseline="0" dirty="0" smtClean="0"/>
              <a:t> </a:t>
            </a:r>
            <a:r>
              <a:rPr lang="es-ES_tradnl" baseline="0" dirty="0" err="1" smtClean="0"/>
              <a:t>rare</a:t>
            </a:r>
            <a:r>
              <a:rPr lang="es-ES_tradnl" baseline="0" dirty="0" smtClean="0"/>
              <a:t> </a:t>
            </a:r>
            <a:r>
              <a:rPr lang="es-ES_tradnl" baseline="0" dirty="0" err="1" smtClean="0"/>
              <a:t>exceptions</a:t>
            </a:r>
            <a:r>
              <a:rPr lang="es-ES_tradnl" baseline="0" dirty="0" smtClean="0"/>
              <a:t> (UK Bosnia Herzegovina &amp; </a:t>
            </a:r>
            <a:r>
              <a:rPr lang="es-ES_tradnl" baseline="0" dirty="0" err="1" smtClean="0"/>
              <a:t>Italy</a:t>
            </a:r>
            <a:r>
              <a:rPr lang="es-ES_tradnl" baseline="0" dirty="0" smtClean="0"/>
              <a:t>) </a:t>
            </a:r>
            <a:r>
              <a:rPr lang="es-ES_tradnl" baseline="0" dirty="0" err="1" smtClean="0"/>
              <a:t>keeping</a:t>
            </a:r>
            <a:r>
              <a:rPr lang="es-ES_tradnl" baseline="0" dirty="0" smtClean="0"/>
              <a:t> in </a:t>
            </a:r>
            <a:r>
              <a:rPr lang="es-ES_tradnl" baseline="0" dirty="0" err="1" smtClean="0"/>
              <a:t>mind</a:t>
            </a:r>
            <a:r>
              <a:rPr lang="es-ES_tradnl" baseline="0" dirty="0" smtClean="0"/>
              <a:t> </a:t>
            </a:r>
            <a:r>
              <a:rPr lang="es-ES_tradnl" baseline="0" dirty="0" err="1" smtClean="0"/>
              <a:t>that</a:t>
            </a:r>
            <a:r>
              <a:rPr lang="es-ES_tradnl" baseline="0" dirty="0" smtClean="0"/>
              <a:t> in </a:t>
            </a:r>
            <a:r>
              <a:rPr lang="es-ES_tradnl" baseline="0" dirty="0" err="1" smtClean="0"/>
              <a:t>this</a:t>
            </a:r>
            <a:r>
              <a:rPr lang="es-ES_tradnl" baseline="0" dirty="0" smtClean="0"/>
              <a:t> </a:t>
            </a:r>
            <a:r>
              <a:rPr lang="es-ES_tradnl" baseline="0" dirty="0" err="1" smtClean="0"/>
              <a:t>cartography</a:t>
            </a:r>
            <a:r>
              <a:rPr lang="es-ES_tradnl" baseline="0" dirty="0" smtClean="0"/>
              <a:t> </a:t>
            </a:r>
            <a:r>
              <a:rPr lang="es-ES_tradnl" baseline="0" dirty="0" err="1" smtClean="0"/>
              <a:t>we</a:t>
            </a:r>
            <a:r>
              <a:rPr lang="es-ES_tradnl" baseline="0" dirty="0" smtClean="0"/>
              <a:t> </a:t>
            </a:r>
            <a:r>
              <a:rPr lang="es-ES_tradnl" baseline="0" dirty="0" err="1" smtClean="0"/>
              <a:t>used</a:t>
            </a:r>
            <a:r>
              <a:rPr lang="es-ES_tradnl" baseline="0" dirty="0" smtClean="0"/>
              <a:t> </a:t>
            </a:r>
            <a:r>
              <a:rPr lang="es-ES_tradnl" baseline="0" dirty="0" err="1" smtClean="0"/>
              <a:t>the</a:t>
            </a:r>
            <a:r>
              <a:rPr lang="es-ES_tradnl" baseline="0" dirty="0" smtClean="0"/>
              <a:t> </a:t>
            </a:r>
            <a:r>
              <a:rPr lang="es-ES_tradnl" baseline="0" dirty="0" err="1" smtClean="0"/>
              <a:t>mode</a:t>
            </a:r>
            <a:r>
              <a:rPr lang="es-ES_tradnl" baseline="0" dirty="0" smtClean="0"/>
              <a:t> </a:t>
            </a:r>
            <a:r>
              <a:rPr lang="es-ES_tradnl" baseline="0" dirty="0" err="1" smtClean="0"/>
              <a:t>which</a:t>
            </a:r>
            <a:r>
              <a:rPr lang="es-ES_tradnl" baseline="0" dirty="0" smtClean="0"/>
              <a:t> </a:t>
            </a:r>
            <a:r>
              <a:rPr lang="es-ES_tradnl" baseline="0" dirty="0" err="1" smtClean="0"/>
              <a:t>is</a:t>
            </a:r>
            <a:r>
              <a:rPr lang="es-ES_tradnl" baseline="0" dirty="0" smtClean="0"/>
              <a:t> </a:t>
            </a:r>
            <a:r>
              <a:rPr lang="es-ES_tradnl" baseline="0" dirty="0" err="1" smtClean="0"/>
              <a:t>why</a:t>
            </a:r>
            <a:r>
              <a:rPr lang="es-ES_tradnl" baseline="0" dirty="0" smtClean="0"/>
              <a:t> </a:t>
            </a:r>
            <a:r>
              <a:rPr lang="es-ES_tradnl" baseline="0" dirty="0" err="1" smtClean="0"/>
              <a:t>some</a:t>
            </a:r>
            <a:r>
              <a:rPr lang="es-ES_tradnl" baseline="0" dirty="0" smtClean="0"/>
              <a:t> </a:t>
            </a:r>
            <a:r>
              <a:rPr lang="es-ES_tradnl" baseline="0" dirty="0" err="1" smtClean="0"/>
              <a:t>countries</a:t>
            </a:r>
            <a:r>
              <a:rPr lang="es-ES_tradnl" baseline="0" dirty="0" smtClean="0"/>
              <a:t> </a:t>
            </a:r>
            <a:r>
              <a:rPr lang="es-ES_tradnl" baseline="0" dirty="0" err="1" smtClean="0"/>
              <a:t>with</a:t>
            </a:r>
            <a:r>
              <a:rPr lang="es-ES_tradnl" baseline="0" dirty="0" smtClean="0"/>
              <a:t> </a:t>
            </a:r>
            <a:r>
              <a:rPr lang="es-ES_tradnl" baseline="0" dirty="0" err="1" smtClean="0"/>
              <a:t>almost</a:t>
            </a:r>
            <a:r>
              <a:rPr lang="es-ES_tradnl" baseline="0" dirty="0" smtClean="0"/>
              <a:t> </a:t>
            </a:r>
            <a:r>
              <a:rPr lang="es-ES_tradnl" baseline="0" dirty="0" err="1" smtClean="0"/>
              <a:t>half</a:t>
            </a:r>
            <a:r>
              <a:rPr lang="es-ES_tradnl" baseline="0" dirty="0" smtClean="0"/>
              <a:t> of </a:t>
            </a:r>
            <a:r>
              <a:rPr lang="es-ES_tradnl" baseline="0" dirty="0" err="1" smtClean="0"/>
              <a:t>the</a:t>
            </a:r>
            <a:r>
              <a:rPr lang="es-ES_tradnl" baseline="0" dirty="0" smtClean="0"/>
              <a:t> </a:t>
            </a:r>
            <a:r>
              <a:rPr lang="es-ES_tradnl" baseline="0" dirty="0" err="1" smtClean="0"/>
              <a:t>units</a:t>
            </a:r>
            <a:r>
              <a:rPr lang="es-ES_tradnl" baseline="0" dirty="0" smtClean="0"/>
              <a:t> </a:t>
            </a:r>
            <a:r>
              <a:rPr lang="es-ES_tradnl" baseline="0" dirty="0" err="1" smtClean="0"/>
              <a:t>observed</a:t>
            </a:r>
            <a:r>
              <a:rPr lang="es-ES_tradnl" baseline="0" dirty="0" smtClean="0"/>
              <a:t> </a:t>
            </a:r>
            <a:r>
              <a:rPr lang="es-ES_tradnl" baseline="0" dirty="0" err="1" smtClean="0"/>
              <a:t>covered</a:t>
            </a:r>
            <a:r>
              <a:rPr lang="es-ES_tradnl" baseline="0" dirty="0" smtClean="0"/>
              <a:t> can </a:t>
            </a:r>
            <a:r>
              <a:rPr lang="es-ES_tradnl" baseline="0" dirty="0" err="1" smtClean="0"/>
              <a:t>disappear</a:t>
            </a:r>
            <a:endParaRPr lang="es-ES_tradnl" dirty="0"/>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6</a:t>
            </a:fld>
            <a:endParaRPr lang="es-ES_tradnl"/>
          </a:p>
        </p:txBody>
      </p:sp>
    </p:spTree>
    <p:extLst>
      <p:ext uri="{BB962C8B-B14F-4D97-AF65-F5344CB8AC3E}">
        <p14:creationId xmlns:p14="http://schemas.microsoft.com/office/powerpoint/2010/main" val="236431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Three hypotheses were refined to answer the main issue of the current rapid transitions and the perceived lack of coherence and of stalling and stagnation of national media education policies within the European context: </a:t>
            </a:r>
          </a:p>
          <a:p>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HYPOTHESIS 1</a:t>
            </a:r>
          </a:p>
          <a:p>
            <a:pPr marL="0" lvl="0" indent="0">
              <a:buNone/>
            </a:pPr>
            <a:r>
              <a:rPr lang="en-GB" sz="1200" kern="1200" dirty="0" smtClean="0">
                <a:solidFill>
                  <a:schemeClr val="tx1"/>
                </a:solidFill>
                <a:effectLst/>
                <a:latin typeface="+mn-lt"/>
                <a:ea typeface="+mn-ea"/>
                <a:cs typeface="+mn-cs"/>
              </a:rPr>
              <a:t>The definition of MIL could be part of the problem since its boundaries could be affected by digital convergence;</a:t>
            </a:r>
          </a:p>
          <a:p>
            <a:pPr marL="0" lvl="0" indent="0">
              <a:buNone/>
            </a:pPr>
            <a:r>
              <a:rPr lang="en-GB" sz="1200" kern="1200" dirty="0" smtClean="0">
                <a:solidFill>
                  <a:schemeClr val="tx1"/>
                </a:solidFill>
                <a:effectLst/>
                <a:latin typeface="+mn-lt"/>
                <a:ea typeface="+mn-ea"/>
                <a:cs typeface="+mn-cs"/>
              </a:rPr>
              <a:t>This was verified</a:t>
            </a:r>
            <a:endParaRPr lang="fr-FR" sz="1200" kern="1200" dirty="0" smtClean="0">
              <a:solidFill>
                <a:schemeClr val="tx1"/>
              </a:solidFill>
              <a:effectLst/>
              <a:latin typeface="+mn-lt"/>
              <a:ea typeface="+mn-ea"/>
              <a:cs typeface="+mn-cs"/>
            </a:endParaRPr>
          </a:p>
          <a:p>
            <a:endParaRPr lang="fr-FR" dirty="0" smtClean="0"/>
          </a:p>
          <a:p>
            <a:r>
              <a:rPr lang="fr-FR" dirty="0" err="1" smtClean="0"/>
              <a:t>Mapping</a:t>
            </a:r>
            <a:r>
              <a:rPr lang="fr-FR" dirty="0" smtClean="0"/>
              <a:t> </a:t>
            </a:r>
            <a:r>
              <a:rPr lang="fr-FR" dirty="0" err="1" smtClean="0"/>
              <a:t>geocultural</a:t>
            </a:r>
            <a:r>
              <a:rPr lang="fr-FR" dirty="0" smtClean="0"/>
              <a:t> </a:t>
            </a:r>
            <a:r>
              <a:rPr lang="fr-FR" dirty="0" err="1" smtClean="0"/>
              <a:t>Levels</a:t>
            </a:r>
            <a:r>
              <a:rPr lang="fr-FR" dirty="0" smtClean="0"/>
              <a:t>, </a:t>
            </a:r>
            <a:r>
              <a:rPr lang="fr-FR" dirty="0" err="1" smtClean="0"/>
              <a:t>we</a:t>
            </a:r>
            <a:r>
              <a:rPr lang="fr-FR" dirty="0" smtClean="0"/>
              <a:t> </a:t>
            </a:r>
            <a:r>
              <a:rPr lang="fr-FR" dirty="0" err="1" smtClean="0"/>
              <a:t>can</a:t>
            </a:r>
            <a:r>
              <a:rPr lang="fr-FR" dirty="0" smtClean="0"/>
              <a:t> </a:t>
            </a:r>
            <a:r>
              <a:rPr lang="fr-FR" dirty="0" err="1" smtClean="0"/>
              <a:t>see</a:t>
            </a:r>
            <a:r>
              <a:rPr lang="fr-FR" dirty="0" smtClean="0"/>
              <a:t> </a:t>
            </a:r>
            <a:r>
              <a:rPr lang="fr-FR" dirty="0" err="1" smtClean="0"/>
              <a:t>some</a:t>
            </a:r>
            <a:r>
              <a:rPr lang="fr-FR" dirty="0" smtClean="0"/>
              <a:t> cultural </a:t>
            </a:r>
            <a:r>
              <a:rPr lang="fr-FR" dirty="0" err="1" smtClean="0"/>
              <a:t>outstading</a:t>
            </a:r>
            <a:r>
              <a:rPr lang="fr-FR" dirty="0" smtClean="0"/>
              <a:t> groups</a:t>
            </a:r>
            <a:r>
              <a:rPr lang="fr-FR" baseline="0" dirty="0"/>
              <a:t> </a:t>
            </a:r>
            <a:r>
              <a:rPr lang="fr-FR" baseline="0" dirty="0" err="1" smtClean="0"/>
              <a:t>where</a:t>
            </a:r>
            <a:endParaRPr lang="fr-FR" baseline="0" dirty="0" smtClean="0"/>
          </a:p>
          <a:p>
            <a:pPr marL="228600" indent="-228600">
              <a:buAutoNum type="arabicPeriod"/>
            </a:pPr>
            <a:r>
              <a:rPr lang="fr-FR" baseline="0" dirty="0" smtClean="0"/>
              <a:t>A </a:t>
            </a:r>
            <a:r>
              <a:rPr lang="fr-FR" baseline="0" dirty="0" err="1" smtClean="0"/>
              <a:t>wester</a:t>
            </a:r>
            <a:r>
              <a:rPr lang="fr-FR" baseline="0" dirty="0" smtClean="0"/>
              <a:t> </a:t>
            </a:r>
            <a:r>
              <a:rPr lang="fr-FR" baseline="0" dirty="0" err="1" smtClean="0"/>
              <a:t>nhigh</a:t>
            </a:r>
            <a:r>
              <a:rPr lang="fr-FR" baseline="0" dirty="0" smtClean="0"/>
              <a:t> </a:t>
            </a:r>
            <a:r>
              <a:rPr lang="fr-FR" baseline="0" dirty="0" err="1" smtClean="0"/>
              <a:t>critical</a:t>
            </a:r>
            <a:r>
              <a:rPr lang="fr-FR" baseline="0" dirty="0" smtClean="0"/>
              <a:t> tradition </a:t>
            </a:r>
            <a:r>
              <a:rPr lang="fr-FR" baseline="0" dirty="0" err="1" smtClean="0"/>
              <a:t>with</a:t>
            </a:r>
            <a:r>
              <a:rPr lang="fr-FR" baseline="0" dirty="0" smtClean="0"/>
              <a:t> France, Spain and </a:t>
            </a:r>
            <a:r>
              <a:rPr lang="fr-FR" baseline="0" dirty="0" err="1" smtClean="0"/>
              <a:t>England</a:t>
            </a:r>
            <a:r>
              <a:rPr lang="fr-FR" baseline="0" dirty="0" smtClean="0"/>
              <a:t>, but </a:t>
            </a:r>
            <a:r>
              <a:rPr lang="fr-FR" baseline="0" dirty="0" err="1" smtClean="0"/>
              <a:t>also</a:t>
            </a:r>
            <a:r>
              <a:rPr lang="fr-FR" baseline="0" dirty="0" smtClean="0"/>
              <a:t> </a:t>
            </a:r>
            <a:r>
              <a:rPr lang="fr-FR" baseline="0" dirty="0" err="1" smtClean="0"/>
              <a:t>Greece</a:t>
            </a:r>
            <a:r>
              <a:rPr lang="fr-FR" baseline="0" dirty="0" smtClean="0"/>
              <a:t>, </a:t>
            </a:r>
            <a:r>
              <a:rPr lang="fr-FR" baseline="0" dirty="0" err="1" smtClean="0"/>
              <a:t>Turkey</a:t>
            </a:r>
            <a:r>
              <a:rPr lang="fr-FR" baseline="0" dirty="0" smtClean="0"/>
              <a:t> and the </a:t>
            </a:r>
            <a:r>
              <a:rPr lang="fr-FR" baseline="0" dirty="0" err="1" smtClean="0"/>
              <a:t>Blakans</a:t>
            </a:r>
            <a:endParaRPr lang="fr-FR" baseline="0" dirty="0" smtClean="0"/>
          </a:p>
          <a:p>
            <a:pPr marL="228600" indent="-228600">
              <a:buAutoNum type="arabicPeriod"/>
            </a:pPr>
            <a:r>
              <a:rPr lang="fr-FR" baseline="0" dirty="0" err="1" smtClean="0"/>
              <a:t>While</a:t>
            </a:r>
            <a:r>
              <a:rPr lang="fr-FR" baseline="0" dirty="0" smtClean="0"/>
              <a:t> all Europe as </a:t>
            </a:r>
            <a:r>
              <a:rPr lang="fr-FR" baseline="0" dirty="0" err="1" smtClean="0"/>
              <a:t>caught</a:t>
            </a:r>
            <a:r>
              <a:rPr lang="fr-FR" baseline="0" dirty="0" smtClean="0"/>
              <a:t> up </a:t>
            </a:r>
            <a:r>
              <a:rPr lang="fr-FR" baseline="0" dirty="0" err="1" smtClean="0"/>
              <a:t>with</a:t>
            </a:r>
            <a:r>
              <a:rPr lang="fr-FR" baseline="0" dirty="0" smtClean="0"/>
              <a:t> the </a:t>
            </a:r>
            <a:r>
              <a:rPr lang="fr-FR" baseline="0" dirty="0" err="1" smtClean="0"/>
              <a:t>need</a:t>
            </a:r>
            <a:r>
              <a:rPr lang="fr-FR" baseline="0" dirty="0" smtClean="0"/>
              <a:t> </a:t>
            </a:r>
            <a:r>
              <a:rPr lang="fr-FR" baseline="0" dirty="0" err="1" smtClean="0"/>
              <a:t>adopted</a:t>
            </a:r>
            <a:r>
              <a:rPr lang="fr-FR" baseline="0" dirty="0" smtClean="0"/>
              <a:t> by UNESCO to </a:t>
            </a:r>
            <a:r>
              <a:rPr lang="fr-FR" baseline="0" dirty="0" err="1" smtClean="0"/>
              <a:t>add</a:t>
            </a:r>
            <a:r>
              <a:rPr lang="fr-FR" baseline="0" dirty="0" smtClean="0"/>
              <a:t> the I to MIL </a:t>
            </a:r>
            <a:r>
              <a:rPr lang="fr-FR" baseline="0" dirty="0" err="1" smtClean="0"/>
              <a:t>since</a:t>
            </a:r>
            <a:r>
              <a:rPr lang="fr-FR" baseline="0" dirty="0" smtClean="0"/>
              <a:t> 2011 and the Fez </a:t>
            </a:r>
            <a:r>
              <a:rPr lang="fr-FR" baseline="0" dirty="0" err="1" smtClean="0"/>
              <a:t>declaration</a:t>
            </a:r>
            <a:endParaRPr lang="fr-FR" baseline="0" dirty="0" smtClean="0"/>
          </a:p>
          <a:p>
            <a:pPr marL="228600" indent="-228600">
              <a:buAutoNum type="arabicPeriod"/>
            </a:pPr>
            <a:r>
              <a:rPr lang="fr-FR" baseline="0" dirty="0" smtClean="0"/>
              <a:t>The </a:t>
            </a:r>
            <a:r>
              <a:rPr lang="fr-FR" baseline="0" dirty="0" err="1" smtClean="0"/>
              <a:t>newest</a:t>
            </a:r>
            <a:r>
              <a:rPr lang="fr-FR" baseline="0" dirty="0" smtClean="0"/>
              <a:t> </a:t>
            </a:r>
            <a:r>
              <a:rPr lang="fr-FR" baseline="0" dirty="0" err="1" smtClean="0"/>
              <a:t>Eastern</a:t>
            </a:r>
            <a:r>
              <a:rPr lang="fr-FR" baseline="0" dirty="0" smtClean="0"/>
              <a:t> </a:t>
            </a:r>
            <a:r>
              <a:rPr lang="fr-FR" baseline="0" dirty="0" err="1" smtClean="0"/>
              <a:t>democracies</a:t>
            </a:r>
            <a:r>
              <a:rPr lang="fr-FR" baseline="0" dirty="0" smtClean="0"/>
              <a:t> </a:t>
            </a:r>
            <a:r>
              <a:rPr lang="fr-FR" baseline="0" dirty="0" err="1" smtClean="0"/>
              <a:t>with</a:t>
            </a:r>
            <a:r>
              <a:rPr lang="fr-FR" baseline="0" dirty="0" smtClean="0"/>
              <a:t> fragile </a:t>
            </a:r>
            <a:r>
              <a:rPr lang="fr-FR" baseline="0" dirty="0" err="1" smtClean="0"/>
              <a:t>democractic</a:t>
            </a:r>
            <a:r>
              <a:rPr lang="fr-FR" baseline="0" dirty="0" smtClean="0"/>
              <a:t> traditions </a:t>
            </a:r>
            <a:r>
              <a:rPr lang="fr-FR" baseline="0" dirty="0" err="1" smtClean="0"/>
              <a:t>appear</a:t>
            </a:r>
            <a:r>
              <a:rPr lang="fr-FR" baseline="0" dirty="0" smtClean="0"/>
              <a:t> to have </a:t>
            </a:r>
            <a:r>
              <a:rPr lang="fr-FR" baseline="0" dirty="0" err="1" smtClean="0"/>
              <a:t>given</a:t>
            </a:r>
            <a:r>
              <a:rPr lang="fr-FR" baseline="0" dirty="0" smtClean="0"/>
              <a:t> </a:t>
            </a:r>
            <a:r>
              <a:rPr lang="fr-FR" baseline="0" dirty="0" err="1" smtClean="0"/>
              <a:t>priority</a:t>
            </a:r>
            <a:r>
              <a:rPr lang="fr-FR" baseline="0" dirty="0" smtClean="0"/>
              <a:t> to the </a:t>
            </a:r>
            <a:r>
              <a:rPr lang="fr-FR" baseline="0" dirty="0" err="1" smtClean="0"/>
              <a:t>development</a:t>
            </a:r>
            <a:r>
              <a:rPr lang="fr-FR" baseline="0" dirty="0" smtClean="0"/>
              <a:t> of computers and computer science</a:t>
            </a:r>
          </a:p>
          <a:p>
            <a:pPr marL="228600" indent="-228600">
              <a:buAutoNum type="arabicPeriod"/>
            </a:pPr>
            <a:r>
              <a:rPr lang="fr-FR" baseline="0" dirty="0" smtClean="0"/>
              <a:t>Digital </a:t>
            </a:r>
            <a:r>
              <a:rPr lang="fr-FR" baseline="0" dirty="0" err="1" smtClean="0"/>
              <a:t>literacy</a:t>
            </a:r>
            <a:r>
              <a:rPr lang="fr-FR" baseline="0" dirty="0" smtClean="0"/>
              <a:t> </a:t>
            </a:r>
            <a:r>
              <a:rPr lang="fr-FR" baseline="0" dirty="0" err="1" smtClean="0"/>
              <a:t>spread</a:t>
            </a:r>
            <a:r>
              <a:rPr lang="fr-FR" baseline="0" dirty="0" smtClean="0"/>
              <a:t> </a:t>
            </a:r>
            <a:r>
              <a:rPr lang="fr-FR" baseline="0" dirty="0" err="1" smtClean="0"/>
              <a:t>very</a:t>
            </a:r>
            <a:r>
              <a:rPr lang="fr-FR" baseline="0" dirty="0" smtClean="0"/>
              <a:t> </a:t>
            </a:r>
            <a:r>
              <a:rPr lang="fr-FR" baseline="0" dirty="0" err="1" smtClean="0"/>
              <a:t>unevenly</a:t>
            </a:r>
            <a:r>
              <a:rPr lang="fr-FR" baseline="0" dirty="0" smtClean="0"/>
              <a:t> but </a:t>
            </a:r>
            <a:r>
              <a:rPr lang="fr-FR" baseline="0" dirty="0" err="1" smtClean="0"/>
              <a:t>remains</a:t>
            </a:r>
            <a:r>
              <a:rPr lang="fr-FR" baseline="0" dirty="0" smtClean="0"/>
              <a:t> </a:t>
            </a:r>
            <a:r>
              <a:rPr lang="fr-FR" baseline="0" dirty="0" err="1" smtClean="0"/>
              <a:t>present</a:t>
            </a:r>
            <a:r>
              <a:rPr lang="fr-FR" baseline="0" dirty="0" smtClean="0"/>
              <a:t> in 26 out of 28 countries</a:t>
            </a:r>
          </a:p>
          <a:p>
            <a:pPr marL="228600" indent="-228600">
              <a:buAutoNum type="arabicPeriod"/>
            </a:pPr>
            <a:r>
              <a:rPr lang="fr-FR" baseline="0" dirty="0" err="1" smtClean="0"/>
              <a:t>Opportunities</a:t>
            </a:r>
            <a:r>
              <a:rPr lang="fr-FR" baseline="0" dirty="0" smtClean="0"/>
              <a:t> for a </a:t>
            </a:r>
            <a:r>
              <a:rPr lang="fr-FR" baseline="0" dirty="0" err="1" smtClean="0"/>
              <a:t>multiliteracy</a:t>
            </a:r>
            <a:r>
              <a:rPr lang="fr-FR" baseline="0" dirty="0" smtClean="0"/>
              <a:t> </a:t>
            </a:r>
            <a:r>
              <a:rPr lang="fr-FR" baseline="0" dirty="0" err="1" smtClean="0"/>
              <a:t>definition</a:t>
            </a:r>
            <a:r>
              <a:rPr lang="fr-FR" baseline="0" dirty="0" smtClean="0"/>
              <a:t> of MIL </a:t>
            </a:r>
            <a:r>
              <a:rPr lang="fr-FR" baseline="0" dirty="0" err="1" smtClean="0"/>
              <a:t>might</a:t>
            </a:r>
            <a:r>
              <a:rPr lang="fr-FR" baseline="0" dirty="0" smtClean="0"/>
              <a:t> </a:t>
            </a:r>
            <a:r>
              <a:rPr lang="fr-FR" baseline="0" dirty="0" err="1" smtClean="0"/>
              <a:t>suggest</a:t>
            </a:r>
            <a:r>
              <a:rPr lang="fr-FR" baseline="0" dirty="0" smtClean="0"/>
              <a:t> </a:t>
            </a:r>
            <a:r>
              <a:rPr lang="fr-FR" baseline="0" dirty="0" err="1" smtClean="0"/>
              <a:t>pedagogical</a:t>
            </a:r>
            <a:r>
              <a:rPr lang="fr-FR" baseline="0" dirty="0" smtClean="0"/>
              <a:t> avenues</a:t>
            </a:r>
            <a:endParaRPr lang="fr-FR" dirty="0" smtClean="0"/>
          </a:p>
        </p:txBody>
      </p:sp>
      <p:sp>
        <p:nvSpPr>
          <p:cNvPr id="4" name="Espace réservé du numéro de diapositive 3"/>
          <p:cNvSpPr>
            <a:spLocks noGrp="1"/>
          </p:cNvSpPr>
          <p:nvPr>
            <p:ph type="sldNum" sz="quarter" idx="10"/>
          </p:nvPr>
        </p:nvSpPr>
        <p:spPr/>
        <p:txBody>
          <a:bodyPr/>
          <a:lstStyle/>
          <a:p>
            <a:fld id="{3C5EBB95-F0E4-F143-B435-B0A1549AA90F}" type="slidenum">
              <a:rPr lang="fr-FR" smtClean="0"/>
              <a:t>7</a:t>
            </a:fld>
            <a:endParaRPr lang="fr-FR"/>
          </a:p>
        </p:txBody>
      </p:sp>
    </p:spTree>
    <p:extLst>
      <p:ext uri="{BB962C8B-B14F-4D97-AF65-F5344CB8AC3E}">
        <p14:creationId xmlns:p14="http://schemas.microsoft.com/office/powerpoint/2010/main" val="165220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Prevailing</a:t>
            </a:r>
            <a:r>
              <a:rPr lang="fr-FR" dirty="0" smtClean="0"/>
              <a:t> over the </a:t>
            </a:r>
            <a:r>
              <a:rPr lang="fr-FR" dirty="0" err="1" smtClean="0"/>
              <a:t>three</a:t>
            </a:r>
            <a:r>
              <a:rPr lang="fr-FR" dirty="0" smtClean="0"/>
              <a:t> </a:t>
            </a:r>
            <a:r>
              <a:rPr lang="fr-FR" dirty="0" err="1" smtClean="0"/>
              <a:t>other</a:t>
            </a:r>
            <a:r>
              <a:rPr lang="fr-FR" dirty="0" smtClean="0"/>
              <a:t> </a:t>
            </a:r>
            <a:r>
              <a:rPr lang="fr-FR" dirty="0" err="1" smtClean="0"/>
              <a:t>literacies</a:t>
            </a:r>
            <a:r>
              <a:rPr lang="fr-FR" dirty="0" smtClean="0"/>
              <a:t>, and </a:t>
            </a:r>
            <a:r>
              <a:rPr lang="fr-FR" dirty="0" err="1" smtClean="0"/>
              <a:t>usuall</a:t>
            </a:r>
            <a:r>
              <a:rPr lang="fr-FR" dirty="0" smtClean="0"/>
              <a:t> combine </a:t>
            </a:r>
            <a:r>
              <a:rPr lang="fr-FR" dirty="0" err="1" smtClean="0"/>
              <a:t>with</a:t>
            </a:r>
            <a:r>
              <a:rPr lang="fr-FR" dirty="0" smtClean="0"/>
              <a:t> information or computer</a:t>
            </a:r>
            <a:r>
              <a:rPr lang="fr-FR" baseline="0" dirty="0" smtClean="0"/>
              <a:t> </a:t>
            </a:r>
            <a:r>
              <a:rPr lang="fr-FR" baseline="0" dirty="0" err="1" smtClean="0"/>
              <a:t>literacy</a:t>
            </a:r>
            <a:r>
              <a:rPr lang="fr-FR" baseline="0" dirty="0" smtClean="0"/>
              <a:t> </a:t>
            </a:r>
            <a:r>
              <a:rPr lang="fr-FR" baseline="0" dirty="0" err="1" smtClean="0"/>
              <a:t>comes</a:t>
            </a:r>
            <a:r>
              <a:rPr lang="fr-FR" baseline="0" dirty="0" smtClean="0"/>
              <a:t> digital </a:t>
            </a:r>
            <a:r>
              <a:rPr lang="fr-FR" baseline="0" dirty="0" err="1" smtClean="0"/>
              <a:t>literacy</a:t>
            </a:r>
            <a:endParaRPr lang="fr-FR" baseline="0" dirty="0" smtClean="0"/>
          </a:p>
          <a:p>
            <a:endParaRPr lang="fr-FR" baseline="0" dirty="0" smtClean="0"/>
          </a:p>
          <a:p>
            <a:r>
              <a:rPr lang="fr-FR" baseline="0" dirty="0" smtClean="0"/>
              <a:t>Our first </a:t>
            </a:r>
            <a:r>
              <a:rPr lang="fr-FR" baseline="0" dirty="0" err="1" smtClean="0"/>
              <a:t>hypothesis</a:t>
            </a:r>
            <a:r>
              <a:rPr lang="fr-FR" baseline="0" dirty="0" smtClean="0"/>
              <a:t> </a:t>
            </a:r>
            <a:r>
              <a:rPr lang="fr-FR" baseline="0" dirty="0" err="1" smtClean="0"/>
              <a:t>was</a:t>
            </a:r>
            <a:r>
              <a:rPr lang="fr-FR" baseline="0" dirty="0" smtClean="0"/>
              <a:t> </a:t>
            </a:r>
            <a:r>
              <a:rPr lang="fr-FR" baseline="0" dirty="0" err="1" smtClean="0"/>
              <a:t>therefore</a:t>
            </a:r>
            <a:r>
              <a:rPr lang="fr-FR" baseline="0" dirty="0" smtClean="0"/>
              <a:t> </a:t>
            </a:r>
            <a:r>
              <a:rPr lang="fr-FR" baseline="0" dirty="0" err="1" smtClean="0"/>
              <a:t>confirmed</a:t>
            </a:r>
            <a:r>
              <a:rPr lang="fr-FR" baseline="0" dirty="0" smtClean="0"/>
              <a:t>. The </a:t>
            </a:r>
            <a:r>
              <a:rPr lang="fr-FR" baseline="0" dirty="0" err="1" smtClean="0"/>
              <a:t>porosity</a:t>
            </a:r>
            <a:r>
              <a:rPr lang="fr-FR" baseline="0" dirty="0" smtClean="0"/>
              <a:t> of the </a:t>
            </a:r>
            <a:r>
              <a:rPr lang="fr-FR" baseline="0" dirty="0" err="1" smtClean="0"/>
              <a:t>definition</a:t>
            </a:r>
            <a:r>
              <a:rPr lang="fr-FR" baseline="0" dirty="0" smtClean="0"/>
              <a:t>  leads to a </a:t>
            </a:r>
            <a:r>
              <a:rPr lang="fr-FR" baseline="0" dirty="0" err="1" smtClean="0"/>
              <a:t>threat</a:t>
            </a:r>
            <a:r>
              <a:rPr lang="fr-FR" baseline="0" dirty="0" smtClean="0"/>
              <a:t>: </a:t>
            </a:r>
            <a:r>
              <a:rPr lang="fr-FR" b="1" baseline="0" dirty="0" smtClean="0"/>
              <a:t>the digital </a:t>
            </a:r>
            <a:r>
              <a:rPr lang="fr-FR" b="1" baseline="0" dirty="0" err="1" smtClean="0"/>
              <a:t>undertow</a:t>
            </a:r>
            <a:r>
              <a:rPr lang="fr-FR" b="1" baseline="0" dirty="0" smtClean="0"/>
              <a:t>.</a:t>
            </a:r>
          </a:p>
          <a:p>
            <a:r>
              <a:rPr lang="fr-FR" baseline="0" dirty="0" smtClean="0"/>
              <a:t>Our data </a:t>
            </a:r>
            <a:r>
              <a:rPr lang="fr-FR" baseline="0" dirty="0" err="1" smtClean="0"/>
              <a:t>clearly</a:t>
            </a:r>
            <a:r>
              <a:rPr lang="fr-FR" baseline="0" dirty="0" smtClean="0"/>
              <a:t> shows </a:t>
            </a:r>
            <a:r>
              <a:rPr lang="fr-FR" baseline="0" dirty="0" err="1" smtClean="0"/>
              <a:t>that</a:t>
            </a:r>
            <a:r>
              <a:rPr lang="fr-FR" baseline="0" dirty="0" smtClean="0"/>
              <a:t> Media </a:t>
            </a:r>
            <a:r>
              <a:rPr lang="fr-FR" baseline="0" dirty="0" err="1" smtClean="0"/>
              <a:t>literacy</a:t>
            </a:r>
            <a:r>
              <a:rPr lang="fr-FR" baseline="0" dirty="0" smtClean="0"/>
              <a:t> </a:t>
            </a:r>
            <a:r>
              <a:rPr lang="fr-FR" baseline="0" dirty="0" err="1" smtClean="0"/>
              <a:t>is</a:t>
            </a:r>
            <a:r>
              <a:rPr lang="fr-FR" baseline="0" dirty="0" smtClean="0"/>
              <a:t> </a:t>
            </a:r>
            <a:r>
              <a:rPr lang="fr-FR" baseline="0" dirty="0" err="1" smtClean="0"/>
              <a:t>regressing</a:t>
            </a:r>
            <a:r>
              <a:rPr lang="fr-FR" baseline="0" dirty="0" smtClean="0"/>
              <a:t> and the </a:t>
            </a:r>
            <a:r>
              <a:rPr lang="fr-FR" baseline="0" dirty="0" err="1" smtClean="0"/>
              <a:t>most</a:t>
            </a:r>
            <a:r>
              <a:rPr lang="fr-FR" baseline="0" dirty="0" smtClean="0"/>
              <a:t> </a:t>
            </a:r>
            <a:r>
              <a:rPr lang="fr-FR" baseline="0" dirty="0" err="1" smtClean="0"/>
              <a:t>threaten</a:t>
            </a:r>
            <a:r>
              <a:rPr lang="fr-FR" baseline="0" dirty="0" smtClean="0"/>
              <a:t> </a:t>
            </a:r>
            <a:r>
              <a:rPr lang="fr-FR" baseline="0" dirty="0" err="1" smtClean="0"/>
              <a:t>literacy</a:t>
            </a:r>
            <a:r>
              <a:rPr lang="fr-FR" baseline="0" dirty="0" smtClean="0"/>
              <a:t> of the four</a:t>
            </a:r>
            <a:endParaRPr lang="fr-FR" dirty="0"/>
          </a:p>
        </p:txBody>
      </p:sp>
      <p:sp>
        <p:nvSpPr>
          <p:cNvPr id="4" name="Espace réservé du numéro de diapositive 3"/>
          <p:cNvSpPr>
            <a:spLocks noGrp="1"/>
          </p:cNvSpPr>
          <p:nvPr>
            <p:ph type="sldNum" sz="quarter" idx="10"/>
          </p:nvPr>
        </p:nvSpPr>
        <p:spPr/>
        <p:txBody>
          <a:bodyPr/>
          <a:lstStyle/>
          <a:p>
            <a:fld id="{3C5EBB95-F0E4-F143-B435-B0A1549AA90F}" type="slidenum">
              <a:rPr lang="fr-FR" smtClean="0"/>
              <a:t>8</a:t>
            </a:fld>
            <a:endParaRPr lang="fr-FR"/>
          </a:p>
        </p:txBody>
      </p:sp>
    </p:spTree>
    <p:extLst>
      <p:ext uri="{BB962C8B-B14F-4D97-AF65-F5344CB8AC3E}">
        <p14:creationId xmlns:p14="http://schemas.microsoft.com/office/powerpoint/2010/main" val="165220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Prevailing</a:t>
            </a:r>
            <a:r>
              <a:rPr lang="fr-FR" dirty="0" smtClean="0"/>
              <a:t> over the </a:t>
            </a:r>
            <a:r>
              <a:rPr lang="fr-FR" dirty="0" err="1" smtClean="0"/>
              <a:t>three</a:t>
            </a:r>
            <a:r>
              <a:rPr lang="fr-FR" dirty="0" smtClean="0"/>
              <a:t> </a:t>
            </a:r>
            <a:r>
              <a:rPr lang="fr-FR" dirty="0" err="1" smtClean="0"/>
              <a:t>other</a:t>
            </a:r>
            <a:r>
              <a:rPr lang="fr-FR" dirty="0" smtClean="0"/>
              <a:t> </a:t>
            </a:r>
            <a:r>
              <a:rPr lang="fr-FR" dirty="0" err="1" smtClean="0"/>
              <a:t>literacies</a:t>
            </a:r>
            <a:r>
              <a:rPr lang="fr-FR" dirty="0" smtClean="0"/>
              <a:t>, and </a:t>
            </a:r>
            <a:r>
              <a:rPr lang="fr-FR" dirty="0" err="1" smtClean="0"/>
              <a:t>usuall</a:t>
            </a:r>
            <a:r>
              <a:rPr lang="fr-FR" dirty="0" smtClean="0"/>
              <a:t> combine </a:t>
            </a:r>
            <a:r>
              <a:rPr lang="fr-FR" dirty="0" err="1" smtClean="0"/>
              <a:t>with</a:t>
            </a:r>
            <a:r>
              <a:rPr lang="fr-FR" dirty="0" smtClean="0"/>
              <a:t> information or computer</a:t>
            </a:r>
            <a:r>
              <a:rPr lang="fr-FR" baseline="0" dirty="0" smtClean="0"/>
              <a:t> </a:t>
            </a:r>
            <a:r>
              <a:rPr lang="fr-FR" baseline="0" dirty="0" err="1" smtClean="0"/>
              <a:t>literacy</a:t>
            </a:r>
            <a:r>
              <a:rPr lang="fr-FR" baseline="0" dirty="0" smtClean="0"/>
              <a:t> </a:t>
            </a:r>
            <a:r>
              <a:rPr lang="fr-FR" baseline="0" dirty="0" err="1" smtClean="0"/>
              <a:t>comes</a:t>
            </a:r>
            <a:r>
              <a:rPr lang="fr-FR" baseline="0" dirty="0" smtClean="0"/>
              <a:t> digital </a:t>
            </a:r>
            <a:r>
              <a:rPr lang="fr-FR" baseline="0" dirty="0" err="1" smtClean="0"/>
              <a:t>literacy</a:t>
            </a:r>
            <a:endParaRPr lang="fr-FR" baseline="0" dirty="0" smtClean="0"/>
          </a:p>
          <a:p>
            <a:endParaRPr lang="fr-FR" baseline="0" dirty="0" smtClean="0"/>
          </a:p>
          <a:p>
            <a:r>
              <a:rPr lang="fr-FR" baseline="0" dirty="0" smtClean="0"/>
              <a:t>Our first </a:t>
            </a:r>
            <a:r>
              <a:rPr lang="fr-FR" baseline="0" dirty="0" err="1" smtClean="0"/>
              <a:t>hypothesis</a:t>
            </a:r>
            <a:r>
              <a:rPr lang="fr-FR" baseline="0" dirty="0" smtClean="0"/>
              <a:t> </a:t>
            </a:r>
            <a:r>
              <a:rPr lang="fr-FR" baseline="0" dirty="0" err="1" smtClean="0"/>
              <a:t>was</a:t>
            </a:r>
            <a:r>
              <a:rPr lang="fr-FR" baseline="0" dirty="0" smtClean="0"/>
              <a:t> </a:t>
            </a:r>
            <a:r>
              <a:rPr lang="fr-FR" baseline="0" dirty="0" err="1" smtClean="0"/>
              <a:t>therefore</a:t>
            </a:r>
            <a:r>
              <a:rPr lang="fr-FR" baseline="0" dirty="0" smtClean="0"/>
              <a:t> </a:t>
            </a:r>
            <a:r>
              <a:rPr lang="fr-FR" baseline="0" dirty="0" err="1" smtClean="0"/>
              <a:t>confirmed</a:t>
            </a:r>
            <a:r>
              <a:rPr lang="fr-FR" baseline="0" dirty="0" smtClean="0"/>
              <a:t>. The </a:t>
            </a:r>
            <a:r>
              <a:rPr lang="fr-FR" baseline="0" dirty="0" err="1" smtClean="0"/>
              <a:t>porosity</a:t>
            </a:r>
            <a:r>
              <a:rPr lang="fr-FR" baseline="0" dirty="0" smtClean="0"/>
              <a:t> of the </a:t>
            </a:r>
            <a:r>
              <a:rPr lang="fr-FR" baseline="0" dirty="0" err="1" smtClean="0"/>
              <a:t>definition</a:t>
            </a:r>
            <a:r>
              <a:rPr lang="fr-FR" baseline="0" dirty="0" smtClean="0"/>
              <a:t>  leads to a </a:t>
            </a:r>
            <a:r>
              <a:rPr lang="fr-FR" baseline="0" dirty="0" err="1" smtClean="0"/>
              <a:t>threat</a:t>
            </a:r>
            <a:r>
              <a:rPr lang="fr-FR" baseline="0" dirty="0" smtClean="0"/>
              <a:t>: </a:t>
            </a:r>
            <a:r>
              <a:rPr lang="fr-FR" b="1" baseline="0" dirty="0" smtClean="0"/>
              <a:t>the digital </a:t>
            </a:r>
            <a:r>
              <a:rPr lang="fr-FR" b="1" baseline="0" dirty="0" err="1" smtClean="0"/>
              <a:t>undertow</a:t>
            </a:r>
            <a:r>
              <a:rPr lang="fr-FR" b="1" baseline="0" dirty="0" smtClean="0"/>
              <a:t>.</a:t>
            </a:r>
          </a:p>
          <a:p>
            <a:r>
              <a:rPr lang="fr-FR" baseline="0" dirty="0" smtClean="0"/>
              <a:t>Our data </a:t>
            </a:r>
            <a:r>
              <a:rPr lang="fr-FR" baseline="0" dirty="0" err="1" smtClean="0"/>
              <a:t>clearly</a:t>
            </a:r>
            <a:r>
              <a:rPr lang="fr-FR" baseline="0" dirty="0" smtClean="0"/>
              <a:t> shows </a:t>
            </a:r>
            <a:r>
              <a:rPr lang="fr-FR" baseline="0" dirty="0" err="1" smtClean="0"/>
              <a:t>that</a:t>
            </a:r>
            <a:r>
              <a:rPr lang="fr-FR" baseline="0" dirty="0" smtClean="0"/>
              <a:t> Media </a:t>
            </a:r>
            <a:r>
              <a:rPr lang="fr-FR" baseline="0" dirty="0" err="1" smtClean="0"/>
              <a:t>literacy</a:t>
            </a:r>
            <a:r>
              <a:rPr lang="fr-FR" baseline="0" dirty="0" smtClean="0"/>
              <a:t> </a:t>
            </a:r>
            <a:r>
              <a:rPr lang="fr-FR" baseline="0" dirty="0" err="1" smtClean="0"/>
              <a:t>is</a:t>
            </a:r>
            <a:r>
              <a:rPr lang="fr-FR" baseline="0" dirty="0" smtClean="0"/>
              <a:t> </a:t>
            </a:r>
            <a:r>
              <a:rPr lang="fr-FR" baseline="0" dirty="0" err="1" smtClean="0"/>
              <a:t>regressing</a:t>
            </a:r>
            <a:r>
              <a:rPr lang="fr-FR" baseline="0" dirty="0" smtClean="0"/>
              <a:t> and the </a:t>
            </a:r>
            <a:r>
              <a:rPr lang="fr-FR" baseline="0" dirty="0" err="1" smtClean="0"/>
              <a:t>most</a:t>
            </a:r>
            <a:r>
              <a:rPr lang="fr-FR" baseline="0" dirty="0" smtClean="0"/>
              <a:t> </a:t>
            </a:r>
            <a:r>
              <a:rPr lang="fr-FR" baseline="0" dirty="0" err="1" smtClean="0"/>
              <a:t>threaten</a:t>
            </a:r>
            <a:r>
              <a:rPr lang="fr-FR" baseline="0" dirty="0" smtClean="0"/>
              <a:t> </a:t>
            </a:r>
            <a:r>
              <a:rPr lang="fr-FR" baseline="0" dirty="0" err="1" smtClean="0"/>
              <a:t>literacy</a:t>
            </a:r>
            <a:r>
              <a:rPr lang="fr-FR" baseline="0" dirty="0" smtClean="0"/>
              <a:t> of the four</a:t>
            </a:r>
            <a:endParaRPr lang="fr-FR" dirty="0"/>
          </a:p>
        </p:txBody>
      </p:sp>
      <p:sp>
        <p:nvSpPr>
          <p:cNvPr id="4" name="Espace réservé du numéro de diapositive 3"/>
          <p:cNvSpPr>
            <a:spLocks noGrp="1"/>
          </p:cNvSpPr>
          <p:nvPr>
            <p:ph type="sldNum" sz="quarter" idx="10"/>
          </p:nvPr>
        </p:nvSpPr>
        <p:spPr/>
        <p:txBody>
          <a:bodyPr/>
          <a:lstStyle/>
          <a:p>
            <a:fld id="{3C5EBB95-F0E4-F143-B435-B0A1549AA90F}" type="slidenum">
              <a:rPr lang="fr-FR" smtClean="0"/>
              <a:t>9</a:t>
            </a:fld>
            <a:endParaRPr lang="fr-FR"/>
          </a:p>
        </p:txBody>
      </p:sp>
    </p:spTree>
    <p:extLst>
      <p:ext uri="{BB962C8B-B14F-4D97-AF65-F5344CB8AC3E}">
        <p14:creationId xmlns:p14="http://schemas.microsoft.com/office/powerpoint/2010/main" val="165220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Our second hypothesis concerned policy framework:</a:t>
            </a:r>
          </a:p>
          <a:p>
            <a:pPr lvl="0"/>
            <a:r>
              <a:rPr lang="en-GB" sz="1200" b="1" kern="1200" dirty="0" smtClean="0">
                <a:solidFill>
                  <a:schemeClr val="tx1"/>
                </a:solidFill>
                <a:effectLst/>
                <a:latin typeface="+mn-lt"/>
                <a:ea typeface="+mn-ea"/>
                <a:cs typeface="+mn-cs"/>
              </a:rPr>
              <a:t>The stronger and more coherent the national public policy framework, the further developed all the dimensions (training, resources, funding and evaluation) will be; </a:t>
            </a:r>
            <a:endParaRPr lang="fr-FR"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global average, all variables considered, is moderately significant (53%). What stands out among the indicators is the weight given to </a:t>
            </a:r>
            <a:r>
              <a:rPr lang="en-GB" sz="1200" b="1" kern="1200" dirty="0" smtClean="0">
                <a:solidFill>
                  <a:srgbClr val="660066"/>
                </a:solidFill>
                <a:effectLst/>
                <a:latin typeface="+mn-lt"/>
                <a:ea typeface="+mn-ea"/>
                <a:cs typeface="+mn-cs"/>
              </a:rPr>
              <a:t>the “Link with Other Actors”, </a:t>
            </a:r>
            <a:r>
              <a:rPr lang="en-GB" sz="1200" kern="1200" dirty="0" smtClean="0">
                <a:solidFill>
                  <a:schemeClr val="tx1"/>
                </a:solidFill>
                <a:effectLst/>
                <a:latin typeface="+mn-lt"/>
                <a:ea typeface="+mn-ea"/>
                <a:cs typeface="+mn-cs"/>
              </a:rPr>
              <a:t>that is actors outside the public sector (private sector and civic society). This is in strong contrast with the weak indicators: “Co-regulatory mechanisms” and “</a:t>
            </a:r>
            <a:r>
              <a:rPr lang="en-GB" sz="1200" kern="1200" dirty="0" err="1" smtClean="0">
                <a:solidFill>
                  <a:schemeClr val="tx1"/>
                </a:solidFill>
                <a:effectLst/>
                <a:latin typeface="+mn-lt"/>
                <a:ea typeface="+mn-ea"/>
                <a:cs typeface="+mn-cs"/>
              </a:rPr>
              <a:t>Interministerial</a:t>
            </a:r>
            <a:r>
              <a:rPr lang="en-GB" sz="1200" kern="1200" dirty="0" smtClean="0">
                <a:solidFill>
                  <a:schemeClr val="tx1"/>
                </a:solidFill>
                <a:effectLst/>
                <a:latin typeface="+mn-lt"/>
                <a:ea typeface="+mn-ea"/>
                <a:cs typeface="+mn-cs"/>
              </a:rPr>
              <a:t> Mechanisms” that show very little inter-sectorial coordination within the public sector.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may be an issue for the various literacies as computing and digital literacy tends to be supported by ministries of economics and telecommunications, ME tends to be supported by education and/or culture and information literacy is related to ministries of education.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far</a:t>
            </a:r>
            <a:r>
              <a:rPr lang="en-GB" sz="1200" kern="1200" baseline="0" dirty="0" smtClean="0">
                <a:solidFill>
                  <a:schemeClr val="tx1"/>
                </a:solidFill>
                <a:effectLst/>
                <a:latin typeface="+mn-lt"/>
                <a:ea typeface="+mn-ea"/>
                <a:cs typeface="+mn-cs"/>
              </a:rPr>
              <a:t> as trends reporting still appears as the weakest tool in public policy</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3579CB1-2B02-7D43-AF50-F0A44173AF98}" type="slidenum">
              <a:rPr lang="es-ES_tradnl" smtClean="0"/>
              <a:t>10</a:t>
            </a:fld>
            <a:endParaRPr lang="es-ES_tradnl"/>
          </a:p>
        </p:txBody>
      </p:sp>
    </p:spTree>
    <p:extLst>
      <p:ext uri="{BB962C8B-B14F-4D97-AF65-F5344CB8AC3E}">
        <p14:creationId xmlns:p14="http://schemas.microsoft.com/office/powerpoint/2010/main" val="236431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2283808-2E60-B24A-B1CA-38C29964B71B}" type="datetimeFigureOut">
              <a:rPr lang="fr-FR" smtClean="0"/>
              <a:t>05/12/16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283808-2E60-B24A-B1CA-38C29964B71B}" type="datetimeFigureOut">
              <a:rPr lang="fr-FR" smtClean="0"/>
              <a:t>05/12/16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1"/>
            <a:ext cx="2057400" cy="329088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54781"/>
            <a:ext cx="6019800" cy="32908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283808-2E60-B24A-B1CA-38C29964B71B}" type="datetimeFigureOut">
              <a:rPr lang="fr-FR" smtClean="0"/>
              <a:t>05/12/16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283808-2E60-B24A-B1CA-38C29964B71B}" type="datetimeFigureOut">
              <a:rPr lang="fr-FR" smtClean="0"/>
              <a:t>05/12/16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2283808-2E60-B24A-B1CA-38C29964B71B}" type="datetimeFigureOut">
              <a:rPr lang="fr-FR" smtClean="0"/>
              <a:t>05/12/16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283808-2E60-B24A-B1CA-38C29964B71B}" type="datetimeFigureOut">
              <a:rPr lang="fr-FR" smtClean="0"/>
              <a:t>05/12/16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283808-2E60-B24A-B1CA-38C29964B71B}" type="datetimeFigureOut">
              <a:rPr lang="fr-FR" smtClean="0"/>
              <a:t>05/12/16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2283808-2E60-B24A-B1CA-38C29964B71B}" type="datetimeFigureOut">
              <a:rPr lang="fr-FR" smtClean="0"/>
              <a:t>05/12/16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283808-2E60-B24A-B1CA-38C29964B71B}" type="datetimeFigureOut">
              <a:rPr lang="fr-FR" smtClean="0"/>
              <a:t>05/12/16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283808-2E60-B24A-B1CA-38C29964B71B}" type="datetimeFigureOut">
              <a:rPr lang="fr-FR" smtClean="0"/>
              <a:t>05/12/16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2283808-2E60-B24A-B1CA-38C29964B71B}" type="datetimeFigureOut">
              <a:rPr lang="fr-FR" smtClean="0"/>
              <a:t>05/12/16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0D92E7-10E7-2048-AC6F-32A671AA7C2A}"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283808-2E60-B24A-B1CA-38C29964B71B}" type="datetimeFigureOut">
              <a:rPr lang="fr-FR" smtClean="0"/>
              <a:t>05/12/16</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0D92E7-10E7-2048-AC6F-32A671AA7C2A}"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hart" Target="../charts/chart5.xml"/><Relationship Id="rId8"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hart" Target="../charts/chart7.xml"/><Relationship Id="rId8"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hart" Target="../charts/chart9.xml"/><Relationship Id="rId8"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hart" Target="../charts/chart11.xml"/><Relationship Id="rId8"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hart" Target="../charts/chart13.xml"/><Relationship Id="rId8" Type="http://schemas.openxmlformats.org/officeDocument/2006/relationships/chart" Target="../charts/chart14.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hart" Target="../charts/chart15.xml"/><Relationship Id="rId8" Type="http://schemas.openxmlformats.org/officeDocument/2006/relationships/chart" Target="../charts/chart16.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mailto:divina.frau-meigs@univ-paris3.fr" TargetMode="External"/><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hart" Target="../charts/chart1.xml"/><Relationship Id="rId8"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chart" Target="../charts/chart3.xml"/><Relationship Id="rId8"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6.emf"/><Relationship Id="rId8"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1"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Fotolia_42716016_S_copyright.jpg"/>
          <p:cNvPicPr>
            <a:picLocks noChangeAspect="1"/>
          </p:cNvPicPr>
          <p:nvPr/>
        </p:nvPicPr>
        <p:blipFill rotWithShape="1">
          <a:blip r:embed="rId2">
            <a:extLst>
              <a:ext uri="{28A0092B-C50C-407E-A947-70E740481C1C}">
                <a14:useLocalDpi xmlns:a14="http://schemas.microsoft.com/office/drawing/2010/main" val="0"/>
              </a:ext>
            </a:extLst>
          </a:blip>
          <a:srcRect l="22107" t="1854" r="356" b="13759"/>
          <a:stretch/>
        </p:blipFill>
        <p:spPr>
          <a:xfrm>
            <a:off x="4735949" y="0"/>
            <a:ext cx="4408051" cy="5143500"/>
          </a:xfrm>
          <a:prstGeom prst="rect">
            <a:avLst/>
          </a:prstGeom>
        </p:spPr>
      </p:pic>
      <p:sp>
        <p:nvSpPr>
          <p:cNvPr id="26" name="Rectangle 25"/>
          <p:cNvSpPr/>
          <p:nvPr/>
        </p:nvSpPr>
        <p:spPr>
          <a:xfrm>
            <a:off x="0" y="0"/>
            <a:ext cx="4735949"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0" y="4244989"/>
            <a:ext cx="9143999" cy="485915"/>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4873357" y="0"/>
            <a:ext cx="4159944" cy="3648862"/>
          </a:xfrm>
          <a:prstGeom prst="rect">
            <a:avLst/>
          </a:prstGeom>
          <a:noFill/>
        </p:spPr>
        <p:txBody>
          <a:bodyPr wrap="square" rtlCol="0">
            <a:spAutoFit/>
          </a:bodyPr>
          <a:lstStyle/>
          <a:p>
            <a:r>
              <a:rPr lang="fr-FR" sz="4000" b="1" dirty="0" smtClean="0">
                <a:ln w="0" cap="flat" cmpd="sng" algn="ctr">
                  <a:noFill/>
                  <a:prstDash val="solid"/>
                  <a:round/>
                  <a:headEnd type="none" w="med" len="med"/>
                  <a:tailEnd type="none" w="med" len="med"/>
                </a:ln>
                <a:solidFill>
                  <a:srgbClr val="4344B1"/>
                </a:solidFill>
              </a:rPr>
              <a:t>Les politiques publiques d’EMI en Europe: forces et faiblesses de la gouvernance </a:t>
            </a:r>
            <a:endParaRPr lang="fr-FR" sz="4000" b="1" baseline="30000" dirty="0">
              <a:ln w="0" cap="flat" cmpd="sng" algn="ctr">
                <a:noFill/>
                <a:prstDash val="solid"/>
                <a:round/>
                <a:headEnd type="none" w="med" len="med"/>
                <a:tailEnd type="none" w="med" len="med"/>
              </a:ln>
              <a:solidFill>
                <a:srgbClr val="4344B1"/>
              </a:solidFill>
            </a:endParaRPr>
          </a:p>
          <a:p>
            <a:pPr>
              <a:lnSpc>
                <a:spcPct val="120000"/>
              </a:lnSpc>
            </a:pPr>
            <a:endParaRPr lang="fr-FR" sz="4000" b="1" baseline="30000" dirty="0">
              <a:ln w="0" cap="flat" cmpd="sng" algn="ctr">
                <a:noFill/>
                <a:prstDash val="solid"/>
                <a:round/>
                <a:headEnd type="none" w="med" len="med"/>
                <a:tailEnd type="none" w="med" len="med"/>
              </a:ln>
              <a:solidFill>
                <a:srgbClr val="4344B1"/>
              </a:solidFill>
            </a:endParaRPr>
          </a:p>
        </p:txBody>
      </p:sp>
      <p:pic>
        <p:nvPicPr>
          <p:cNvPr id="14" name="Image 13" descr="LOGO TRANSLI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328" y="4261411"/>
            <a:ext cx="1333973" cy="444472"/>
          </a:xfrm>
          <a:prstGeom prst="rect">
            <a:avLst/>
          </a:prstGeom>
        </p:spPr>
      </p:pic>
      <p:pic>
        <p:nvPicPr>
          <p:cNvPr id="15" name="Image 14" descr="ANR clea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816" y="4410423"/>
            <a:ext cx="440512" cy="207875"/>
          </a:xfrm>
          <a:prstGeom prst="rect">
            <a:avLst/>
          </a:prstGeom>
        </p:spPr>
      </p:pic>
      <p:sp>
        <p:nvSpPr>
          <p:cNvPr id="8" name="ZoneTexte 7"/>
          <p:cNvSpPr txBox="1"/>
          <p:nvPr/>
        </p:nvSpPr>
        <p:spPr>
          <a:xfrm>
            <a:off x="0" y="1382889"/>
            <a:ext cx="4735949" cy="1354217"/>
          </a:xfrm>
          <a:prstGeom prst="rect">
            <a:avLst/>
          </a:prstGeom>
          <a:noFill/>
        </p:spPr>
        <p:txBody>
          <a:bodyPr wrap="square" rtlCol="0">
            <a:spAutoFit/>
          </a:bodyPr>
          <a:lstStyle/>
          <a:p>
            <a:r>
              <a:rPr lang="fr-FR" dirty="0">
                <a:solidFill>
                  <a:schemeClr val="bg1">
                    <a:lumMod val="75000"/>
                  </a:schemeClr>
                </a:solidFill>
              </a:rPr>
              <a:t>Divina </a:t>
            </a:r>
            <a:r>
              <a:rPr lang="fr-FR" dirty="0" err="1">
                <a:solidFill>
                  <a:schemeClr val="bg1">
                    <a:lumMod val="75000"/>
                  </a:schemeClr>
                </a:solidFill>
              </a:rPr>
              <a:t>Frau</a:t>
            </a:r>
            <a:r>
              <a:rPr lang="fr-FR" dirty="0">
                <a:solidFill>
                  <a:schemeClr val="bg1">
                    <a:lumMod val="75000"/>
                  </a:schemeClr>
                </a:solidFill>
              </a:rPr>
              <a:t>-Meigs, </a:t>
            </a:r>
            <a:r>
              <a:rPr lang="fr-FR" i="1" dirty="0" smtClean="0">
                <a:solidFill>
                  <a:schemeClr val="bg1">
                    <a:lumMod val="75000"/>
                  </a:schemeClr>
                </a:solidFill>
              </a:rPr>
              <a:t>U </a:t>
            </a:r>
            <a:r>
              <a:rPr lang="fr-FR" i="1" dirty="0">
                <a:solidFill>
                  <a:schemeClr val="bg1">
                    <a:lumMod val="75000"/>
                  </a:schemeClr>
                </a:solidFill>
              </a:rPr>
              <a:t>Sorbonne </a:t>
            </a:r>
            <a:r>
              <a:rPr lang="fr-FR" i="1" dirty="0" smtClean="0">
                <a:solidFill>
                  <a:schemeClr val="bg1">
                    <a:lumMod val="75000"/>
                  </a:schemeClr>
                </a:solidFill>
              </a:rPr>
              <a:t> Nouvelle</a:t>
            </a:r>
            <a:endParaRPr lang="fr-FR" i="1" dirty="0">
              <a:solidFill>
                <a:schemeClr val="bg1">
                  <a:lumMod val="75000"/>
                </a:schemeClr>
              </a:solidFill>
            </a:endParaRPr>
          </a:p>
          <a:p>
            <a:endParaRPr lang="fr-FR" sz="1600" dirty="0">
              <a:solidFill>
                <a:schemeClr val="bg1">
                  <a:lumMod val="75000"/>
                </a:schemeClr>
              </a:solidFill>
            </a:endParaRPr>
          </a:p>
          <a:p>
            <a:r>
              <a:rPr lang="fr-FR" sz="1600" dirty="0" smtClean="0">
                <a:solidFill>
                  <a:schemeClr val="bg1">
                    <a:lumMod val="75000"/>
                  </a:schemeClr>
                </a:solidFill>
              </a:rPr>
              <a:t>Irma Velez, </a:t>
            </a:r>
            <a:r>
              <a:rPr lang="fr-FR" sz="1600" i="1" dirty="0" smtClean="0">
                <a:solidFill>
                  <a:schemeClr val="bg1">
                    <a:lumMod val="75000"/>
                  </a:schemeClr>
                </a:solidFill>
              </a:rPr>
              <a:t>ESPE – U Paris Sorbonne</a:t>
            </a:r>
          </a:p>
          <a:p>
            <a:endParaRPr lang="fr-FR" sz="1600" i="1" dirty="0" smtClean="0">
              <a:solidFill>
                <a:schemeClr val="bg1">
                  <a:lumMod val="75000"/>
                </a:schemeClr>
              </a:solidFill>
            </a:endParaRPr>
          </a:p>
          <a:p>
            <a:r>
              <a:rPr lang="fr-FR" sz="1600" dirty="0" err="1" smtClean="0">
                <a:solidFill>
                  <a:schemeClr val="bg1">
                    <a:lumMod val="75000"/>
                  </a:schemeClr>
                </a:solidFill>
              </a:rPr>
              <a:t>Julieta</a:t>
            </a:r>
            <a:r>
              <a:rPr lang="fr-FR" sz="1600" dirty="0" smtClean="0">
                <a:solidFill>
                  <a:schemeClr val="bg1">
                    <a:lumMod val="75000"/>
                  </a:schemeClr>
                </a:solidFill>
              </a:rPr>
              <a:t> </a:t>
            </a:r>
            <a:r>
              <a:rPr lang="fr-FR" sz="1600" dirty="0">
                <a:solidFill>
                  <a:schemeClr val="bg1">
                    <a:lumMod val="75000"/>
                  </a:schemeClr>
                </a:solidFill>
              </a:rPr>
              <a:t>Flores, </a:t>
            </a:r>
            <a:r>
              <a:rPr lang="fr-FR" sz="1600" i="1" dirty="0" smtClean="0">
                <a:solidFill>
                  <a:schemeClr val="bg1">
                    <a:lumMod val="75000"/>
                  </a:schemeClr>
                </a:solidFill>
              </a:rPr>
              <a:t>U </a:t>
            </a:r>
            <a:r>
              <a:rPr lang="fr-FR" sz="1600" i="1" dirty="0" err="1" smtClean="0">
                <a:solidFill>
                  <a:schemeClr val="bg1">
                    <a:lumMod val="75000"/>
                  </a:schemeClr>
                </a:solidFill>
              </a:rPr>
              <a:t>Autónome</a:t>
            </a:r>
            <a:r>
              <a:rPr lang="fr-FR" sz="1600" i="1" dirty="0" smtClean="0">
                <a:solidFill>
                  <a:schemeClr val="bg1">
                    <a:lumMod val="75000"/>
                  </a:schemeClr>
                </a:solidFill>
              </a:rPr>
              <a:t> </a:t>
            </a:r>
            <a:r>
              <a:rPr lang="fr-FR" sz="1600" i="1" dirty="0">
                <a:solidFill>
                  <a:schemeClr val="bg1">
                    <a:lumMod val="75000"/>
                  </a:schemeClr>
                </a:solidFill>
              </a:rPr>
              <a:t>de </a:t>
            </a:r>
            <a:r>
              <a:rPr lang="fr-FR" sz="1600" i="1" dirty="0" err="1">
                <a:solidFill>
                  <a:schemeClr val="bg1">
                    <a:lumMod val="75000"/>
                  </a:schemeClr>
                </a:solidFill>
              </a:rPr>
              <a:t>Nuevo</a:t>
            </a:r>
            <a:r>
              <a:rPr lang="fr-FR" sz="1600" i="1" dirty="0">
                <a:solidFill>
                  <a:schemeClr val="bg1">
                    <a:lumMod val="75000"/>
                  </a:schemeClr>
                </a:solidFill>
              </a:rPr>
              <a:t> </a:t>
            </a:r>
            <a:r>
              <a:rPr lang="fr-FR" sz="1600" i="1" dirty="0" smtClean="0">
                <a:solidFill>
                  <a:schemeClr val="bg1">
                    <a:lumMod val="75000"/>
                  </a:schemeClr>
                </a:solidFill>
              </a:rPr>
              <a:t>León</a:t>
            </a:r>
            <a:r>
              <a:rPr lang="fr-FR" sz="1600" i="1" dirty="0">
                <a:solidFill>
                  <a:schemeClr val="bg1">
                    <a:lumMod val="75000"/>
                  </a:schemeClr>
                </a:solidFill>
              </a:rPr>
              <a:t> </a:t>
            </a:r>
            <a:r>
              <a:rPr lang="fr-FR" sz="1600" i="1" dirty="0" smtClean="0">
                <a:solidFill>
                  <a:schemeClr val="bg1">
                    <a:lumMod val="75000"/>
                  </a:schemeClr>
                </a:solidFill>
              </a:rPr>
              <a:t>(Mexique)</a:t>
            </a:r>
            <a:endParaRPr lang="fr-FR" sz="1600" dirty="0">
              <a:solidFill>
                <a:schemeClr val="bg1">
                  <a:lumMod val="75000"/>
                </a:schemeClr>
              </a:solidFill>
            </a:endParaRPr>
          </a:p>
        </p:txBody>
      </p:sp>
      <p:pic>
        <p:nvPicPr>
          <p:cNvPr id="9" name="Image 8" descr="Macintosh HD:Users:irmavelez:Dropbox:RESEARCH:ANR:COMMUNICATION:logos et images:COST Action_logo_blue_transparent.png"/>
          <p:cNvPicPr/>
          <p:nvPr/>
        </p:nvPicPr>
        <p:blipFill>
          <a:blip r:embed="rId5">
            <a:extLst>
              <a:ext uri="{28A0092B-C50C-407E-A947-70E740481C1C}">
                <a14:useLocalDpi xmlns:a14="http://schemas.microsoft.com/office/drawing/2010/main" val="0"/>
              </a:ext>
            </a:extLst>
          </a:blip>
          <a:srcRect/>
          <a:stretch>
            <a:fillRect/>
          </a:stretch>
        </p:blipFill>
        <p:spPr bwMode="auto">
          <a:xfrm>
            <a:off x="4781792" y="4244989"/>
            <a:ext cx="807385" cy="53380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76520" y="10160"/>
            <a:ext cx="3467479" cy="513334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sp>
        <p:nvSpPr>
          <p:cNvPr id="2" name="Titre 1"/>
          <p:cNvSpPr>
            <a:spLocks noGrp="1"/>
          </p:cNvSpPr>
          <p:nvPr>
            <p:ph type="title"/>
          </p:nvPr>
        </p:nvSpPr>
        <p:spPr>
          <a:xfrm>
            <a:off x="893089" y="0"/>
            <a:ext cx="4367636" cy="857250"/>
          </a:xfrm>
        </p:spPr>
        <p:txBody>
          <a:bodyPr>
            <a:noAutofit/>
          </a:bodyPr>
          <a:lstStyle/>
          <a:p>
            <a:pPr algn="r"/>
            <a:r>
              <a:rPr lang="fr-FR" sz="3200" b="1" dirty="0" smtClean="0">
                <a:solidFill>
                  <a:srgbClr val="4344B1"/>
                </a:solidFill>
              </a:rPr>
              <a:t>Cadre politique: Niveaux </a:t>
            </a:r>
            <a:endParaRPr lang="fr-FR" sz="3200" dirty="0">
              <a:solidFill>
                <a:srgbClr val="4344B1"/>
              </a:solidFill>
            </a:endParaRPr>
          </a:p>
        </p:txBody>
      </p:sp>
      <p:grpSp>
        <p:nvGrpSpPr>
          <p:cNvPr id="7" name="Grouper 6"/>
          <p:cNvGrpSpPr/>
          <p:nvPr/>
        </p:nvGrpSpPr>
        <p:grpSpPr>
          <a:xfrm>
            <a:off x="893089" y="4882323"/>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sp>
        <p:nvSpPr>
          <p:cNvPr id="26" name="Titre 1"/>
          <p:cNvSpPr txBox="1">
            <a:spLocks/>
          </p:cNvSpPr>
          <p:nvPr/>
        </p:nvSpPr>
        <p:spPr>
          <a:xfrm>
            <a:off x="6193912" y="-19596"/>
            <a:ext cx="2732757"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3200" b="1" dirty="0" smtClean="0">
                <a:solidFill>
                  <a:schemeClr val="bg1"/>
                </a:solidFill>
              </a:rPr>
              <a:t>Tendances</a:t>
            </a:r>
            <a:endParaRPr lang="fr-FR" sz="3200" dirty="0">
              <a:solidFill>
                <a:schemeClr val="bg1"/>
              </a:solidFill>
            </a:endParaRPr>
          </a:p>
        </p:txBody>
      </p:sp>
      <p:graphicFrame>
        <p:nvGraphicFramePr>
          <p:cNvPr id="13" name="Graphique 12"/>
          <p:cNvGraphicFramePr/>
          <p:nvPr>
            <p:extLst>
              <p:ext uri="{D42A27DB-BD31-4B8C-83A1-F6EECF244321}">
                <p14:modId xmlns:p14="http://schemas.microsoft.com/office/powerpoint/2010/main" val="1720085663"/>
              </p:ext>
            </p:extLst>
          </p:nvPr>
        </p:nvGraphicFramePr>
        <p:xfrm>
          <a:off x="742307" y="1930715"/>
          <a:ext cx="4874491" cy="31403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Graphique 13"/>
          <p:cNvGraphicFramePr/>
          <p:nvPr>
            <p:extLst>
              <p:ext uri="{D42A27DB-BD31-4B8C-83A1-F6EECF244321}">
                <p14:modId xmlns:p14="http://schemas.microsoft.com/office/powerpoint/2010/main" val="675458107"/>
              </p:ext>
            </p:extLst>
          </p:nvPr>
        </p:nvGraphicFramePr>
        <p:xfrm>
          <a:off x="5676521" y="837654"/>
          <a:ext cx="3577834" cy="2148840"/>
        </p:xfrm>
        <a:graphic>
          <a:graphicData uri="http://schemas.openxmlformats.org/drawingml/2006/chart">
            <c:chart xmlns:c="http://schemas.openxmlformats.org/drawingml/2006/chart" xmlns:r="http://schemas.openxmlformats.org/officeDocument/2006/relationships" r:id="rId8"/>
          </a:graphicData>
        </a:graphic>
      </p:graphicFrame>
      <p:cxnSp>
        <p:nvCxnSpPr>
          <p:cNvPr id="15" name="Connecteur en arc 14"/>
          <p:cNvCxnSpPr/>
          <p:nvPr/>
        </p:nvCxnSpPr>
        <p:spPr>
          <a:xfrm flipV="1">
            <a:off x="5260725" y="2715478"/>
            <a:ext cx="1494637" cy="1267026"/>
          </a:xfrm>
          <a:prstGeom prst="curvedConnector3">
            <a:avLst>
              <a:gd name="adj1" fmla="val 50000"/>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sp>
        <p:nvSpPr>
          <p:cNvPr id="3" name="Rectangle 2"/>
          <p:cNvSpPr/>
          <p:nvPr/>
        </p:nvSpPr>
        <p:spPr>
          <a:xfrm>
            <a:off x="816251" y="1930715"/>
            <a:ext cx="4737998" cy="1306041"/>
          </a:xfrm>
          <a:prstGeom prst="rect">
            <a:avLst/>
          </a:prstGeom>
          <a:solidFill>
            <a:schemeClr val="accent4">
              <a:lumMod val="75000"/>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Rectangle 15"/>
          <p:cNvSpPr/>
          <p:nvPr/>
        </p:nvSpPr>
        <p:spPr>
          <a:xfrm>
            <a:off x="816251" y="3236756"/>
            <a:ext cx="4763913" cy="1133405"/>
          </a:xfrm>
          <a:prstGeom prst="rect">
            <a:avLst/>
          </a:prstGeom>
          <a:solidFill>
            <a:schemeClr val="accent5">
              <a:lumMod val="75000"/>
              <a:alpha val="2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_tradnl"/>
          </a:p>
        </p:txBody>
      </p:sp>
      <p:sp>
        <p:nvSpPr>
          <p:cNvPr id="17" name="ZoneTexte 16"/>
          <p:cNvSpPr txBox="1"/>
          <p:nvPr/>
        </p:nvSpPr>
        <p:spPr>
          <a:xfrm rot="16200000">
            <a:off x="-2005355" y="2371695"/>
            <a:ext cx="5143501" cy="400110"/>
          </a:xfrm>
          <a:prstGeom prst="rect">
            <a:avLst/>
          </a:prstGeom>
          <a:solidFill>
            <a:schemeClr val="accent5">
              <a:lumMod val="75000"/>
            </a:schemeClr>
          </a:solidFill>
        </p:spPr>
        <p:txBody>
          <a:bodyPr wrap="square" rtlCol="0">
            <a:spAutoFit/>
          </a:bodyPr>
          <a:lstStyle/>
          <a:p>
            <a:pPr lvl="0"/>
            <a:r>
              <a:rPr lang="fr-FR" sz="2000" b="1" dirty="0" smtClean="0">
                <a:solidFill>
                  <a:srgbClr val="FFFFFF"/>
                </a:solidFill>
              </a:rPr>
              <a:t>FAIBLESSE:  COORDINATION  et RAPPORTS</a:t>
            </a:r>
            <a:endParaRPr lang="fr-FR" sz="2000" b="1" dirty="0">
              <a:solidFill>
                <a:srgbClr val="FFFFFF"/>
              </a:solidFill>
            </a:endParaRPr>
          </a:p>
        </p:txBody>
      </p:sp>
      <p:sp>
        <p:nvSpPr>
          <p:cNvPr id="19" name="ZoneTexte 18"/>
          <p:cNvSpPr txBox="1"/>
          <p:nvPr/>
        </p:nvSpPr>
        <p:spPr>
          <a:xfrm rot="16200000">
            <a:off x="-2383490" y="2360790"/>
            <a:ext cx="5160885" cy="400110"/>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rtlCol="0">
            <a:spAutoFit/>
          </a:bodyPr>
          <a:lstStyle/>
          <a:p>
            <a:pPr lvl="0"/>
            <a:r>
              <a:rPr lang="fr-FR" sz="2000" b="1" dirty="0" smtClean="0">
                <a:solidFill>
                  <a:srgbClr val="FFFFFF"/>
                </a:solidFill>
              </a:rPr>
              <a:t>FORCE: LIEN AVEC AUTRES ACTEURS</a:t>
            </a:r>
            <a:endParaRPr lang="fr-FR" sz="2000" b="1" dirty="0">
              <a:solidFill>
                <a:srgbClr val="FFFFFF"/>
              </a:solidFill>
            </a:endParaRPr>
          </a:p>
        </p:txBody>
      </p:sp>
      <p:sp>
        <p:nvSpPr>
          <p:cNvPr id="6" name="Rectangle 5"/>
          <p:cNvSpPr/>
          <p:nvPr/>
        </p:nvSpPr>
        <p:spPr>
          <a:xfrm>
            <a:off x="893089" y="758907"/>
            <a:ext cx="4572000" cy="73866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lvl="0"/>
            <a:r>
              <a:rPr lang="en-GB" sz="1400" dirty="0" smtClean="0">
                <a:solidFill>
                  <a:schemeClr val="accent4">
                    <a:lumMod val="75000"/>
                  </a:schemeClr>
                </a:solidFill>
              </a:rPr>
              <a:t>HYPOTHESE 2: Plus le cadre </a:t>
            </a:r>
            <a:r>
              <a:rPr lang="en-GB" sz="1400" dirty="0" err="1" smtClean="0">
                <a:solidFill>
                  <a:schemeClr val="accent4">
                    <a:lumMod val="75000"/>
                  </a:schemeClr>
                </a:solidFill>
              </a:rPr>
              <a:t>politique</a:t>
            </a:r>
            <a:r>
              <a:rPr lang="en-GB" sz="1400" dirty="0" smtClean="0">
                <a:solidFill>
                  <a:schemeClr val="accent4">
                    <a:lumMod val="75000"/>
                  </a:schemeClr>
                </a:solidFill>
              </a:rPr>
              <a:t> </a:t>
            </a:r>
            <a:r>
              <a:rPr lang="en-GB" sz="1400" dirty="0" err="1" smtClean="0">
                <a:solidFill>
                  <a:schemeClr val="accent4">
                    <a:lumMod val="75000"/>
                  </a:schemeClr>
                </a:solidFill>
              </a:rPr>
              <a:t>est</a:t>
            </a:r>
            <a:r>
              <a:rPr lang="en-GB" sz="1400" dirty="0" smtClean="0">
                <a:solidFill>
                  <a:schemeClr val="accent4">
                    <a:lumMod val="75000"/>
                  </a:schemeClr>
                </a:solidFill>
              </a:rPr>
              <a:t> fort et </a:t>
            </a:r>
            <a:r>
              <a:rPr lang="en-GB" sz="1400" dirty="0" err="1" smtClean="0">
                <a:solidFill>
                  <a:schemeClr val="accent4">
                    <a:lumMod val="75000"/>
                  </a:schemeClr>
                </a:solidFill>
              </a:rPr>
              <a:t>cohérent</a:t>
            </a:r>
            <a:r>
              <a:rPr lang="en-GB" sz="1400" dirty="0" smtClean="0">
                <a:solidFill>
                  <a:schemeClr val="accent4">
                    <a:lumMod val="75000"/>
                  </a:schemeClr>
                </a:solidFill>
              </a:rPr>
              <a:t>, plus </a:t>
            </a:r>
            <a:r>
              <a:rPr lang="en-GB" sz="1400" dirty="0" err="1" smtClean="0">
                <a:solidFill>
                  <a:schemeClr val="accent4">
                    <a:lumMod val="75000"/>
                  </a:schemeClr>
                </a:solidFill>
              </a:rPr>
              <a:t>développés</a:t>
            </a:r>
            <a:r>
              <a:rPr lang="en-GB" sz="1400" dirty="0" smtClean="0">
                <a:solidFill>
                  <a:schemeClr val="accent4">
                    <a:lumMod val="75000"/>
                  </a:schemeClr>
                </a:solidFill>
              </a:rPr>
              <a:t> </a:t>
            </a:r>
            <a:r>
              <a:rPr lang="en-GB" sz="1400" dirty="0" err="1" smtClean="0">
                <a:solidFill>
                  <a:schemeClr val="accent4">
                    <a:lumMod val="75000"/>
                  </a:schemeClr>
                </a:solidFill>
              </a:rPr>
              <a:t>seront</a:t>
            </a:r>
            <a:r>
              <a:rPr lang="en-GB" sz="1400" dirty="0" smtClean="0">
                <a:solidFill>
                  <a:schemeClr val="accent4">
                    <a:lumMod val="75000"/>
                  </a:schemeClr>
                </a:solidFill>
              </a:rPr>
              <a:t> les </a:t>
            </a:r>
            <a:r>
              <a:rPr lang="en-GB" sz="1400" dirty="0" err="1" smtClean="0">
                <a:solidFill>
                  <a:schemeClr val="accent4">
                    <a:lumMod val="75000"/>
                  </a:schemeClr>
                </a:solidFill>
              </a:rPr>
              <a:t>moyens</a:t>
            </a:r>
            <a:r>
              <a:rPr lang="en-GB" sz="1400" dirty="0" smtClean="0">
                <a:solidFill>
                  <a:schemeClr val="accent4">
                    <a:lumMod val="75000"/>
                  </a:schemeClr>
                </a:solidFill>
              </a:rPr>
              <a:t> de </a:t>
            </a:r>
            <a:r>
              <a:rPr lang="en-GB" sz="1400" dirty="0" err="1" smtClean="0">
                <a:solidFill>
                  <a:schemeClr val="accent4">
                    <a:lumMod val="75000"/>
                  </a:schemeClr>
                </a:solidFill>
              </a:rPr>
              <a:t>mise</a:t>
            </a:r>
            <a:r>
              <a:rPr lang="en-GB" sz="1400" dirty="0" smtClean="0">
                <a:solidFill>
                  <a:schemeClr val="accent4">
                    <a:lumMod val="75000"/>
                  </a:schemeClr>
                </a:solidFill>
              </a:rPr>
              <a:t> en oeuvre (formation, </a:t>
            </a:r>
            <a:r>
              <a:rPr lang="en-GB" sz="1400" dirty="0" err="1" smtClean="0">
                <a:solidFill>
                  <a:schemeClr val="accent4">
                    <a:lumMod val="75000"/>
                  </a:schemeClr>
                </a:solidFill>
              </a:rPr>
              <a:t>ressources</a:t>
            </a:r>
            <a:r>
              <a:rPr lang="en-GB" sz="1400" dirty="0" smtClean="0">
                <a:solidFill>
                  <a:schemeClr val="accent4">
                    <a:lumMod val="75000"/>
                  </a:schemeClr>
                </a:solidFill>
              </a:rPr>
              <a:t>, </a:t>
            </a:r>
            <a:r>
              <a:rPr lang="en-GB" sz="1400" dirty="0" err="1" smtClean="0">
                <a:solidFill>
                  <a:schemeClr val="accent4">
                    <a:lumMod val="75000"/>
                  </a:schemeClr>
                </a:solidFill>
              </a:rPr>
              <a:t>financement</a:t>
            </a:r>
            <a:r>
              <a:rPr lang="en-GB" sz="1400" dirty="0" smtClean="0">
                <a:solidFill>
                  <a:schemeClr val="accent4">
                    <a:lumMod val="75000"/>
                  </a:schemeClr>
                </a:solidFill>
              </a:rPr>
              <a:t> et </a:t>
            </a:r>
            <a:r>
              <a:rPr lang="en-GB" sz="1400" dirty="0" err="1" smtClean="0">
                <a:solidFill>
                  <a:schemeClr val="accent4">
                    <a:lumMod val="75000"/>
                  </a:schemeClr>
                </a:solidFill>
              </a:rPr>
              <a:t>évaluation</a:t>
            </a:r>
            <a:r>
              <a:rPr lang="en-GB" sz="1400" dirty="0" smtClean="0">
                <a:solidFill>
                  <a:schemeClr val="accent4">
                    <a:lumMod val="75000"/>
                  </a:schemeClr>
                </a:solidFill>
              </a:rPr>
              <a:t>).</a:t>
            </a:r>
            <a:endParaRPr lang="fr-FR" sz="1400" dirty="0">
              <a:solidFill>
                <a:schemeClr val="accent4">
                  <a:lumMod val="75000"/>
                </a:schemeClr>
              </a:solidFill>
            </a:endParaRPr>
          </a:p>
        </p:txBody>
      </p:sp>
    </p:spTree>
    <p:extLst>
      <p:ext uri="{BB962C8B-B14F-4D97-AF65-F5344CB8AC3E}">
        <p14:creationId xmlns:p14="http://schemas.microsoft.com/office/powerpoint/2010/main" val="36890163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41440" y="10160"/>
            <a:ext cx="2702559"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Rectangle 15"/>
          <p:cNvSpPr/>
          <p:nvPr/>
        </p:nvSpPr>
        <p:spPr>
          <a:xfrm>
            <a:off x="6835265" y="2239417"/>
            <a:ext cx="1991258" cy="26683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sp>
        <p:nvSpPr>
          <p:cNvPr id="2" name="Titre 1"/>
          <p:cNvSpPr>
            <a:spLocks noGrp="1"/>
          </p:cNvSpPr>
          <p:nvPr>
            <p:ph type="title"/>
          </p:nvPr>
        </p:nvSpPr>
        <p:spPr>
          <a:xfrm>
            <a:off x="6441440" y="110297"/>
            <a:ext cx="2578485" cy="1292751"/>
          </a:xfrm>
        </p:spPr>
        <p:txBody>
          <a:bodyPr>
            <a:normAutofit/>
          </a:bodyPr>
          <a:lstStyle/>
          <a:p>
            <a:pPr algn="r"/>
            <a:r>
              <a:rPr lang="fr-FR" sz="2400" b="1" dirty="0" smtClean="0">
                <a:solidFill>
                  <a:schemeClr val="bg1"/>
                </a:solidFill>
              </a:rPr>
              <a:t>Cadre politique:  tendances</a:t>
            </a:r>
            <a:endParaRPr lang="fr-FR" sz="2400" dirty="0">
              <a:solidFill>
                <a:schemeClr val="bg1"/>
              </a:solidFill>
            </a:endParaRPr>
          </a:p>
        </p:txBody>
      </p:sp>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pic>
        <p:nvPicPr>
          <p:cNvPr id="3" name="Image 2" descr="Policy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5304" y="35116"/>
            <a:ext cx="5118544" cy="5118544"/>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2070907476"/>
              </p:ext>
            </p:extLst>
          </p:nvPr>
        </p:nvGraphicFramePr>
        <p:xfrm>
          <a:off x="6833811" y="1862667"/>
          <a:ext cx="1992712" cy="3045134"/>
        </p:xfrm>
        <a:graphic>
          <a:graphicData uri="http://schemas.openxmlformats.org/drawingml/2006/table">
            <a:tbl>
              <a:tblPr firstRow="1" bandRow="1">
                <a:tableStyleId>{69012ECD-51FC-41F1-AA8D-1B2483CD663E}</a:tableStyleId>
              </a:tblPr>
              <a:tblGrid>
                <a:gridCol w="1992712"/>
              </a:tblGrid>
              <a:tr h="356087">
                <a:tc>
                  <a:txBody>
                    <a:bodyPr/>
                    <a:lstStyle/>
                    <a:p>
                      <a:r>
                        <a:rPr lang="fr-FR" sz="1200" dirty="0" smtClean="0">
                          <a:solidFill>
                            <a:schemeClr val="bg1"/>
                          </a:solidFill>
                        </a:rPr>
                        <a:t>Variables</a:t>
                      </a:r>
                      <a:r>
                        <a:rPr lang="fr-FR" sz="1200" baseline="0" dirty="0" smtClean="0">
                          <a:solidFill>
                            <a:schemeClr val="bg1"/>
                          </a:solidFill>
                        </a:rPr>
                        <a:t> (ex: Danemark)</a:t>
                      </a:r>
                      <a:endParaRPr lang="fr-FR" sz="1200" dirty="0">
                        <a:solidFill>
                          <a:srgbClr val="FFFFFF"/>
                        </a:solidFill>
                      </a:endParaRPr>
                    </a:p>
                  </a:txBody>
                  <a:tcPr/>
                </a:tc>
              </a:tr>
              <a:tr h="4387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u="none" strike="noStrike" dirty="0" smtClean="0">
                          <a:solidFill>
                            <a:srgbClr val="FF00F5"/>
                          </a:solidFill>
                          <a:effectLst/>
                        </a:rPr>
                        <a:t>Normes</a:t>
                      </a:r>
                      <a:r>
                        <a:rPr lang="fr-FR" sz="1200" u="none" strike="noStrike" baseline="0" dirty="0" smtClean="0">
                          <a:solidFill>
                            <a:srgbClr val="FF00F5"/>
                          </a:solidFill>
                          <a:effectLst/>
                        </a:rPr>
                        <a:t> et standards</a:t>
                      </a:r>
                      <a:endParaRPr lang="fr-FR" sz="1200" u="none" strike="noStrike" dirty="0" smtClean="0">
                        <a:solidFill>
                          <a:srgbClr val="FF00F5"/>
                        </a:solidFill>
                        <a:effectLst/>
                      </a:endParaRPr>
                    </a:p>
                  </a:txBody>
                  <a:tcPr/>
                </a:tc>
              </a:tr>
              <a:tr h="4387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u="none" strike="noStrike" dirty="0" smtClean="0">
                          <a:solidFill>
                            <a:srgbClr val="81C8FF"/>
                          </a:solidFill>
                          <a:effectLst/>
                        </a:rPr>
                        <a:t>Autorité</a:t>
                      </a:r>
                      <a:r>
                        <a:rPr lang="fr-FR" sz="1200" u="none" strike="noStrike" baseline="0" dirty="0" smtClean="0">
                          <a:solidFill>
                            <a:srgbClr val="81C8FF"/>
                          </a:solidFill>
                          <a:effectLst/>
                        </a:rPr>
                        <a:t> de régulation </a:t>
                      </a:r>
                      <a:endParaRPr lang="fr-FR" sz="1200" u="none" strike="noStrike" dirty="0" smtClean="0">
                        <a:solidFill>
                          <a:srgbClr val="81C8FF"/>
                        </a:solidFill>
                        <a:effectLst/>
                      </a:endParaRPr>
                    </a:p>
                  </a:txBody>
                  <a:tcPr/>
                </a:tc>
              </a:tr>
              <a:tr h="4954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u="none" strike="noStrike" dirty="0" smtClean="0">
                          <a:solidFill>
                            <a:srgbClr val="0000FF"/>
                          </a:solidFill>
                          <a:effectLst/>
                        </a:rPr>
                        <a:t>Mécanisme</a:t>
                      </a:r>
                      <a:r>
                        <a:rPr lang="fr-FR" sz="1200" u="none" strike="noStrike" baseline="0" dirty="0" smtClean="0">
                          <a:solidFill>
                            <a:srgbClr val="0000FF"/>
                          </a:solidFill>
                          <a:effectLst/>
                        </a:rPr>
                        <a:t> interministériel</a:t>
                      </a:r>
                      <a:endParaRPr lang="fr-FR" sz="1200" u="none" strike="noStrike" dirty="0" smtClean="0">
                        <a:solidFill>
                          <a:srgbClr val="0000FF"/>
                        </a:solidFill>
                        <a:effectLst/>
                      </a:endParaRPr>
                    </a:p>
                  </a:txBody>
                  <a:tcPr/>
                </a:tc>
              </a:tr>
              <a:tr h="4387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u="none" strike="noStrike" dirty="0" smtClean="0">
                          <a:solidFill>
                            <a:srgbClr val="FF00F5"/>
                          </a:solidFill>
                          <a:effectLst/>
                        </a:rPr>
                        <a:t>Lien</a:t>
                      </a:r>
                      <a:r>
                        <a:rPr lang="fr-FR" sz="1200" u="none" strike="noStrike" baseline="0" dirty="0" smtClean="0">
                          <a:solidFill>
                            <a:srgbClr val="FF00F5"/>
                          </a:solidFill>
                          <a:effectLst/>
                        </a:rPr>
                        <a:t> avec autres acteurs</a:t>
                      </a:r>
                      <a:endParaRPr lang="fr-FR" sz="1200" u="none" strike="noStrike" dirty="0" smtClean="0">
                        <a:solidFill>
                          <a:srgbClr val="FF00F5"/>
                        </a:solidFill>
                        <a:effectLst/>
                      </a:endParaRPr>
                    </a:p>
                  </a:txBody>
                  <a:tcPr/>
                </a:tc>
              </a:tr>
              <a:tr h="4387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u="none" strike="noStrike" dirty="0" smtClean="0">
                          <a:solidFill>
                            <a:srgbClr val="0000FF"/>
                          </a:solidFill>
                          <a:effectLst/>
                        </a:rPr>
                        <a:t>Mécanisme</a:t>
                      </a:r>
                      <a:r>
                        <a:rPr lang="fr-FR" sz="1200" u="none" strike="noStrike" baseline="0" dirty="0" smtClean="0">
                          <a:solidFill>
                            <a:srgbClr val="0000FF"/>
                          </a:solidFill>
                          <a:effectLst/>
                        </a:rPr>
                        <a:t> de </a:t>
                      </a:r>
                      <a:r>
                        <a:rPr lang="fr-FR" sz="1200" u="none" strike="noStrike" baseline="0" dirty="0" err="1" smtClean="0">
                          <a:solidFill>
                            <a:srgbClr val="0000FF"/>
                          </a:solidFill>
                          <a:effectLst/>
                        </a:rPr>
                        <a:t>co</a:t>
                      </a:r>
                      <a:r>
                        <a:rPr lang="fr-FR" sz="1200" u="none" strike="noStrike" baseline="0" dirty="0" smtClean="0">
                          <a:solidFill>
                            <a:srgbClr val="0000FF"/>
                          </a:solidFill>
                          <a:effectLst/>
                        </a:rPr>
                        <a:t>-régulation</a:t>
                      </a:r>
                      <a:endParaRPr lang="fr-FR" sz="1200" u="none" strike="noStrike" dirty="0" smtClean="0">
                        <a:solidFill>
                          <a:srgbClr val="0000FF"/>
                        </a:solidFill>
                        <a:effectLst/>
                      </a:endParaRPr>
                    </a:p>
                  </a:txBody>
                  <a:tcPr/>
                </a:tc>
              </a:tr>
              <a:tr h="4387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u="none" strike="noStrike" dirty="0" smtClean="0">
                          <a:solidFill>
                            <a:srgbClr val="0000FF"/>
                          </a:solidFill>
                          <a:effectLst/>
                        </a:rPr>
                        <a:t>Rapports</a:t>
                      </a:r>
                    </a:p>
                  </a:txBody>
                  <a:tcPr/>
                </a:tc>
              </a:tr>
            </a:tbl>
          </a:graphicData>
        </a:graphic>
      </p:graphicFrame>
      <p:cxnSp>
        <p:nvCxnSpPr>
          <p:cNvPr id="19" name="Connecteur droit avec flèche 18"/>
          <p:cNvCxnSpPr/>
          <p:nvPr/>
        </p:nvCxnSpPr>
        <p:spPr>
          <a:xfrm flipH="1" flipV="1">
            <a:off x="5020647" y="2980465"/>
            <a:ext cx="1827192" cy="892881"/>
          </a:xfrm>
          <a:prstGeom prst="straightConnector1">
            <a:avLst/>
          </a:prstGeom>
          <a:ln>
            <a:solidFill>
              <a:srgbClr val="FF00F5"/>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flipH="1">
            <a:off x="4094478" y="2439704"/>
            <a:ext cx="2739333" cy="171265"/>
          </a:xfrm>
          <a:prstGeom prst="straightConnector1">
            <a:avLst/>
          </a:prstGeom>
          <a:ln>
            <a:solidFill>
              <a:srgbClr val="FF00F5"/>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flipH="1" flipV="1">
            <a:off x="4397760" y="2696601"/>
            <a:ext cx="2436051" cy="107801"/>
          </a:xfrm>
          <a:prstGeom prst="straightConnector1">
            <a:avLst/>
          </a:prstGeom>
          <a:ln>
            <a:solidFill>
              <a:srgbClr val="81C8FF"/>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a:stCxn id="12" idx="1"/>
          </p:cNvCxnSpPr>
          <p:nvPr/>
        </p:nvCxnSpPr>
        <p:spPr>
          <a:xfrm flipH="1" flipV="1">
            <a:off x="4643258" y="2804402"/>
            <a:ext cx="2190553" cy="58083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flipH="1" flipV="1">
            <a:off x="5393986" y="3068498"/>
            <a:ext cx="1439825" cy="124500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flipH="1" flipV="1">
            <a:off x="5708320" y="3068498"/>
            <a:ext cx="1126945" cy="153424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rot="16200000">
            <a:off x="-1742653" y="2371696"/>
            <a:ext cx="5143501" cy="400110"/>
          </a:xfrm>
          <a:prstGeom prst="rect">
            <a:avLst/>
          </a:prstGeom>
          <a:solidFill>
            <a:schemeClr val="accent5">
              <a:lumMod val="75000"/>
            </a:schemeClr>
          </a:solidFill>
        </p:spPr>
        <p:txBody>
          <a:bodyPr wrap="square" rtlCol="0">
            <a:spAutoFit/>
          </a:bodyPr>
          <a:lstStyle/>
          <a:p>
            <a:pPr lvl="0"/>
            <a:r>
              <a:rPr lang="fr-FR" sz="2000" b="1" dirty="0" smtClean="0">
                <a:solidFill>
                  <a:srgbClr val="FFFFFF"/>
                </a:solidFill>
              </a:rPr>
              <a:t>FAIBLESSE: COORDINATION ET RAPPORTS </a:t>
            </a:r>
            <a:endParaRPr lang="fr-FR" sz="2000" b="1" dirty="0">
              <a:solidFill>
                <a:srgbClr val="FFFFFF"/>
              </a:solidFill>
            </a:endParaRPr>
          </a:p>
        </p:txBody>
      </p:sp>
    </p:spTree>
    <p:extLst>
      <p:ext uri="{BB962C8B-B14F-4D97-AF65-F5344CB8AC3E}">
        <p14:creationId xmlns:p14="http://schemas.microsoft.com/office/powerpoint/2010/main" val="16072147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37125" y="10160"/>
            <a:ext cx="3606875"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graphicFrame>
        <p:nvGraphicFramePr>
          <p:cNvPr id="11" name="Graphique 10"/>
          <p:cNvGraphicFramePr/>
          <p:nvPr>
            <p:extLst>
              <p:ext uri="{D42A27DB-BD31-4B8C-83A1-F6EECF244321}">
                <p14:modId xmlns:p14="http://schemas.microsoft.com/office/powerpoint/2010/main" val="498264429"/>
              </p:ext>
            </p:extLst>
          </p:nvPr>
        </p:nvGraphicFramePr>
        <p:xfrm>
          <a:off x="54404" y="392603"/>
          <a:ext cx="5676471" cy="5047815"/>
        </p:xfrm>
        <a:graphic>
          <a:graphicData uri="http://schemas.openxmlformats.org/drawingml/2006/chart">
            <c:chart xmlns:c="http://schemas.openxmlformats.org/drawingml/2006/chart" xmlns:r="http://schemas.openxmlformats.org/officeDocument/2006/relationships" r:id="rId7"/>
          </a:graphicData>
        </a:graphic>
      </p:graphicFrame>
      <p:sp>
        <p:nvSpPr>
          <p:cNvPr id="17" name="Titre 1"/>
          <p:cNvSpPr>
            <a:spLocks noGrp="1"/>
          </p:cNvSpPr>
          <p:nvPr>
            <p:ph type="title"/>
          </p:nvPr>
        </p:nvSpPr>
        <p:spPr>
          <a:xfrm>
            <a:off x="893089" y="86167"/>
            <a:ext cx="7626905" cy="382443"/>
          </a:xfrm>
        </p:spPr>
        <p:txBody>
          <a:bodyPr>
            <a:noAutofit/>
          </a:bodyPr>
          <a:lstStyle/>
          <a:p>
            <a:pPr algn="l"/>
            <a:r>
              <a:rPr lang="fr-FR" sz="1800" b="1" dirty="0" smtClean="0">
                <a:solidFill>
                  <a:srgbClr val="4344B1"/>
                </a:solidFill>
              </a:rPr>
              <a:t>Cadre /Financement/Evaluation    NIVEAUX                           </a:t>
            </a:r>
            <a:r>
              <a:rPr lang="fr-FR" sz="2400" b="1" dirty="0" smtClean="0">
                <a:solidFill>
                  <a:schemeClr val="bg1"/>
                </a:solidFill>
              </a:rPr>
              <a:t>Tendances</a:t>
            </a:r>
            <a:endParaRPr lang="fr-FR" sz="2400" b="1" dirty="0">
              <a:solidFill>
                <a:schemeClr val="bg1"/>
              </a:solidFill>
            </a:endParaRPr>
          </a:p>
        </p:txBody>
      </p:sp>
      <p:graphicFrame>
        <p:nvGraphicFramePr>
          <p:cNvPr id="19" name="Graphique 18"/>
          <p:cNvGraphicFramePr>
            <a:graphicFrameLocks/>
          </p:cNvGraphicFramePr>
          <p:nvPr>
            <p:extLst>
              <p:ext uri="{D42A27DB-BD31-4B8C-83A1-F6EECF244321}">
                <p14:modId xmlns:p14="http://schemas.microsoft.com/office/powerpoint/2010/main" val="673912451"/>
              </p:ext>
            </p:extLst>
          </p:nvPr>
        </p:nvGraphicFramePr>
        <p:xfrm>
          <a:off x="5537125" y="361948"/>
          <a:ext cx="5078942" cy="4468283"/>
        </p:xfrm>
        <a:graphic>
          <a:graphicData uri="http://schemas.openxmlformats.org/drawingml/2006/chart">
            <c:chart xmlns:c="http://schemas.openxmlformats.org/drawingml/2006/chart" xmlns:r="http://schemas.openxmlformats.org/officeDocument/2006/relationships" r:id="rId8"/>
          </a:graphicData>
        </a:graphic>
      </p:graphicFrame>
      <p:sp>
        <p:nvSpPr>
          <p:cNvPr id="12" name="ZoneTexte 11"/>
          <p:cNvSpPr txBox="1"/>
          <p:nvPr/>
        </p:nvSpPr>
        <p:spPr>
          <a:xfrm rot="16200000">
            <a:off x="-2371695" y="2371697"/>
            <a:ext cx="5143501" cy="400110"/>
          </a:xfrm>
          <a:prstGeom prst="rect">
            <a:avLst/>
          </a:prstGeom>
          <a:solidFill>
            <a:schemeClr val="accent5">
              <a:lumMod val="75000"/>
            </a:schemeClr>
          </a:solidFill>
        </p:spPr>
        <p:txBody>
          <a:bodyPr wrap="square" rtlCol="0">
            <a:spAutoFit/>
          </a:bodyPr>
          <a:lstStyle/>
          <a:p>
            <a:pPr lvl="0"/>
            <a:r>
              <a:rPr lang="fr-FR" sz="2000" b="1" dirty="0" smtClean="0">
                <a:solidFill>
                  <a:srgbClr val="FFFFFF"/>
                </a:solidFill>
              </a:rPr>
              <a:t>FAIBLESSE : UN CERCLE VICIEUX</a:t>
            </a:r>
            <a:endParaRPr lang="fr-FR" sz="2000" b="1" dirty="0">
              <a:solidFill>
                <a:srgbClr val="FFFFFF"/>
              </a:solidFill>
            </a:endParaRPr>
          </a:p>
        </p:txBody>
      </p:sp>
    </p:spTree>
    <p:extLst>
      <p:ext uri="{BB962C8B-B14F-4D97-AF65-F5344CB8AC3E}">
        <p14:creationId xmlns:p14="http://schemas.microsoft.com/office/powerpoint/2010/main" val="22184933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37125" y="10160"/>
            <a:ext cx="3606875"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sp>
        <p:nvSpPr>
          <p:cNvPr id="17" name="Titre 1"/>
          <p:cNvSpPr>
            <a:spLocks noGrp="1"/>
          </p:cNvSpPr>
          <p:nvPr>
            <p:ph type="title"/>
          </p:nvPr>
        </p:nvSpPr>
        <p:spPr>
          <a:xfrm>
            <a:off x="1088768" y="86167"/>
            <a:ext cx="7493000" cy="382443"/>
          </a:xfrm>
        </p:spPr>
        <p:txBody>
          <a:bodyPr>
            <a:noAutofit/>
          </a:bodyPr>
          <a:lstStyle/>
          <a:p>
            <a:pPr algn="l"/>
            <a:r>
              <a:rPr lang="fr-FR" sz="1800" b="1" dirty="0" smtClean="0">
                <a:solidFill>
                  <a:srgbClr val="4344B1"/>
                </a:solidFill>
              </a:rPr>
              <a:t>Cadre/</a:t>
            </a:r>
            <a:r>
              <a:rPr lang="fr-FR" sz="1800" b="1" dirty="0">
                <a:solidFill>
                  <a:srgbClr val="4344B1"/>
                </a:solidFill>
              </a:rPr>
              <a:t>F</a:t>
            </a:r>
            <a:r>
              <a:rPr lang="fr-FR" sz="1800" b="1" dirty="0" smtClean="0">
                <a:solidFill>
                  <a:srgbClr val="4344B1"/>
                </a:solidFill>
              </a:rPr>
              <a:t>ormation/Ressources NIVEAUX                 </a:t>
            </a:r>
            <a:r>
              <a:rPr lang="fr-FR" sz="1800" b="1" dirty="0" smtClean="0">
                <a:solidFill>
                  <a:schemeClr val="bg1"/>
                </a:solidFill>
              </a:rPr>
              <a:t>TENDANCES</a:t>
            </a:r>
            <a:endParaRPr lang="fr-FR" sz="1800" dirty="0">
              <a:solidFill>
                <a:schemeClr val="bg1"/>
              </a:solidFill>
            </a:endParaRPr>
          </a:p>
        </p:txBody>
      </p:sp>
      <p:graphicFrame>
        <p:nvGraphicFramePr>
          <p:cNvPr id="12" name="Graphique 11"/>
          <p:cNvGraphicFramePr>
            <a:graphicFrameLocks/>
          </p:cNvGraphicFramePr>
          <p:nvPr>
            <p:extLst>
              <p:ext uri="{D42A27DB-BD31-4B8C-83A1-F6EECF244321}">
                <p14:modId xmlns:p14="http://schemas.microsoft.com/office/powerpoint/2010/main" val="2155764858"/>
              </p:ext>
            </p:extLst>
          </p:nvPr>
        </p:nvGraphicFramePr>
        <p:xfrm>
          <a:off x="46634" y="667192"/>
          <a:ext cx="5399115" cy="447630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aphique 10"/>
          <p:cNvGraphicFramePr>
            <a:graphicFrameLocks/>
          </p:cNvGraphicFramePr>
          <p:nvPr>
            <p:extLst>
              <p:ext uri="{D42A27DB-BD31-4B8C-83A1-F6EECF244321}">
                <p14:modId xmlns:p14="http://schemas.microsoft.com/office/powerpoint/2010/main" val="4109883006"/>
              </p:ext>
            </p:extLst>
          </p:nvPr>
        </p:nvGraphicFramePr>
        <p:xfrm>
          <a:off x="4993540" y="10160"/>
          <a:ext cx="4584839" cy="5000385"/>
        </p:xfrm>
        <a:graphic>
          <a:graphicData uri="http://schemas.openxmlformats.org/drawingml/2006/chart">
            <c:chart xmlns:c="http://schemas.openxmlformats.org/drawingml/2006/chart" xmlns:r="http://schemas.openxmlformats.org/officeDocument/2006/relationships" r:id="rId8"/>
          </a:graphicData>
        </a:graphic>
      </p:graphicFrame>
      <p:sp>
        <p:nvSpPr>
          <p:cNvPr id="13" name="ZoneTexte 12"/>
          <p:cNvSpPr txBox="1"/>
          <p:nvPr/>
        </p:nvSpPr>
        <p:spPr>
          <a:xfrm rot="16200000">
            <a:off x="-2371695" y="2457863"/>
            <a:ext cx="5143501" cy="400110"/>
          </a:xfrm>
          <a:prstGeom prst="rect">
            <a:avLst/>
          </a:prstGeom>
          <a:solidFill>
            <a:schemeClr val="accent5">
              <a:lumMod val="75000"/>
            </a:schemeClr>
          </a:solidFill>
        </p:spPr>
        <p:txBody>
          <a:bodyPr wrap="square" rtlCol="0">
            <a:spAutoFit/>
          </a:bodyPr>
          <a:lstStyle/>
          <a:p>
            <a:pPr lvl="0"/>
            <a:r>
              <a:rPr lang="fr-FR" sz="2000" b="1" dirty="0" smtClean="0">
                <a:solidFill>
                  <a:srgbClr val="FFFFFF"/>
                </a:solidFill>
              </a:rPr>
              <a:t>FAIBLESSE: EFFET DE TROMPE L’OEIL 1 </a:t>
            </a:r>
            <a:endParaRPr lang="fr-FR" sz="2000" b="1" dirty="0">
              <a:solidFill>
                <a:srgbClr val="FFFFFF"/>
              </a:solidFill>
            </a:endParaRPr>
          </a:p>
        </p:txBody>
      </p:sp>
    </p:spTree>
    <p:extLst>
      <p:ext uri="{BB962C8B-B14F-4D97-AF65-F5344CB8AC3E}">
        <p14:creationId xmlns:p14="http://schemas.microsoft.com/office/powerpoint/2010/main" val="3074523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37125" y="10160"/>
            <a:ext cx="3606875"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sp>
        <p:nvSpPr>
          <p:cNvPr id="16" name="Titre 1"/>
          <p:cNvSpPr txBox="1">
            <a:spLocks/>
          </p:cNvSpPr>
          <p:nvPr/>
        </p:nvSpPr>
        <p:spPr>
          <a:xfrm>
            <a:off x="5598941" y="179952"/>
            <a:ext cx="2732757"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chemeClr val="bg1"/>
                </a:solidFill>
              </a:rPr>
              <a:t>TENDANCES</a:t>
            </a:r>
            <a:endParaRPr lang="fr-FR" sz="2400" dirty="0">
              <a:solidFill>
                <a:schemeClr val="bg1"/>
              </a:solidFill>
            </a:endParaRPr>
          </a:p>
        </p:txBody>
      </p:sp>
      <p:graphicFrame>
        <p:nvGraphicFramePr>
          <p:cNvPr id="13" name="Graphique 12"/>
          <p:cNvGraphicFramePr/>
          <p:nvPr>
            <p:extLst>
              <p:ext uri="{D42A27DB-BD31-4B8C-83A1-F6EECF244321}">
                <p14:modId xmlns:p14="http://schemas.microsoft.com/office/powerpoint/2010/main" val="1755956110"/>
              </p:ext>
            </p:extLst>
          </p:nvPr>
        </p:nvGraphicFramePr>
        <p:xfrm>
          <a:off x="817481" y="667192"/>
          <a:ext cx="4922763" cy="44864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aphique 14"/>
          <p:cNvGraphicFramePr/>
          <p:nvPr>
            <p:extLst>
              <p:ext uri="{D42A27DB-BD31-4B8C-83A1-F6EECF244321}">
                <p14:modId xmlns:p14="http://schemas.microsoft.com/office/powerpoint/2010/main" val="3414860169"/>
              </p:ext>
            </p:extLst>
          </p:nvPr>
        </p:nvGraphicFramePr>
        <p:xfrm>
          <a:off x="5453063" y="676716"/>
          <a:ext cx="4581525" cy="4506366"/>
        </p:xfrm>
        <a:graphic>
          <a:graphicData uri="http://schemas.openxmlformats.org/drawingml/2006/chart">
            <c:chart xmlns:c="http://schemas.openxmlformats.org/drawingml/2006/chart" xmlns:r="http://schemas.openxmlformats.org/officeDocument/2006/relationships" r:id="rId8"/>
          </a:graphicData>
        </a:graphic>
      </p:graphicFrame>
      <p:sp>
        <p:nvSpPr>
          <p:cNvPr id="17" name="Titre 1"/>
          <p:cNvSpPr txBox="1">
            <a:spLocks/>
          </p:cNvSpPr>
          <p:nvPr/>
        </p:nvSpPr>
        <p:spPr>
          <a:xfrm>
            <a:off x="456685" y="17462"/>
            <a:ext cx="4940815"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2000" b="1" dirty="0" smtClean="0">
                <a:solidFill>
                  <a:srgbClr val="4344B1"/>
                </a:solidFill>
              </a:rPr>
              <a:t>Cadre/ressources/autres acteurs NIVEAUX  </a:t>
            </a:r>
            <a:r>
              <a:rPr lang="fr-FR" sz="2400" b="1" dirty="0" smtClean="0">
                <a:solidFill>
                  <a:srgbClr val="4344B1"/>
                </a:solidFill>
              </a:rPr>
              <a:t> </a:t>
            </a:r>
            <a:endParaRPr lang="fr-FR" sz="2400" b="1" dirty="0">
              <a:solidFill>
                <a:srgbClr val="4344B1"/>
              </a:solidFill>
            </a:endParaRPr>
          </a:p>
        </p:txBody>
      </p:sp>
      <p:cxnSp>
        <p:nvCxnSpPr>
          <p:cNvPr id="3" name="Connecteur droit 2"/>
          <p:cNvCxnSpPr/>
          <p:nvPr/>
        </p:nvCxnSpPr>
        <p:spPr>
          <a:xfrm flipV="1">
            <a:off x="115458" y="3492337"/>
            <a:ext cx="1067982" cy="962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18556" y="3683219"/>
            <a:ext cx="874533" cy="962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7678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sp>
        <p:nvSpPr>
          <p:cNvPr id="16" name="Titre 1"/>
          <p:cNvSpPr txBox="1">
            <a:spLocks/>
          </p:cNvSpPr>
          <p:nvPr/>
        </p:nvSpPr>
        <p:spPr>
          <a:xfrm>
            <a:off x="5598941" y="179952"/>
            <a:ext cx="2732757"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chemeClr val="bg1"/>
                </a:solidFill>
              </a:rPr>
              <a:t>TENDANCES</a:t>
            </a:r>
            <a:endParaRPr lang="fr-FR" sz="2400" dirty="0">
              <a:solidFill>
                <a:schemeClr val="bg1"/>
              </a:solidFill>
            </a:endParaRPr>
          </a:p>
        </p:txBody>
      </p:sp>
      <p:sp>
        <p:nvSpPr>
          <p:cNvPr id="14" name="Rectangle 13"/>
          <p:cNvSpPr/>
          <p:nvPr/>
        </p:nvSpPr>
        <p:spPr>
          <a:xfrm>
            <a:off x="1834533" y="1037202"/>
            <a:ext cx="7443970" cy="3046988"/>
          </a:xfrm>
          <a:prstGeom prst="rect">
            <a:avLst/>
          </a:prstGeom>
          <a:ln w="57150" cmpd="sng"/>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GB" sz="3200" dirty="0" smtClean="0">
                <a:solidFill>
                  <a:schemeClr val="accent4">
                    <a:lumMod val="75000"/>
                  </a:schemeClr>
                </a:solidFill>
              </a:rPr>
              <a:t>HYPOTHESE 2:</a:t>
            </a:r>
          </a:p>
          <a:p>
            <a:pPr lvl="0"/>
            <a:r>
              <a:rPr lang="en-GB" sz="3200" dirty="0" smtClean="0">
                <a:solidFill>
                  <a:schemeClr val="accent4">
                    <a:lumMod val="75000"/>
                  </a:schemeClr>
                </a:solidFill>
              </a:rPr>
              <a:t> </a:t>
            </a:r>
            <a:r>
              <a:rPr lang="en-GB" sz="3200" dirty="0" err="1" smtClean="0">
                <a:solidFill>
                  <a:schemeClr val="accent4">
                    <a:lumMod val="75000"/>
                  </a:schemeClr>
                </a:solidFill>
              </a:rPr>
              <a:t>Partiellement</a:t>
            </a:r>
            <a:r>
              <a:rPr lang="en-GB" sz="3200" dirty="0" smtClean="0">
                <a:solidFill>
                  <a:schemeClr val="accent4">
                    <a:lumMod val="75000"/>
                  </a:schemeClr>
                </a:solidFill>
              </a:rPr>
              <a:t> </a:t>
            </a:r>
            <a:r>
              <a:rPr lang="en-GB" sz="3200" dirty="0" err="1" smtClean="0">
                <a:solidFill>
                  <a:schemeClr val="accent4">
                    <a:lumMod val="75000"/>
                  </a:schemeClr>
                </a:solidFill>
              </a:rPr>
              <a:t>valide</a:t>
            </a:r>
            <a:r>
              <a:rPr lang="en-GB" sz="3200" dirty="0" smtClean="0">
                <a:solidFill>
                  <a:schemeClr val="accent4">
                    <a:lumMod val="75000"/>
                  </a:schemeClr>
                </a:solidFill>
              </a:rPr>
              <a:t> </a:t>
            </a:r>
          </a:p>
          <a:p>
            <a:pPr lvl="0"/>
            <a:endParaRPr lang="en-GB" sz="3200" dirty="0">
              <a:solidFill>
                <a:schemeClr val="accent4">
                  <a:lumMod val="75000"/>
                </a:schemeClr>
              </a:solidFill>
            </a:endParaRPr>
          </a:p>
          <a:p>
            <a:pPr lvl="0"/>
            <a:r>
              <a:rPr lang="en-GB" sz="3200" dirty="0" smtClean="0">
                <a:solidFill>
                  <a:schemeClr val="accent4">
                    <a:lumMod val="75000"/>
                  </a:schemeClr>
                </a:solidFill>
                <a:sym typeface="Wingdings"/>
              </a:rPr>
              <a:t></a:t>
            </a:r>
            <a:r>
              <a:rPr lang="en-GB" sz="3200" dirty="0" err="1" smtClean="0">
                <a:solidFill>
                  <a:schemeClr val="accent4">
                    <a:lumMod val="75000"/>
                  </a:schemeClr>
                </a:solidFill>
              </a:rPr>
              <a:t>Cercle</a:t>
            </a:r>
            <a:r>
              <a:rPr lang="en-GB" sz="3200" dirty="0" smtClean="0">
                <a:solidFill>
                  <a:schemeClr val="accent4">
                    <a:lumMod val="75000"/>
                  </a:schemeClr>
                </a:solidFill>
              </a:rPr>
              <a:t> </a:t>
            </a:r>
            <a:r>
              <a:rPr lang="en-GB" sz="3200" dirty="0" err="1" smtClean="0">
                <a:solidFill>
                  <a:schemeClr val="accent4">
                    <a:lumMod val="75000"/>
                  </a:schemeClr>
                </a:solidFill>
              </a:rPr>
              <a:t>vicieux</a:t>
            </a:r>
            <a:endParaRPr lang="en-GB" sz="3200" dirty="0" smtClean="0">
              <a:solidFill>
                <a:schemeClr val="accent4">
                  <a:lumMod val="75000"/>
                </a:schemeClr>
              </a:solidFill>
            </a:endParaRPr>
          </a:p>
          <a:p>
            <a:pPr lvl="0"/>
            <a:endParaRPr lang="en-GB" sz="3200" dirty="0">
              <a:solidFill>
                <a:schemeClr val="accent4">
                  <a:lumMod val="75000"/>
                </a:schemeClr>
              </a:solidFill>
            </a:endParaRPr>
          </a:p>
          <a:p>
            <a:pPr lvl="0"/>
            <a:r>
              <a:rPr lang="en-GB" sz="3200" dirty="0" smtClean="0">
                <a:solidFill>
                  <a:schemeClr val="accent4">
                    <a:lumMod val="75000"/>
                  </a:schemeClr>
                </a:solidFill>
                <a:sym typeface="Wingdings"/>
              </a:rPr>
              <a:t></a:t>
            </a:r>
            <a:r>
              <a:rPr lang="en-GB" sz="3200" dirty="0" smtClean="0">
                <a:solidFill>
                  <a:schemeClr val="accent4">
                    <a:lumMod val="75000"/>
                  </a:schemeClr>
                </a:solidFill>
              </a:rPr>
              <a:t> </a:t>
            </a:r>
            <a:r>
              <a:rPr lang="en-GB" sz="3200" dirty="0" err="1">
                <a:solidFill>
                  <a:schemeClr val="accent4">
                    <a:lumMod val="75000"/>
                  </a:schemeClr>
                </a:solidFill>
              </a:rPr>
              <a:t>E</a:t>
            </a:r>
            <a:r>
              <a:rPr lang="en-GB" sz="3200" dirty="0" err="1" smtClean="0">
                <a:solidFill>
                  <a:schemeClr val="accent4">
                    <a:lumMod val="75000"/>
                  </a:schemeClr>
                </a:solidFill>
              </a:rPr>
              <a:t>ffet</a:t>
            </a:r>
            <a:r>
              <a:rPr lang="en-GB" sz="3200" dirty="0" smtClean="0">
                <a:solidFill>
                  <a:schemeClr val="accent4">
                    <a:lumMod val="75000"/>
                  </a:schemeClr>
                </a:solidFill>
              </a:rPr>
              <a:t> de trompe l’oeil (1) </a:t>
            </a:r>
            <a:endParaRPr lang="fr-FR" sz="3200" dirty="0">
              <a:solidFill>
                <a:schemeClr val="accent4">
                  <a:lumMod val="75000"/>
                </a:schemeClr>
              </a:solidFill>
            </a:endParaRPr>
          </a:p>
        </p:txBody>
      </p:sp>
    </p:spTree>
    <p:extLst>
      <p:ext uri="{BB962C8B-B14F-4D97-AF65-F5344CB8AC3E}">
        <p14:creationId xmlns:p14="http://schemas.microsoft.com/office/powerpoint/2010/main" val="20443485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08562" y="10160"/>
            <a:ext cx="3535438"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sp>
        <p:nvSpPr>
          <p:cNvPr id="16" name="Titre 1"/>
          <p:cNvSpPr txBox="1">
            <a:spLocks/>
          </p:cNvSpPr>
          <p:nvPr/>
        </p:nvSpPr>
        <p:spPr>
          <a:xfrm>
            <a:off x="5608562" y="0"/>
            <a:ext cx="2732757"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chemeClr val="bg1"/>
                </a:solidFill>
              </a:rPr>
              <a:t>TENDANCES</a:t>
            </a:r>
            <a:endParaRPr lang="fr-FR" sz="2400" dirty="0">
              <a:solidFill>
                <a:schemeClr val="bg1"/>
              </a:solidFill>
            </a:endParaRPr>
          </a:p>
        </p:txBody>
      </p:sp>
      <p:graphicFrame>
        <p:nvGraphicFramePr>
          <p:cNvPr id="13" name="Graphique 12"/>
          <p:cNvGraphicFramePr/>
          <p:nvPr>
            <p:extLst>
              <p:ext uri="{D42A27DB-BD31-4B8C-83A1-F6EECF244321}">
                <p14:modId xmlns:p14="http://schemas.microsoft.com/office/powerpoint/2010/main" val="3397947337"/>
              </p:ext>
            </p:extLst>
          </p:nvPr>
        </p:nvGraphicFramePr>
        <p:xfrm>
          <a:off x="1029153" y="657032"/>
          <a:ext cx="4922763" cy="44864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Graphique 14"/>
          <p:cNvGraphicFramePr/>
          <p:nvPr>
            <p:extLst>
              <p:ext uri="{D42A27DB-BD31-4B8C-83A1-F6EECF244321}">
                <p14:modId xmlns:p14="http://schemas.microsoft.com/office/powerpoint/2010/main" val="1053216140"/>
              </p:ext>
            </p:extLst>
          </p:nvPr>
        </p:nvGraphicFramePr>
        <p:xfrm>
          <a:off x="5453063" y="676716"/>
          <a:ext cx="4581525" cy="4506366"/>
        </p:xfrm>
        <a:graphic>
          <a:graphicData uri="http://schemas.openxmlformats.org/drawingml/2006/chart">
            <c:chart xmlns:c="http://schemas.openxmlformats.org/drawingml/2006/chart" xmlns:r="http://schemas.openxmlformats.org/officeDocument/2006/relationships" r:id="rId8"/>
          </a:graphicData>
        </a:graphic>
      </p:graphicFrame>
      <p:sp>
        <p:nvSpPr>
          <p:cNvPr id="17" name="Titre 1"/>
          <p:cNvSpPr txBox="1">
            <a:spLocks/>
          </p:cNvSpPr>
          <p:nvPr/>
        </p:nvSpPr>
        <p:spPr>
          <a:xfrm>
            <a:off x="512248" y="-10651"/>
            <a:ext cx="4940815"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2000" b="1" dirty="0">
                <a:solidFill>
                  <a:srgbClr val="4344B1"/>
                </a:solidFill>
              </a:rPr>
              <a:t>	</a:t>
            </a:r>
            <a:r>
              <a:rPr lang="fr-FR" sz="2000" b="1" dirty="0" smtClean="0">
                <a:solidFill>
                  <a:srgbClr val="4344B1"/>
                </a:solidFill>
              </a:rPr>
              <a:t>Autres acteurs/cadre   NIVEAUX  </a:t>
            </a:r>
            <a:endParaRPr lang="fr-FR" sz="2400" b="1" dirty="0">
              <a:solidFill>
                <a:srgbClr val="4344B1"/>
              </a:solidFill>
            </a:endParaRPr>
          </a:p>
        </p:txBody>
      </p:sp>
      <p:sp>
        <p:nvSpPr>
          <p:cNvPr id="2" name="Rectangle 1"/>
          <p:cNvSpPr/>
          <p:nvPr/>
        </p:nvSpPr>
        <p:spPr>
          <a:xfrm>
            <a:off x="400111" y="733871"/>
            <a:ext cx="1093866" cy="6924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r>
              <a:rPr lang="en-GB" sz="1300" dirty="0" smtClean="0"/>
              <a:t>Important role of other actors</a:t>
            </a:r>
            <a:endParaRPr lang="en-GB" sz="1300" dirty="0"/>
          </a:p>
        </p:txBody>
      </p:sp>
      <p:sp>
        <p:nvSpPr>
          <p:cNvPr id="19" name="ZoneTexte 18"/>
          <p:cNvSpPr txBox="1"/>
          <p:nvPr/>
        </p:nvSpPr>
        <p:spPr>
          <a:xfrm rot="16200000">
            <a:off x="-2371695" y="2371697"/>
            <a:ext cx="5143501" cy="400110"/>
          </a:xfrm>
          <a:prstGeom prst="rect">
            <a:avLst/>
          </a:prstGeom>
          <a:solidFill>
            <a:schemeClr val="accent5">
              <a:lumMod val="75000"/>
            </a:schemeClr>
          </a:solidFill>
        </p:spPr>
        <p:txBody>
          <a:bodyPr wrap="square" rtlCol="0">
            <a:spAutoFit/>
          </a:bodyPr>
          <a:lstStyle/>
          <a:p>
            <a:pPr lvl="0"/>
            <a:r>
              <a:rPr lang="fr-FR" sz="2000" b="1" dirty="0" smtClean="0">
                <a:solidFill>
                  <a:srgbClr val="FFFFFF"/>
                </a:solidFill>
              </a:rPr>
              <a:t>FAIBLESSE : EFFET DE DECALAGE/DEBRAYAGE</a:t>
            </a:r>
            <a:endParaRPr lang="fr-FR" sz="2000" b="1" dirty="0">
              <a:solidFill>
                <a:srgbClr val="FFFFFF"/>
              </a:solidFill>
            </a:endParaRPr>
          </a:p>
        </p:txBody>
      </p:sp>
    </p:spTree>
    <p:extLst>
      <p:ext uri="{BB962C8B-B14F-4D97-AF65-F5344CB8AC3E}">
        <p14:creationId xmlns:p14="http://schemas.microsoft.com/office/powerpoint/2010/main" val="19360504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37125" y="10160"/>
            <a:ext cx="3606875"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graphicFrame>
        <p:nvGraphicFramePr>
          <p:cNvPr id="12" name="Graphique 11"/>
          <p:cNvGraphicFramePr/>
          <p:nvPr>
            <p:extLst>
              <p:ext uri="{D42A27DB-BD31-4B8C-83A1-F6EECF244321}">
                <p14:modId xmlns:p14="http://schemas.microsoft.com/office/powerpoint/2010/main" val="3092067120"/>
              </p:ext>
            </p:extLst>
          </p:nvPr>
        </p:nvGraphicFramePr>
        <p:xfrm>
          <a:off x="46634" y="492125"/>
          <a:ext cx="5565179" cy="49153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Graphique 13"/>
          <p:cNvGraphicFramePr>
            <a:graphicFrameLocks/>
          </p:cNvGraphicFramePr>
          <p:nvPr>
            <p:extLst>
              <p:ext uri="{D42A27DB-BD31-4B8C-83A1-F6EECF244321}">
                <p14:modId xmlns:p14="http://schemas.microsoft.com/office/powerpoint/2010/main" val="1750447282"/>
              </p:ext>
            </p:extLst>
          </p:nvPr>
        </p:nvGraphicFramePr>
        <p:xfrm>
          <a:off x="5803544" y="10160"/>
          <a:ext cx="4942230" cy="5036938"/>
        </p:xfrm>
        <a:graphic>
          <a:graphicData uri="http://schemas.openxmlformats.org/drawingml/2006/chart">
            <c:chart xmlns:c="http://schemas.openxmlformats.org/drawingml/2006/chart" xmlns:r="http://schemas.openxmlformats.org/officeDocument/2006/relationships" r:id="rId8"/>
          </a:graphicData>
        </a:graphic>
      </p:graphicFrame>
      <p:sp>
        <p:nvSpPr>
          <p:cNvPr id="16" name="Titre 1"/>
          <p:cNvSpPr txBox="1">
            <a:spLocks/>
          </p:cNvSpPr>
          <p:nvPr/>
        </p:nvSpPr>
        <p:spPr>
          <a:xfrm>
            <a:off x="5537126" y="86166"/>
            <a:ext cx="2922310" cy="581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chemeClr val="bg1"/>
                </a:solidFill>
              </a:rPr>
              <a:t>  TENDANCES</a:t>
            </a:r>
            <a:endParaRPr lang="fr-FR" sz="2400" dirty="0">
              <a:solidFill>
                <a:schemeClr val="bg1"/>
              </a:solidFill>
            </a:endParaRPr>
          </a:p>
        </p:txBody>
      </p:sp>
      <p:sp>
        <p:nvSpPr>
          <p:cNvPr id="17" name="Titre 1"/>
          <p:cNvSpPr txBox="1">
            <a:spLocks/>
          </p:cNvSpPr>
          <p:nvPr/>
        </p:nvSpPr>
        <p:spPr>
          <a:xfrm>
            <a:off x="596310" y="-8155"/>
            <a:ext cx="4940815" cy="4746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2000" b="1" dirty="0" smtClean="0">
                <a:solidFill>
                  <a:srgbClr val="4344B1"/>
                </a:solidFill>
              </a:rPr>
              <a:t>Autres acteurs /Ressources/formation  </a:t>
            </a:r>
            <a:r>
              <a:rPr lang="fr-FR" sz="2400" b="1" dirty="0" smtClean="0">
                <a:solidFill>
                  <a:srgbClr val="4344B1"/>
                </a:solidFill>
              </a:rPr>
              <a:t>NIVEAUX</a:t>
            </a:r>
            <a:endParaRPr lang="fr-FR" sz="2400" b="1" dirty="0">
              <a:solidFill>
                <a:srgbClr val="4344B1"/>
              </a:solidFill>
            </a:endParaRPr>
          </a:p>
        </p:txBody>
      </p:sp>
      <p:sp>
        <p:nvSpPr>
          <p:cNvPr id="13" name="ZoneTexte 12"/>
          <p:cNvSpPr txBox="1"/>
          <p:nvPr/>
        </p:nvSpPr>
        <p:spPr>
          <a:xfrm rot="16200000">
            <a:off x="-2371695" y="2363542"/>
            <a:ext cx="5143501" cy="400110"/>
          </a:xfrm>
          <a:prstGeom prst="rect">
            <a:avLst/>
          </a:prstGeom>
          <a:solidFill>
            <a:schemeClr val="accent5">
              <a:lumMod val="75000"/>
            </a:schemeClr>
          </a:solidFill>
        </p:spPr>
        <p:txBody>
          <a:bodyPr wrap="square" rtlCol="0">
            <a:spAutoFit/>
          </a:bodyPr>
          <a:lstStyle/>
          <a:p>
            <a:pPr lvl="0"/>
            <a:r>
              <a:rPr lang="fr-FR" sz="2000" b="1" dirty="0" smtClean="0">
                <a:solidFill>
                  <a:srgbClr val="FFFFFF"/>
                </a:solidFill>
              </a:rPr>
              <a:t>FAIBLESSE: EFFET DE TROMPE L’ŒIL 2 </a:t>
            </a:r>
            <a:endParaRPr lang="fr-FR" sz="2000" b="1" dirty="0">
              <a:solidFill>
                <a:srgbClr val="FFFFFF"/>
              </a:solidFill>
            </a:endParaRPr>
          </a:p>
        </p:txBody>
      </p:sp>
    </p:spTree>
    <p:extLst>
      <p:ext uri="{BB962C8B-B14F-4D97-AF65-F5344CB8AC3E}">
        <p14:creationId xmlns:p14="http://schemas.microsoft.com/office/powerpoint/2010/main" val="41998136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sp>
        <p:nvSpPr>
          <p:cNvPr id="16" name="Titre 1"/>
          <p:cNvSpPr txBox="1">
            <a:spLocks/>
          </p:cNvSpPr>
          <p:nvPr/>
        </p:nvSpPr>
        <p:spPr>
          <a:xfrm>
            <a:off x="5598941" y="179952"/>
            <a:ext cx="2732757"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chemeClr val="bg1"/>
                </a:solidFill>
              </a:rPr>
              <a:t>TENDANCES</a:t>
            </a:r>
            <a:endParaRPr lang="fr-FR" sz="2400" dirty="0">
              <a:solidFill>
                <a:schemeClr val="bg1"/>
              </a:solidFill>
            </a:endParaRPr>
          </a:p>
        </p:txBody>
      </p:sp>
      <p:sp>
        <p:nvSpPr>
          <p:cNvPr id="14" name="Rectangle 13"/>
          <p:cNvSpPr/>
          <p:nvPr/>
        </p:nvSpPr>
        <p:spPr>
          <a:xfrm>
            <a:off x="1834533" y="1037202"/>
            <a:ext cx="7443970" cy="3046988"/>
          </a:xfrm>
          <a:prstGeom prst="rect">
            <a:avLst/>
          </a:prstGeom>
          <a:ln w="57150" cmpd="sng"/>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GB" sz="3200" dirty="0" smtClean="0">
                <a:solidFill>
                  <a:schemeClr val="accent4">
                    <a:lumMod val="75000"/>
                  </a:schemeClr>
                </a:solidFill>
              </a:rPr>
              <a:t>HYPOTHESE 2:</a:t>
            </a:r>
          </a:p>
          <a:p>
            <a:pPr lvl="0"/>
            <a:r>
              <a:rPr lang="en-GB" sz="3200" dirty="0" smtClean="0">
                <a:solidFill>
                  <a:schemeClr val="accent4">
                    <a:lumMod val="75000"/>
                  </a:schemeClr>
                </a:solidFill>
              </a:rPr>
              <a:t> </a:t>
            </a:r>
            <a:r>
              <a:rPr lang="en-GB" sz="3200" dirty="0" err="1" smtClean="0">
                <a:solidFill>
                  <a:schemeClr val="accent4">
                    <a:lumMod val="75000"/>
                  </a:schemeClr>
                </a:solidFill>
              </a:rPr>
              <a:t>Partiellement</a:t>
            </a:r>
            <a:r>
              <a:rPr lang="en-GB" sz="3200" dirty="0" smtClean="0">
                <a:solidFill>
                  <a:schemeClr val="accent4">
                    <a:lumMod val="75000"/>
                  </a:schemeClr>
                </a:solidFill>
              </a:rPr>
              <a:t> </a:t>
            </a:r>
            <a:r>
              <a:rPr lang="en-GB" sz="3200" dirty="0" err="1" smtClean="0">
                <a:solidFill>
                  <a:schemeClr val="accent4">
                    <a:lumMod val="75000"/>
                  </a:schemeClr>
                </a:solidFill>
              </a:rPr>
              <a:t>invalidée</a:t>
            </a:r>
            <a:r>
              <a:rPr lang="en-GB" sz="3200" dirty="0" smtClean="0">
                <a:solidFill>
                  <a:schemeClr val="accent4">
                    <a:lumMod val="75000"/>
                  </a:schemeClr>
                </a:solidFill>
              </a:rPr>
              <a:t> </a:t>
            </a:r>
          </a:p>
          <a:p>
            <a:pPr lvl="0"/>
            <a:endParaRPr lang="en-GB" sz="3200" dirty="0">
              <a:solidFill>
                <a:schemeClr val="accent4">
                  <a:lumMod val="75000"/>
                </a:schemeClr>
              </a:solidFill>
            </a:endParaRPr>
          </a:p>
          <a:p>
            <a:pPr lvl="0"/>
            <a:r>
              <a:rPr lang="en-GB" sz="3200" dirty="0" smtClean="0">
                <a:solidFill>
                  <a:schemeClr val="accent4">
                    <a:lumMod val="75000"/>
                  </a:schemeClr>
                </a:solidFill>
                <a:sym typeface="Wingdings"/>
              </a:rPr>
              <a:t></a:t>
            </a:r>
            <a:r>
              <a:rPr lang="en-GB" sz="3200" dirty="0" err="1">
                <a:solidFill>
                  <a:schemeClr val="accent4">
                    <a:lumMod val="75000"/>
                  </a:schemeClr>
                </a:solidFill>
                <a:sym typeface="Wingdings"/>
              </a:rPr>
              <a:t>E</a:t>
            </a:r>
            <a:r>
              <a:rPr lang="en-GB" sz="3200" dirty="0" err="1" smtClean="0">
                <a:solidFill>
                  <a:schemeClr val="accent4">
                    <a:lumMod val="75000"/>
                  </a:schemeClr>
                </a:solidFill>
              </a:rPr>
              <a:t>ffet</a:t>
            </a:r>
            <a:r>
              <a:rPr lang="en-GB" sz="3200" dirty="0" smtClean="0">
                <a:solidFill>
                  <a:schemeClr val="accent4">
                    <a:lumMod val="75000"/>
                  </a:schemeClr>
                </a:solidFill>
              </a:rPr>
              <a:t> de </a:t>
            </a:r>
            <a:r>
              <a:rPr lang="en-GB" sz="3200" dirty="0" err="1" smtClean="0">
                <a:solidFill>
                  <a:schemeClr val="accent4">
                    <a:lumMod val="75000"/>
                  </a:schemeClr>
                </a:solidFill>
              </a:rPr>
              <a:t>décalage</a:t>
            </a:r>
            <a:r>
              <a:rPr lang="en-GB" sz="3200" dirty="0" smtClean="0">
                <a:solidFill>
                  <a:schemeClr val="accent4">
                    <a:lumMod val="75000"/>
                  </a:schemeClr>
                </a:solidFill>
              </a:rPr>
              <a:t>/</a:t>
            </a:r>
            <a:r>
              <a:rPr lang="en-GB" sz="3200" dirty="0" err="1" smtClean="0">
                <a:solidFill>
                  <a:schemeClr val="accent4">
                    <a:lumMod val="75000"/>
                  </a:schemeClr>
                </a:solidFill>
              </a:rPr>
              <a:t>débrayage</a:t>
            </a:r>
            <a:endParaRPr lang="en-GB" sz="3200" dirty="0" smtClean="0">
              <a:solidFill>
                <a:schemeClr val="accent4">
                  <a:lumMod val="75000"/>
                </a:schemeClr>
              </a:solidFill>
            </a:endParaRPr>
          </a:p>
          <a:p>
            <a:pPr lvl="0"/>
            <a:endParaRPr lang="en-GB" sz="3200" dirty="0">
              <a:solidFill>
                <a:schemeClr val="accent4">
                  <a:lumMod val="75000"/>
                </a:schemeClr>
              </a:solidFill>
            </a:endParaRPr>
          </a:p>
          <a:p>
            <a:pPr lvl="0"/>
            <a:r>
              <a:rPr lang="en-GB" sz="3200" dirty="0" smtClean="0">
                <a:solidFill>
                  <a:schemeClr val="accent4">
                    <a:lumMod val="75000"/>
                  </a:schemeClr>
                </a:solidFill>
                <a:sym typeface="Wingdings"/>
              </a:rPr>
              <a:t></a:t>
            </a:r>
            <a:r>
              <a:rPr lang="en-GB" sz="3200" dirty="0" smtClean="0">
                <a:solidFill>
                  <a:schemeClr val="accent4">
                    <a:lumMod val="75000"/>
                  </a:schemeClr>
                </a:solidFill>
              </a:rPr>
              <a:t> </a:t>
            </a:r>
            <a:r>
              <a:rPr lang="en-GB" sz="3200" dirty="0" err="1">
                <a:solidFill>
                  <a:schemeClr val="accent4">
                    <a:lumMod val="75000"/>
                  </a:schemeClr>
                </a:solidFill>
              </a:rPr>
              <a:t>E</a:t>
            </a:r>
            <a:r>
              <a:rPr lang="en-GB" sz="3200" dirty="0" err="1" smtClean="0">
                <a:solidFill>
                  <a:schemeClr val="accent4">
                    <a:lumMod val="75000"/>
                  </a:schemeClr>
                </a:solidFill>
              </a:rPr>
              <a:t>ffet</a:t>
            </a:r>
            <a:r>
              <a:rPr lang="en-GB" sz="3200" dirty="0" smtClean="0">
                <a:solidFill>
                  <a:schemeClr val="accent4">
                    <a:lumMod val="75000"/>
                  </a:schemeClr>
                </a:solidFill>
              </a:rPr>
              <a:t> de trompe l’oeil (2) </a:t>
            </a:r>
            <a:endParaRPr lang="fr-FR" sz="3200" dirty="0">
              <a:solidFill>
                <a:schemeClr val="accent4">
                  <a:lumMod val="75000"/>
                </a:schemeClr>
              </a:solidFill>
            </a:endParaRPr>
          </a:p>
        </p:txBody>
      </p:sp>
    </p:spTree>
    <p:extLst>
      <p:ext uri="{BB962C8B-B14F-4D97-AF65-F5344CB8AC3E}">
        <p14:creationId xmlns:p14="http://schemas.microsoft.com/office/powerpoint/2010/main" val="40658326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sp>
        <p:nvSpPr>
          <p:cNvPr id="2" name="Titre 1"/>
          <p:cNvSpPr>
            <a:spLocks noGrp="1"/>
          </p:cNvSpPr>
          <p:nvPr>
            <p:ph type="title"/>
          </p:nvPr>
        </p:nvSpPr>
        <p:spPr/>
        <p:txBody>
          <a:bodyPr>
            <a:normAutofit/>
          </a:bodyPr>
          <a:lstStyle/>
          <a:p>
            <a:pPr algn="r"/>
            <a:r>
              <a:rPr lang="fr-FR" sz="1400" b="1" dirty="0" smtClean="0">
                <a:solidFill>
                  <a:srgbClr val="4344B1"/>
                </a:solidFill>
              </a:rPr>
              <a:t>A</a:t>
            </a:r>
            <a:endParaRPr lang="fr-FR" sz="1400" dirty="0">
              <a:solidFill>
                <a:schemeClr val="bg1">
                  <a:lumMod val="85000"/>
                </a:schemeClr>
              </a:solidFill>
            </a:endParaRPr>
          </a:p>
        </p:txBody>
      </p:sp>
      <p:grpSp>
        <p:nvGrpSpPr>
          <p:cNvPr id="8" name="Grouper 7"/>
          <p:cNvGrpSpPr/>
          <p:nvPr/>
        </p:nvGrpSpPr>
        <p:grpSpPr>
          <a:xfrm>
            <a:off x="0" y="4761162"/>
            <a:ext cx="1029153" cy="249383"/>
            <a:chOff x="0" y="4636471"/>
            <a:chExt cx="1029153" cy="249383"/>
          </a:xfrm>
        </p:grpSpPr>
        <p:sp>
          <p:nvSpPr>
            <p:cNvPr id="9" name="Rectangle 8"/>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1" name="Image 10"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sp>
        <p:nvSpPr>
          <p:cNvPr id="5" name="Rectangle 4"/>
          <p:cNvSpPr/>
          <p:nvPr/>
        </p:nvSpPr>
        <p:spPr>
          <a:xfrm>
            <a:off x="7527053" y="-1587"/>
            <a:ext cx="1616947"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Titre 1"/>
          <p:cNvSpPr txBox="1">
            <a:spLocks/>
          </p:cNvSpPr>
          <p:nvPr/>
        </p:nvSpPr>
        <p:spPr>
          <a:xfrm>
            <a:off x="5600095" y="-1587"/>
            <a:ext cx="1926958" cy="12496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smtClean="0">
                <a:solidFill>
                  <a:srgbClr val="7F63A6"/>
                </a:solidFill>
                <a:effectLst>
                  <a:outerShdw blurRad="75057" dist="38100" dir="5400000" sy="-20000" rotWithShape="0">
                    <a:prstClr val="black">
                      <a:alpha val="25000"/>
                    </a:prstClr>
                  </a:outerShdw>
                </a:effectLst>
              </a:rPr>
              <a:t>S</a:t>
            </a:r>
            <a:r>
              <a:rPr lang="fr-FR" b="1" dirty="0" smtClean="0">
                <a:solidFill>
                  <a:srgbClr val="81C8FF"/>
                </a:solidFill>
                <a:effectLst>
                  <a:outerShdw blurRad="75057" dist="38100" dir="5400000" sy="-20000" rotWithShape="0">
                    <a:prstClr val="black">
                      <a:alpha val="25000"/>
                    </a:prstClr>
                  </a:outerShdw>
                </a:effectLst>
              </a:rPr>
              <a:t>W</a:t>
            </a:r>
            <a:r>
              <a:rPr lang="fr-FR" b="1" dirty="0" smtClean="0">
                <a:solidFill>
                  <a:srgbClr val="5F26D1"/>
                </a:solidFill>
                <a:effectLst>
                  <a:outerShdw blurRad="75057" dist="38100" dir="5400000" sy="-20000" rotWithShape="0">
                    <a:prstClr val="black">
                      <a:alpha val="25000"/>
                    </a:prstClr>
                  </a:outerShdw>
                </a:effectLst>
              </a:rPr>
              <a:t>O</a:t>
            </a:r>
            <a:r>
              <a:rPr lang="fr-FR" b="1" dirty="0">
                <a:solidFill>
                  <a:srgbClr val="5FBCCA"/>
                </a:solidFill>
                <a:effectLst>
                  <a:outerShdw blurRad="75057" dist="38100" dir="5400000" sy="-20000" rotWithShape="0">
                    <a:prstClr val="black">
                      <a:alpha val="25000"/>
                    </a:prstClr>
                  </a:outerShdw>
                </a:effectLst>
              </a:rPr>
              <a:t>T</a:t>
            </a:r>
            <a:endParaRPr lang="fr-FR" sz="2200" dirty="0">
              <a:solidFill>
                <a:srgbClr val="5FBCCA"/>
              </a:solidFill>
              <a:effectLst>
                <a:outerShdw blurRad="75057" dist="38100" dir="5400000" sy="-20000" rotWithShape="0">
                  <a:prstClr val="black">
                    <a:alpha val="25000"/>
                  </a:prstClr>
                </a:outerShdw>
              </a:effectLst>
            </a:endParaRPr>
          </a:p>
        </p:txBody>
      </p:sp>
      <p:sp>
        <p:nvSpPr>
          <p:cNvPr id="7" name="ZoneTexte 6"/>
          <p:cNvSpPr txBox="1"/>
          <p:nvPr/>
        </p:nvSpPr>
        <p:spPr>
          <a:xfrm>
            <a:off x="1834869" y="2253658"/>
            <a:ext cx="1951592" cy="307777"/>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rtlCol="0">
            <a:spAutoFit/>
          </a:bodyPr>
          <a:lstStyle/>
          <a:p>
            <a:pPr lvl="0"/>
            <a:r>
              <a:rPr lang="fr-FR" sz="1400" b="1" dirty="0" smtClean="0">
                <a:solidFill>
                  <a:srgbClr val="FFFFFF"/>
                </a:solidFill>
              </a:rPr>
              <a:t>FORCES</a:t>
            </a:r>
            <a:endParaRPr lang="fr-FR" sz="1400" b="1" dirty="0">
              <a:solidFill>
                <a:srgbClr val="FFFFFF"/>
              </a:solidFill>
            </a:endParaRPr>
          </a:p>
        </p:txBody>
      </p:sp>
      <p:sp>
        <p:nvSpPr>
          <p:cNvPr id="13" name="ZoneTexte 12"/>
          <p:cNvSpPr txBox="1"/>
          <p:nvPr/>
        </p:nvSpPr>
        <p:spPr>
          <a:xfrm>
            <a:off x="1834869" y="3862956"/>
            <a:ext cx="1951592" cy="307777"/>
          </a:xfrm>
          <a:prstGeom prst="rect">
            <a:avLst/>
          </a:prstGeom>
          <a:solidFill>
            <a:srgbClr val="71C5FF"/>
          </a:solidFill>
        </p:spPr>
        <p:txBody>
          <a:bodyPr wrap="square" rtlCol="0">
            <a:spAutoFit/>
          </a:bodyPr>
          <a:lstStyle/>
          <a:p>
            <a:pPr lvl="0"/>
            <a:r>
              <a:rPr lang="fr-FR" sz="1400" b="1" dirty="0" smtClean="0">
                <a:solidFill>
                  <a:srgbClr val="FFFFFF"/>
                </a:solidFill>
              </a:rPr>
              <a:t>FAIBLESSES  </a:t>
            </a:r>
            <a:endParaRPr lang="fr-FR" sz="1400" b="1" dirty="0">
              <a:solidFill>
                <a:srgbClr val="FFFFFF"/>
              </a:solidFill>
            </a:endParaRPr>
          </a:p>
        </p:txBody>
      </p:sp>
      <p:sp>
        <p:nvSpPr>
          <p:cNvPr id="18" name="ZoneTexte 17"/>
          <p:cNvSpPr txBox="1"/>
          <p:nvPr/>
        </p:nvSpPr>
        <p:spPr>
          <a:xfrm>
            <a:off x="4517801" y="2253658"/>
            <a:ext cx="2695617" cy="307777"/>
          </a:xfrm>
          <a:prstGeom prst="rect">
            <a:avLst/>
          </a:prstGeom>
          <a:solidFill>
            <a:srgbClr val="5439D5"/>
          </a:solidFill>
        </p:spPr>
        <p:txBody>
          <a:bodyPr wrap="square" rtlCol="0">
            <a:spAutoFit/>
          </a:bodyPr>
          <a:lstStyle/>
          <a:p>
            <a:pPr lvl="0"/>
            <a:r>
              <a:rPr lang="fr-FR" sz="1400" b="1" dirty="0" smtClean="0">
                <a:solidFill>
                  <a:srgbClr val="FFFFFF"/>
                </a:solidFill>
              </a:rPr>
              <a:t>OPPORTUNITES</a:t>
            </a:r>
            <a:endParaRPr lang="fr-FR" sz="1400" b="1" dirty="0">
              <a:solidFill>
                <a:srgbClr val="FFFFFF"/>
              </a:solidFill>
            </a:endParaRPr>
          </a:p>
        </p:txBody>
      </p:sp>
      <p:sp>
        <p:nvSpPr>
          <p:cNvPr id="19" name="ZoneTexte 18"/>
          <p:cNvSpPr txBox="1"/>
          <p:nvPr/>
        </p:nvSpPr>
        <p:spPr>
          <a:xfrm>
            <a:off x="4583166" y="3862956"/>
            <a:ext cx="2630252" cy="307777"/>
          </a:xfrm>
          <a:prstGeom prst="rect">
            <a:avLst/>
          </a:prstGeom>
          <a:solidFill>
            <a:schemeClr val="accent5">
              <a:lumMod val="75000"/>
            </a:schemeClr>
          </a:solidFill>
        </p:spPr>
        <p:txBody>
          <a:bodyPr wrap="square" rtlCol="0">
            <a:spAutoFit/>
          </a:bodyPr>
          <a:lstStyle/>
          <a:p>
            <a:pPr lvl="0"/>
            <a:r>
              <a:rPr lang="fr-FR" sz="1400" b="1" dirty="0" smtClean="0">
                <a:solidFill>
                  <a:srgbClr val="FFFFFF"/>
                </a:solidFill>
              </a:rPr>
              <a:t>RISQUES</a:t>
            </a:r>
            <a:endParaRPr lang="fr-FR" sz="1400" b="1" dirty="0">
              <a:solidFill>
                <a:srgbClr val="FFFFFF"/>
              </a:solidFill>
            </a:endParaRPr>
          </a:p>
        </p:txBody>
      </p:sp>
      <p:sp>
        <p:nvSpPr>
          <p:cNvPr id="20" name="Rectangle 19"/>
          <p:cNvSpPr/>
          <p:nvPr/>
        </p:nvSpPr>
        <p:spPr>
          <a:xfrm>
            <a:off x="1834869" y="2644700"/>
            <a:ext cx="2379708" cy="1384995"/>
          </a:xfrm>
          <a:prstGeom prst="rect">
            <a:avLst/>
          </a:prstGeom>
        </p:spPr>
        <p:txBody>
          <a:bodyPr wrap="square">
            <a:spAutoFit/>
          </a:bodyPr>
          <a:lstStyle/>
          <a:p>
            <a:pPr marL="285750" indent="-285750">
              <a:buFont typeface="Arial"/>
              <a:buChar char="•"/>
            </a:pPr>
            <a:r>
              <a:rPr lang="fr-FR" sz="1400" b="1" dirty="0" smtClean="0">
                <a:solidFill>
                  <a:srgbClr val="7F63A6"/>
                </a:solidFill>
              </a:rPr>
              <a:t>FORMATION</a:t>
            </a:r>
            <a:endParaRPr lang="fr-FR" sz="1400" b="1" dirty="0">
              <a:solidFill>
                <a:srgbClr val="7F63A6"/>
              </a:solidFill>
            </a:endParaRPr>
          </a:p>
          <a:p>
            <a:pPr marL="285750" indent="-285750">
              <a:buFont typeface="Arial"/>
              <a:buChar char="•"/>
            </a:pPr>
            <a:r>
              <a:rPr lang="fr-FR" sz="1400" b="1" dirty="0" smtClean="0">
                <a:solidFill>
                  <a:srgbClr val="7F63A6"/>
                </a:solidFill>
              </a:rPr>
              <a:t>RESSOURCES</a:t>
            </a:r>
            <a:endParaRPr lang="fr-FR" sz="1400" b="1" dirty="0">
              <a:solidFill>
                <a:srgbClr val="7F63A6"/>
              </a:solidFill>
            </a:endParaRPr>
          </a:p>
          <a:p>
            <a:pPr marL="285750" indent="-285750">
              <a:buFont typeface="Arial"/>
              <a:buChar char="•"/>
            </a:pPr>
            <a:r>
              <a:rPr lang="fr-FR" sz="1400" b="1" dirty="0" smtClean="0">
                <a:solidFill>
                  <a:srgbClr val="7F63A6"/>
                </a:solidFill>
              </a:rPr>
              <a:t>AUTRES ACTEURS</a:t>
            </a:r>
          </a:p>
          <a:p>
            <a:pPr marL="285750" indent="-285750">
              <a:buFont typeface="Arial"/>
              <a:buChar char="•"/>
            </a:pPr>
            <a:r>
              <a:rPr lang="fr-FR" sz="1400" b="1" dirty="0" smtClean="0">
                <a:solidFill>
                  <a:schemeClr val="bg1">
                    <a:lumMod val="50000"/>
                  </a:schemeClr>
                </a:solidFill>
              </a:rPr>
              <a:t>DEFINITION ++</a:t>
            </a:r>
            <a:endParaRPr lang="fr-FR" sz="1400" b="1" dirty="0">
              <a:solidFill>
                <a:schemeClr val="bg1">
                  <a:lumMod val="50000"/>
                </a:schemeClr>
              </a:solidFill>
            </a:endParaRPr>
          </a:p>
          <a:p>
            <a:pPr marL="285750" indent="-285750">
              <a:buFont typeface="Arial"/>
              <a:buChar char="•"/>
            </a:pPr>
            <a:r>
              <a:rPr lang="fr-FR" sz="1400" b="1" dirty="0" smtClean="0">
                <a:solidFill>
                  <a:schemeClr val="bg1">
                    <a:lumMod val="50000"/>
                  </a:schemeClr>
                </a:solidFill>
              </a:rPr>
              <a:t>CADRE POLITIQUE ++</a:t>
            </a:r>
            <a:endParaRPr lang="fr-FR" sz="1400" b="1" dirty="0">
              <a:solidFill>
                <a:schemeClr val="bg1">
                  <a:lumMod val="50000"/>
                </a:schemeClr>
              </a:solidFill>
            </a:endParaRPr>
          </a:p>
          <a:p>
            <a:pPr marL="285750" indent="-285750">
              <a:buFont typeface="Arial"/>
              <a:buChar char="•"/>
            </a:pPr>
            <a:endParaRPr lang="fr-FR" sz="1400" b="1" dirty="0">
              <a:solidFill>
                <a:srgbClr val="7F63A6"/>
              </a:solidFill>
            </a:endParaRPr>
          </a:p>
        </p:txBody>
      </p:sp>
      <p:sp>
        <p:nvSpPr>
          <p:cNvPr id="21" name="Rectangle 20"/>
          <p:cNvSpPr/>
          <p:nvPr/>
        </p:nvSpPr>
        <p:spPr>
          <a:xfrm>
            <a:off x="4517801" y="2726009"/>
            <a:ext cx="2438245" cy="523220"/>
          </a:xfrm>
          <a:prstGeom prst="rect">
            <a:avLst/>
          </a:prstGeom>
        </p:spPr>
        <p:txBody>
          <a:bodyPr wrap="square">
            <a:spAutoFit/>
          </a:bodyPr>
          <a:lstStyle/>
          <a:p>
            <a:pPr marL="285750" indent="-285750">
              <a:buFont typeface="Arial"/>
              <a:buChar char="•"/>
            </a:pPr>
            <a:r>
              <a:rPr lang="fr-FR" sz="1400" b="1" dirty="0" smtClean="0">
                <a:solidFill>
                  <a:srgbClr val="5439D5"/>
                </a:solidFill>
              </a:rPr>
              <a:t>MULTIMODALITE</a:t>
            </a:r>
            <a:endParaRPr lang="fr-FR" sz="1400" b="1" dirty="0">
              <a:solidFill>
                <a:srgbClr val="5439D5"/>
              </a:solidFill>
            </a:endParaRPr>
          </a:p>
          <a:p>
            <a:pPr marL="285750" indent="-285750">
              <a:buFont typeface="Arial"/>
              <a:buChar char="•"/>
            </a:pPr>
            <a:r>
              <a:rPr lang="fr-FR" sz="1400" b="1" dirty="0" smtClean="0">
                <a:solidFill>
                  <a:srgbClr val="5439D5"/>
                </a:solidFill>
              </a:rPr>
              <a:t>TRANSLITTERATIE</a:t>
            </a:r>
            <a:endParaRPr lang="fr-FR" sz="1400" b="1" dirty="0">
              <a:solidFill>
                <a:srgbClr val="5439D5"/>
              </a:solidFill>
            </a:endParaRPr>
          </a:p>
        </p:txBody>
      </p:sp>
      <p:sp>
        <p:nvSpPr>
          <p:cNvPr id="23" name="Rectangle 22"/>
          <p:cNvSpPr/>
          <p:nvPr/>
        </p:nvSpPr>
        <p:spPr>
          <a:xfrm>
            <a:off x="1834869" y="4136896"/>
            <a:ext cx="2152660" cy="954107"/>
          </a:xfrm>
          <a:prstGeom prst="rect">
            <a:avLst/>
          </a:prstGeom>
        </p:spPr>
        <p:txBody>
          <a:bodyPr wrap="square">
            <a:spAutoFit/>
          </a:bodyPr>
          <a:lstStyle/>
          <a:p>
            <a:pPr marL="285750" indent="-285750">
              <a:buFont typeface="Arial"/>
              <a:buChar char="•"/>
            </a:pPr>
            <a:r>
              <a:rPr lang="fr-FR" sz="1400" b="1" dirty="0" smtClean="0">
                <a:solidFill>
                  <a:schemeClr val="bg1">
                    <a:lumMod val="50000"/>
                  </a:schemeClr>
                </a:solidFill>
              </a:rPr>
              <a:t>DEFINITION –</a:t>
            </a:r>
            <a:endParaRPr lang="fr-FR" sz="1400" b="1" dirty="0">
              <a:solidFill>
                <a:schemeClr val="bg1">
                  <a:lumMod val="50000"/>
                </a:schemeClr>
              </a:solidFill>
            </a:endParaRPr>
          </a:p>
          <a:p>
            <a:pPr marL="285750" indent="-285750">
              <a:buFont typeface="Arial"/>
              <a:buChar char="•"/>
            </a:pPr>
            <a:r>
              <a:rPr lang="fr-FR" sz="1400" b="1" dirty="0" smtClean="0">
                <a:solidFill>
                  <a:schemeClr val="bg1">
                    <a:lumMod val="50000"/>
                  </a:schemeClr>
                </a:solidFill>
              </a:rPr>
              <a:t>CADRE POLITIQUE –</a:t>
            </a:r>
          </a:p>
          <a:p>
            <a:pPr marL="285750" indent="-285750">
              <a:buFont typeface="Arial"/>
              <a:buChar char="•"/>
            </a:pPr>
            <a:r>
              <a:rPr lang="fr-FR" sz="1400" b="1" dirty="0" smtClean="0">
                <a:solidFill>
                  <a:srgbClr val="71C5FF"/>
                </a:solidFill>
              </a:rPr>
              <a:t>FINANCEMENT</a:t>
            </a:r>
            <a:endParaRPr lang="fr-FR" sz="1400" b="1" dirty="0">
              <a:solidFill>
                <a:srgbClr val="71C5FF"/>
              </a:solidFill>
            </a:endParaRPr>
          </a:p>
          <a:p>
            <a:pPr marL="285750" indent="-285750">
              <a:buFont typeface="Arial"/>
              <a:buChar char="•"/>
            </a:pPr>
            <a:r>
              <a:rPr lang="fr-FR" sz="1400" b="1" dirty="0" smtClean="0">
                <a:solidFill>
                  <a:srgbClr val="71C5FF"/>
                </a:solidFill>
              </a:rPr>
              <a:t>EVALUATION</a:t>
            </a:r>
            <a:endParaRPr lang="fr-FR" sz="1400" b="1" dirty="0">
              <a:solidFill>
                <a:srgbClr val="71C5FF"/>
              </a:solidFill>
            </a:endParaRPr>
          </a:p>
        </p:txBody>
      </p:sp>
      <p:sp>
        <p:nvSpPr>
          <p:cNvPr id="24" name="Rectangle 23"/>
          <p:cNvSpPr/>
          <p:nvPr/>
        </p:nvSpPr>
        <p:spPr>
          <a:xfrm>
            <a:off x="4583166" y="4187806"/>
            <a:ext cx="2943887" cy="954107"/>
          </a:xfrm>
          <a:prstGeom prst="rect">
            <a:avLst/>
          </a:prstGeom>
        </p:spPr>
        <p:txBody>
          <a:bodyPr wrap="square">
            <a:spAutoFit/>
          </a:bodyPr>
          <a:lstStyle/>
          <a:p>
            <a:pPr marL="285750" indent="-285750">
              <a:buFont typeface="Arial"/>
              <a:buChar char="•"/>
            </a:pPr>
            <a:r>
              <a:rPr lang="fr-FR" sz="1400" b="1" dirty="0" smtClean="0">
                <a:solidFill>
                  <a:srgbClr val="7F7F7F"/>
                </a:solidFill>
              </a:rPr>
              <a:t>LAME DE FOND NUMÉRIQUE</a:t>
            </a:r>
          </a:p>
          <a:p>
            <a:pPr marL="285750" indent="-285750">
              <a:buFont typeface="Arial"/>
              <a:buChar char="•"/>
            </a:pPr>
            <a:r>
              <a:rPr lang="fr-FR" sz="1400" b="1" dirty="0" smtClean="0">
                <a:solidFill>
                  <a:srgbClr val="7F7F7F"/>
                </a:solidFill>
              </a:rPr>
              <a:t>EFFET DE TROMPE L’ŒIL </a:t>
            </a:r>
            <a:r>
              <a:rPr lang="fr-FR" sz="1400" b="1" dirty="0">
                <a:solidFill>
                  <a:srgbClr val="7F7F7F"/>
                </a:solidFill>
              </a:rPr>
              <a:t> </a:t>
            </a:r>
            <a:r>
              <a:rPr lang="fr-FR" sz="1400" b="1" dirty="0" smtClean="0">
                <a:solidFill>
                  <a:srgbClr val="7F7F7F"/>
                </a:solidFill>
              </a:rPr>
              <a:t>(1 &amp; 2)</a:t>
            </a:r>
            <a:endParaRPr lang="fr-FR" sz="1400" b="1" dirty="0">
              <a:solidFill>
                <a:srgbClr val="7F7F7F"/>
              </a:solidFill>
            </a:endParaRPr>
          </a:p>
          <a:p>
            <a:pPr marL="285750" indent="-285750">
              <a:buFont typeface="Arial"/>
              <a:buChar char="•"/>
            </a:pPr>
            <a:r>
              <a:rPr lang="fr-FR" sz="1400" b="1" dirty="0" smtClean="0">
                <a:solidFill>
                  <a:srgbClr val="81C8FF"/>
                </a:solidFill>
              </a:rPr>
              <a:t>CERCLE VICIEUX</a:t>
            </a:r>
            <a:endParaRPr lang="fr-FR" sz="1400" b="1" dirty="0">
              <a:solidFill>
                <a:srgbClr val="81C8FF"/>
              </a:solidFill>
            </a:endParaRPr>
          </a:p>
          <a:p>
            <a:pPr marL="285750" indent="-285750">
              <a:buFont typeface="Arial"/>
              <a:buChar char="•"/>
            </a:pPr>
            <a:r>
              <a:rPr lang="fr-FR" sz="1400" b="1" dirty="0" smtClean="0">
                <a:solidFill>
                  <a:srgbClr val="81C8FF"/>
                </a:solidFill>
              </a:rPr>
              <a:t>EFFET DE DECALAGE </a:t>
            </a:r>
            <a:endParaRPr lang="fr-FR" sz="1400" b="1" dirty="0">
              <a:solidFill>
                <a:srgbClr val="81C8FF"/>
              </a:solidFill>
            </a:endParaRPr>
          </a:p>
        </p:txBody>
      </p:sp>
      <p:sp>
        <p:nvSpPr>
          <p:cNvPr id="25" name="Accolade fermante 24"/>
          <p:cNvSpPr/>
          <p:nvPr/>
        </p:nvSpPr>
        <p:spPr>
          <a:xfrm flipH="1">
            <a:off x="1652783" y="2726009"/>
            <a:ext cx="182086" cy="579023"/>
          </a:xfrm>
          <a:prstGeom prst="rightBrace">
            <a:avLst/>
          </a:prstGeom>
          <a:ln>
            <a:solidFill>
              <a:srgbClr val="7F63A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6" name="Bulle ronde 25"/>
          <p:cNvSpPr/>
          <p:nvPr/>
        </p:nvSpPr>
        <p:spPr>
          <a:xfrm rot="2061799">
            <a:off x="4518622" y="265139"/>
            <a:ext cx="1235120" cy="652022"/>
          </a:xfrm>
          <a:prstGeom prst="wedgeEllipseCallout">
            <a:avLst>
              <a:gd name="adj1" fmla="val 25038"/>
              <a:gd name="adj2" fmla="val 449846"/>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050" dirty="0" smtClean="0"/>
              <a:t>CAPACITY BUILDING</a:t>
            </a:r>
            <a:endParaRPr lang="fr-FR" sz="1050" dirty="0"/>
          </a:p>
        </p:txBody>
      </p:sp>
      <p:graphicFrame>
        <p:nvGraphicFramePr>
          <p:cNvPr id="27" name="Graphique 26"/>
          <p:cNvGraphicFramePr>
            <a:graphicFrameLocks/>
          </p:cNvGraphicFramePr>
          <p:nvPr>
            <p:extLst>
              <p:ext uri="{D42A27DB-BD31-4B8C-83A1-F6EECF244321}">
                <p14:modId xmlns:p14="http://schemas.microsoft.com/office/powerpoint/2010/main" val="1608735749"/>
              </p:ext>
            </p:extLst>
          </p:nvPr>
        </p:nvGraphicFramePr>
        <p:xfrm>
          <a:off x="0" y="63292"/>
          <a:ext cx="4439910" cy="2122284"/>
        </p:xfrm>
        <a:graphic>
          <a:graphicData uri="http://schemas.openxmlformats.org/drawingml/2006/chart">
            <c:chart xmlns:c="http://schemas.openxmlformats.org/drawingml/2006/chart" xmlns:r="http://schemas.openxmlformats.org/officeDocument/2006/relationships" r:id="rId6"/>
          </a:graphicData>
        </a:graphic>
      </p:graphicFrame>
      <p:sp>
        <p:nvSpPr>
          <p:cNvPr id="22" name="Rectangle 21"/>
          <p:cNvSpPr/>
          <p:nvPr/>
        </p:nvSpPr>
        <p:spPr>
          <a:xfrm>
            <a:off x="0" y="394451"/>
            <a:ext cx="4439911" cy="558004"/>
          </a:xfrm>
          <a:prstGeom prst="rect">
            <a:avLst/>
          </a:prstGeom>
          <a:solidFill>
            <a:schemeClr val="accent4">
              <a:alpha val="3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_tradnl"/>
          </a:p>
        </p:txBody>
      </p:sp>
      <p:sp>
        <p:nvSpPr>
          <p:cNvPr id="28" name="Rectangle 27"/>
          <p:cNvSpPr/>
          <p:nvPr/>
        </p:nvSpPr>
        <p:spPr>
          <a:xfrm>
            <a:off x="1" y="1164112"/>
            <a:ext cx="4439910" cy="359188"/>
          </a:xfrm>
          <a:prstGeom prst="rect">
            <a:avLst/>
          </a:prstGeom>
          <a:solidFill>
            <a:srgbClr val="81C8FF">
              <a:alpha val="46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_tradnl"/>
          </a:p>
        </p:txBody>
      </p:sp>
      <p:sp>
        <p:nvSpPr>
          <p:cNvPr id="30" name="Bulle ronde 29"/>
          <p:cNvSpPr/>
          <p:nvPr/>
        </p:nvSpPr>
        <p:spPr>
          <a:xfrm rot="20525447">
            <a:off x="619730" y="3980315"/>
            <a:ext cx="1235120" cy="652022"/>
          </a:xfrm>
          <a:prstGeom prst="wedgeEllipseCallout">
            <a:avLst>
              <a:gd name="adj1" fmla="val 3374"/>
              <a:gd name="adj2" fmla="val -448638"/>
            </a:avLst>
          </a:prstGeom>
          <a:solidFill>
            <a:srgbClr val="81C8FF"/>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050" dirty="0" smtClean="0"/>
              <a:t>REPORTING</a:t>
            </a:r>
            <a:endParaRPr lang="fr-FR" sz="1050" dirty="0"/>
          </a:p>
        </p:txBody>
      </p:sp>
    </p:spTree>
    <p:extLst>
      <p:ext uri="{BB962C8B-B14F-4D97-AF65-F5344CB8AC3E}">
        <p14:creationId xmlns:p14="http://schemas.microsoft.com/office/powerpoint/2010/main" val="1187597248"/>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animEffect transition="in" filter="fade">
                                      <p:cBhvr>
                                        <p:cTn id="33" dur="500"/>
                                        <p:tgtEl>
                                          <p:spTgt spid="20">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xEl>
                                              <p:pRg st="2" end="2"/>
                                            </p:txEl>
                                          </p:spTgt>
                                        </p:tgtEl>
                                        <p:attrNameLst>
                                          <p:attrName>style.visibility</p:attrName>
                                        </p:attrNameLst>
                                      </p:cBhvr>
                                      <p:to>
                                        <p:strVal val="visible"/>
                                      </p:to>
                                    </p:set>
                                    <p:animEffect transition="in" filter="fade">
                                      <p:cBhvr>
                                        <p:cTn id="36" dur="500"/>
                                        <p:tgtEl>
                                          <p:spTgt spid="20">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fade">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xEl>
                                              <p:pRg st="3" end="3"/>
                                            </p:txEl>
                                          </p:spTgt>
                                        </p:tgtEl>
                                        <p:attrNameLst>
                                          <p:attrName>style.visibility</p:attrName>
                                        </p:attrNameLst>
                                      </p:cBhvr>
                                      <p:to>
                                        <p:strVal val="visible"/>
                                      </p:to>
                                    </p:set>
                                    <p:animEffect transition="in" filter="fade">
                                      <p:cBhvr>
                                        <p:cTn id="53" dur="500"/>
                                        <p:tgtEl>
                                          <p:spTgt spid="2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
                                        <p:tgtEl>
                                          <p:spTgt spid="19"/>
                                        </p:tgtEl>
                                      </p:cBhvr>
                                    </p:animEffect>
                                    <p:anim calcmode="lin" valueType="num">
                                      <p:cBhvr>
                                        <p:cTn id="59" dur="400" fill="hold"/>
                                        <p:tgtEl>
                                          <p:spTgt spid="19"/>
                                        </p:tgtEl>
                                        <p:attrNameLst>
                                          <p:attrName>ppt_x</p:attrName>
                                        </p:attrNameLst>
                                      </p:cBhvr>
                                      <p:tavLst>
                                        <p:tav tm="0">
                                          <p:val>
                                            <p:strVal val="#ppt_x"/>
                                          </p:val>
                                        </p:tav>
                                        <p:tav tm="100000">
                                          <p:val>
                                            <p:strVal val="#ppt_x"/>
                                          </p:val>
                                        </p:tav>
                                      </p:tavLst>
                                    </p:anim>
                                    <p:anim calcmode="lin" valueType="num">
                                      <p:cBhvr>
                                        <p:cTn id="60" dur="400" fill="hold"/>
                                        <p:tgtEl>
                                          <p:spTgt spid="19"/>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xEl>
                                              <p:pRg st="3" end="3"/>
                                            </p:txEl>
                                          </p:spTgt>
                                        </p:tgtEl>
                                        <p:attrNameLst>
                                          <p:attrName>style.visibility</p:attrName>
                                        </p:attrNameLst>
                                      </p:cBhvr>
                                      <p:to>
                                        <p:strVal val="visible"/>
                                      </p:to>
                                    </p:set>
                                    <p:animEffect transition="in" filter="fade">
                                      <p:cBhvr>
                                        <p:cTn id="67" dur="500"/>
                                        <p:tgtEl>
                                          <p:spTgt spid="20">
                                            <p:txEl>
                                              <p:pRg st="3" end="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xEl>
                                              <p:pRg st="4" end="4"/>
                                            </p:txEl>
                                          </p:spTgt>
                                        </p:tgtEl>
                                        <p:attrNameLst>
                                          <p:attrName>style.visibility</p:attrName>
                                        </p:attrNameLst>
                                      </p:cBhvr>
                                      <p:to>
                                        <p:strVal val="visible"/>
                                      </p:to>
                                    </p:set>
                                    <p:animEffect transition="in" filter="fade">
                                      <p:cBhvr>
                                        <p:cTn id="70" dur="500"/>
                                        <p:tgtEl>
                                          <p:spTgt spid="20">
                                            <p:txEl>
                                              <p:pRg st="4" end="4"/>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3">
                                            <p:txEl>
                                              <p:pRg st="0" end="0"/>
                                            </p:txEl>
                                          </p:spTgt>
                                        </p:tgtEl>
                                        <p:attrNameLst>
                                          <p:attrName>style.visibility</p:attrName>
                                        </p:attrNameLst>
                                      </p:cBhvr>
                                      <p:to>
                                        <p:strVal val="visible"/>
                                      </p:to>
                                    </p:set>
                                    <p:animEffect transition="in" filter="fade">
                                      <p:cBhvr>
                                        <p:cTn id="73" dur="500"/>
                                        <p:tgtEl>
                                          <p:spTgt spid="23">
                                            <p:txEl>
                                              <p:pRg st="0" end="0"/>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23">
                                            <p:txEl>
                                              <p:pRg st="1" end="1"/>
                                            </p:txEl>
                                          </p:spTgt>
                                        </p:tgtEl>
                                        <p:attrNameLst>
                                          <p:attrName>style.visibility</p:attrName>
                                        </p:attrNameLst>
                                      </p:cBhvr>
                                      <p:to>
                                        <p:strVal val="visible"/>
                                      </p:to>
                                    </p:set>
                                    <p:animEffect transition="in" filter="fade">
                                      <p:cBhvr>
                                        <p:cTn id="76" dur="500"/>
                                        <p:tgtEl>
                                          <p:spTgt spid="23">
                                            <p:txEl>
                                              <p:pRg st="1" end="1"/>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23">
                                            <p:txEl>
                                              <p:pRg st="2" end="2"/>
                                            </p:txEl>
                                          </p:spTgt>
                                        </p:tgtEl>
                                        <p:attrNameLst>
                                          <p:attrName>style.visibility</p:attrName>
                                        </p:attrNameLst>
                                      </p:cBhvr>
                                      <p:to>
                                        <p:strVal val="visible"/>
                                      </p:to>
                                    </p:set>
                                    <p:animEffect transition="in" filter="fade">
                                      <p:cBhvr>
                                        <p:cTn id="79" dur="500"/>
                                        <p:tgtEl>
                                          <p:spTgt spid="23">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4">
                                            <p:txEl>
                                              <p:pRg st="1" end="1"/>
                                            </p:txEl>
                                          </p:spTgt>
                                        </p:tgtEl>
                                        <p:attrNameLst>
                                          <p:attrName>style.visibility</p:attrName>
                                        </p:attrNameLst>
                                      </p:cBhvr>
                                      <p:to>
                                        <p:strVal val="visible"/>
                                      </p:to>
                                    </p:set>
                                    <p:animEffect transition="in" filter="wipe(down)">
                                      <p:cBhvr>
                                        <p:cTn id="84" dur="500"/>
                                        <p:tgtEl>
                                          <p:spTgt spid="24">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24">
                                            <p:txEl>
                                              <p:pRg st="2" end="2"/>
                                            </p:txEl>
                                          </p:spTgt>
                                        </p:tgtEl>
                                        <p:attrNameLst>
                                          <p:attrName>style.visibility</p:attrName>
                                        </p:attrNameLst>
                                      </p:cBhvr>
                                      <p:to>
                                        <p:strVal val="visible"/>
                                      </p:to>
                                    </p:set>
                                    <p:animEffect transition="in" filter="wipe(down)">
                                      <p:cBhvr>
                                        <p:cTn id="89" dur="500"/>
                                        <p:tgtEl>
                                          <p:spTgt spid="24">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24">
                                            <p:txEl>
                                              <p:pRg st="3" end="3"/>
                                            </p:txEl>
                                          </p:spTgt>
                                        </p:tgtEl>
                                        <p:attrNameLst>
                                          <p:attrName>style.visibility</p:attrName>
                                        </p:attrNameLst>
                                      </p:cBhvr>
                                      <p:to>
                                        <p:strVal val="visible"/>
                                      </p:to>
                                    </p:set>
                                    <p:animEffect transition="in" filter="wipe(down)">
                                      <p:cBhvr>
                                        <p:cTn id="94" dur="500"/>
                                        <p:tgtEl>
                                          <p:spTgt spid="24">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24">
                                            <p:txEl>
                                              <p:pRg st="0" end="0"/>
                                            </p:txEl>
                                          </p:spTgt>
                                        </p:tgtEl>
                                        <p:attrNameLst>
                                          <p:attrName>style.visibility</p:attrName>
                                        </p:attrNameLst>
                                      </p:cBhvr>
                                      <p:to>
                                        <p:strVal val="visible"/>
                                      </p:to>
                                    </p:set>
                                    <p:animEffect transition="in" filter="wipe(down)">
                                      <p:cBhvr>
                                        <p:cTn id="99" dur="500"/>
                                        <p:tgtEl>
                                          <p:spTgt spid="24">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45" presetClass="entr" presetSubtype="0"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anim calcmode="lin" valueType="num">
                                      <p:cBhvr>
                                        <p:cTn id="105" dur="1000" fill="hold"/>
                                        <p:tgtEl>
                                          <p:spTgt spid="18"/>
                                        </p:tgtEl>
                                        <p:attrNameLst>
                                          <p:attrName>ppt_w</p:attrName>
                                        </p:attrNameLst>
                                      </p:cBhvr>
                                      <p:tavLst>
                                        <p:tav tm="0" fmla="#ppt_w*sin(2.5*pi*$)">
                                          <p:val>
                                            <p:fltVal val="0"/>
                                          </p:val>
                                        </p:tav>
                                        <p:tav tm="100000">
                                          <p:val>
                                            <p:fltVal val="1"/>
                                          </p:val>
                                        </p:tav>
                                      </p:tavLst>
                                    </p:anim>
                                    <p:anim calcmode="lin" valueType="num">
                                      <p:cBhvr>
                                        <p:cTn id="106"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21">
                                            <p:txEl>
                                              <p:pRg st="0" end="0"/>
                                            </p:txEl>
                                          </p:spTgt>
                                        </p:tgtEl>
                                        <p:attrNameLst>
                                          <p:attrName>style.visibility</p:attrName>
                                        </p:attrNameLst>
                                      </p:cBhvr>
                                      <p:to>
                                        <p:strVal val="visible"/>
                                      </p:to>
                                    </p:set>
                                    <p:anim calcmode="lin" valueType="num">
                                      <p:cBhvr>
                                        <p:cTn id="11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21">
                                            <p:txEl>
                                              <p:pRg st="0" end="0"/>
                                            </p:txEl>
                                          </p:spTgt>
                                        </p:tgtEl>
                                      </p:cBhvr>
                                    </p:animEffect>
                                  </p:childTnLst>
                                </p:cTn>
                              </p:par>
                              <p:par>
                                <p:cTn id="114" presetID="53" presetClass="entr" presetSubtype="16" fill="hold" nodeType="withEffect">
                                  <p:stCondLst>
                                    <p:cond delay="0"/>
                                  </p:stCondLst>
                                  <p:childTnLst>
                                    <p:set>
                                      <p:cBhvr>
                                        <p:cTn id="115" dur="1" fill="hold">
                                          <p:stCondLst>
                                            <p:cond delay="0"/>
                                          </p:stCondLst>
                                        </p:cTn>
                                        <p:tgtEl>
                                          <p:spTgt spid="21">
                                            <p:txEl>
                                              <p:pRg st="1" end="1"/>
                                            </p:txEl>
                                          </p:spTgt>
                                        </p:tgtEl>
                                        <p:attrNameLst>
                                          <p:attrName>style.visibility</p:attrName>
                                        </p:attrNameLst>
                                      </p:cBhvr>
                                      <p:to>
                                        <p:strVal val="visible"/>
                                      </p:to>
                                    </p:set>
                                    <p:anim calcmode="lin" valueType="num">
                                      <p:cBhvr>
                                        <p:cTn id="116"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117" dur="500" fill="hold"/>
                                        <p:tgtEl>
                                          <p:spTgt spid="21">
                                            <p:txEl>
                                              <p:pRg st="1" end="1"/>
                                            </p:txEl>
                                          </p:spTgt>
                                        </p:tgtEl>
                                        <p:attrNameLst>
                                          <p:attrName>ppt_h</p:attrName>
                                        </p:attrNameLst>
                                      </p:cBhvr>
                                      <p:tavLst>
                                        <p:tav tm="0">
                                          <p:val>
                                            <p:fltVal val="0"/>
                                          </p:val>
                                        </p:tav>
                                        <p:tav tm="100000">
                                          <p:val>
                                            <p:strVal val="#ppt_h"/>
                                          </p:val>
                                        </p:tav>
                                      </p:tavLst>
                                    </p:anim>
                                    <p:animEffect transition="in" filter="fade">
                                      <p:cBhvr>
                                        <p:cTn id="118"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19" grpId="0" animBg="1"/>
      <p:bldP spid="20" grpId="0"/>
      <p:bldP spid="25" grpId="0" animBg="1"/>
      <p:bldP spid="26" grpId="0" animBg="1"/>
      <p:bldP spid="22" grpId="1" animBg="1"/>
      <p:bldP spid="28"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28550" t="1853" r="357" b="29130"/>
          <a:stretch/>
        </p:blipFill>
        <p:spPr>
          <a:xfrm>
            <a:off x="0" y="-5798"/>
            <a:ext cx="4735949" cy="5155097"/>
          </a:xfrm>
          <a:prstGeom prst="rect">
            <a:avLst/>
          </a:prstGeom>
        </p:spPr>
      </p:pic>
      <p:graphicFrame>
        <p:nvGraphicFramePr>
          <p:cNvPr id="2" name="Diagramme 1"/>
          <p:cNvGraphicFramePr/>
          <p:nvPr>
            <p:extLst>
              <p:ext uri="{D42A27DB-BD31-4B8C-83A1-F6EECF244321}">
                <p14:modId xmlns:p14="http://schemas.microsoft.com/office/powerpoint/2010/main" val="474826441"/>
              </p:ext>
            </p:extLst>
          </p:nvPr>
        </p:nvGraphicFramePr>
        <p:xfrm>
          <a:off x="-17397" y="0"/>
          <a:ext cx="4934769" cy="5149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ZoneTexte 13"/>
          <p:cNvSpPr txBox="1"/>
          <p:nvPr/>
        </p:nvSpPr>
        <p:spPr>
          <a:xfrm>
            <a:off x="92894" y="360400"/>
            <a:ext cx="4190813" cy="707886"/>
          </a:xfrm>
          <a:prstGeom prst="rect">
            <a:avLst/>
          </a:prstGeom>
          <a:noFill/>
        </p:spPr>
        <p:txBody>
          <a:bodyPr wrap="square" rtlCol="0">
            <a:spAutoFit/>
          </a:bodyPr>
          <a:lstStyle/>
          <a:p>
            <a:r>
              <a:rPr lang="fr-FR" sz="4000" b="1" dirty="0" smtClean="0">
                <a:ln w="0" cap="flat" cmpd="sng" algn="ctr">
                  <a:noFill/>
                  <a:prstDash val="solid"/>
                  <a:round/>
                  <a:headEnd type="none" w="med" len="med"/>
                  <a:tailEnd type="none" w="med" len="med"/>
                </a:ln>
                <a:solidFill>
                  <a:srgbClr val="4344B1"/>
                </a:solidFill>
              </a:rPr>
              <a:t>Hypothèse :</a:t>
            </a:r>
          </a:p>
        </p:txBody>
      </p:sp>
      <p:grpSp>
        <p:nvGrpSpPr>
          <p:cNvPr id="15" name="Grouper 14"/>
          <p:cNvGrpSpPr/>
          <p:nvPr/>
        </p:nvGrpSpPr>
        <p:grpSpPr>
          <a:xfrm>
            <a:off x="4735949" y="4321747"/>
            <a:ext cx="4408051" cy="444472"/>
            <a:chOff x="4735949" y="4321747"/>
            <a:chExt cx="4408051" cy="444472"/>
          </a:xfrm>
        </p:grpSpPr>
        <p:sp>
          <p:nvSpPr>
            <p:cNvPr id="16" name="Rectangle 15"/>
            <p:cNvSpPr/>
            <p:nvPr/>
          </p:nvSpPr>
          <p:spPr>
            <a:xfrm>
              <a:off x="4735949" y="4388954"/>
              <a:ext cx="4408051" cy="377265"/>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Image 16" descr="LOGO TRANSLI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9328" y="4321747"/>
              <a:ext cx="1333973" cy="444472"/>
            </a:xfrm>
            <a:prstGeom prst="rect">
              <a:avLst/>
            </a:prstGeom>
          </p:spPr>
        </p:pic>
        <p:pic>
          <p:nvPicPr>
            <p:cNvPr id="18" name="Image 17" descr="ANR clea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17372" y="4423844"/>
              <a:ext cx="529411" cy="249826"/>
            </a:xfrm>
            <a:prstGeom prst="rect">
              <a:avLst/>
            </a:prstGeom>
          </p:spPr>
        </p:pic>
      </p:grpSp>
      <p:sp>
        <p:nvSpPr>
          <p:cNvPr id="20" name="Rectangle 19"/>
          <p:cNvSpPr/>
          <p:nvPr/>
        </p:nvSpPr>
        <p:spPr>
          <a:xfrm>
            <a:off x="4826079" y="0"/>
            <a:ext cx="4121275" cy="3477876"/>
          </a:xfrm>
          <a:prstGeom prst="rect">
            <a:avLst/>
          </a:prstGeom>
        </p:spPr>
        <p:txBody>
          <a:bodyPr wrap="square">
            <a:spAutoFit/>
          </a:bodyPr>
          <a:lstStyle/>
          <a:p>
            <a:r>
              <a:rPr lang="en-GB" sz="4000" b="1" dirty="0" err="1"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Methodologie</a:t>
            </a:r>
            <a:r>
              <a:rPr lang="en-GB" sz="4000"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a:t>
            </a:r>
          </a:p>
          <a:p>
            <a:pPr marL="342900" indent="-342900">
              <a:buFont typeface="Arial"/>
              <a:buChar char="•"/>
            </a:pPr>
            <a:endPar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endParaRPr>
          </a:p>
          <a:p>
            <a:pPr marL="342900" indent="-342900">
              <a:buFont typeface="Arial"/>
              <a:buChar char="•"/>
            </a:pPr>
            <a:r>
              <a:rPr lang="en-GB" b="1" dirty="0" err="1"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Approche</a:t>
            </a: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a:t>
            </a:r>
            <a:r>
              <a:rPr lang="en-GB" b="1" dirty="0" err="1"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quali-quanti</a:t>
            </a: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a:t>
            </a:r>
          </a:p>
          <a:p>
            <a:pPr marL="285750" indent="-285750">
              <a:buFont typeface="Wingdings" charset="0"/>
              <a:buChar char="Ø"/>
            </a:pP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qualitative: 28 rapports </a:t>
            </a:r>
          </a:p>
          <a:p>
            <a:r>
              <a:rPr lang="en-GB" b="1" dirty="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a:t>
            </a: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a:t>
            </a:r>
            <a:r>
              <a:rPr lang="en-GB" b="1" dirty="0" err="1"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sur</a:t>
            </a: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la base d’un document </a:t>
            </a:r>
            <a:r>
              <a:rPr lang="en-GB" b="1" dirty="0" err="1"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commun</a:t>
            </a: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a:t>
            </a:r>
          </a:p>
          <a:p>
            <a:pPr marL="285750" indent="-285750">
              <a:buFont typeface="Wingdings" charset="0"/>
              <a:buChar char="Ø"/>
            </a:pP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quantitative: grille de </a:t>
            </a:r>
            <a:r>
              <a:rPr lang="en-GB" b="1" dirty="0" err="1"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codage</a:t>
            </a:r>
            <a:endPar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endParaRPr>
          </a:p>
          <a:p>
            <a:r>
              <a:rPr lang="en-GB" b="1" dirty="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a:t>
            </a: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(50 variables/6 dimensions)</a:t>
            </a:r>
          </a:p>
          <a:p>
            <a:pPr marL="342900" indent="-342900">
              <a:buFont typeface="Arial"/>
              <a:buChar char="•"/>
            </a:pPr>
            <a:r>
              <a:rPr lang="en-GB" b="1" dirty="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28 </a:t>
            </a: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pays</a:t>
            </a:r>
            <a:endParaRPr lang="en-GB" b="1" dirty="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endParaRPr>
          </a:p>
          <a:p>
            <a:pPr marL="342900" indent="-342900">
              <a:buFont typeface="Arial"/>
              <a:buChar char="•"/>
            </a:pP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68 experts (environ 3/pays)</a:t>
            </a:r>
            <a:endParaRPr lang="en-GB" b="1" dirty="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endParaRPr>
          </a:p>
          <a:p>
            <a:pPr marL="342900" indent="-342900">
              <a:buFont typeface="Arial"/>
              <a:buChar char="•"/>
            </a:pP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En </a:t>
            </a:r>
            <a:r>
              <a:rPr lang="en-GB" b="1" dirty="0" err="1"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ligne</a:t>
            </a: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a:t>
            </a:r>
            <a:r>
              <a:rPr lang="en-GB" b="1" dirty="0" err="1"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à</a:t>
            </a:r>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a:t>
            </a:r>
            <a:r>
              <a:rPr lang="en-GB" b="1" dirty="0" err="1"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www.translit.fr</a:t>
            </a:r>
            <a:endPar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endParaRPr>
          </a:p>
          <a:p>
            <a:r>
              <a:rPr lang="en-GB" b="1" dirty="0" smtClean="0">
                <a:ln w="0" cap="flat" cmpd="sng" algn="ctr">
                  <a:noFill/>
                  <a:prstDash val="solid"/>
                  <a:round/>
                  <a:headEnd type="none" w="med" len="med"/>
                  <a:tailEnd type="none" w="med" len="med"/>
                </a:ln>
                <a:solidFill>
                  <a:srgbClr val="9BBB59"/>
                </a:solidFill>
                <a:effectLst>
                  <a:innerShdw blurRad="63500" dist="50800" dir="2580000">
                    <a:srgbClr val="000000">
                      <a:alpha val="50000"/>
                    </a:srgbClr>
                  </a:innerShdw>
                </a:effectLst>
              </a:rPr>
              <a:t> </a:t>
            </a:r>
          </a:p>
        </p:txBody>
      </p:sp>
    </p:spTree>
    <p:extLst>
      <p:ext uri="{BB962C8B-B14F-4D97-AF65-F5344CB8AC3E}">
        <p14:creationId xmlns:p14="http://schemas.microsoft.com/office/powerpoint/2010/main" val="1251771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Espace réservé du contenu 5"/>
          <p:cNvGraphicFramePr>
            <a:graphicFrameLocks/>
          </p:cNvGraphicFramePr>
          <p:nvPr>
            <p:extLst>
              <p:ext uri="{D42A27DB-BD31-4B8C-83A1-F6EECF244321}">
                <p14:modId xmlns:p14="http://schemas.microsoft.com/office/powerpoint/2010/main" val="850714724"/>
              </p:ext>
            </p:extLst>
          </p:nvPr>
        </p:nvGraphicFramePr>
        <p:xfrm>
          <a:off x="-149767" y="1"/>
          <a:ext cx="9543129" cy="5057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4" name="Connecteur droit 23"/>
          <p:cNvCxnSpPr/>
          <p:nvPr/>
        </p:nvCxnSpPr>
        <p:spPr>
          <a:xfrm flipV="1">
            <a:off x="643959" y="2689623"/>
            <a:ext cx="8255202" cy="1176684"/>
          </a:xfrm>
          <a:prstGeom prst="line">
            <a:avLst/>
          </a:prstGeom>
          <a:ln w="76200" cmpd="sng">
            <a:solidFill>
              <a:schemeClr val="accent5"/>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643960" y="3120520"/>
            <a:ext cx="2310967" cy="8637"/>
          </a:xfrm>
          <a:prstGeom prst="line">
            <a:avLst/>
          </a:prstGeom>
          <a:ln w="76200" cmpd="sng">
            <a:prstDash val="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rot="21250737">
            <a:off x="560578" y="2759825"/>
            <a:ext cx="1844667" cy="646331"/>
          </a:xfrm>
          <a:prstGeom prst="rect">
            <a:avLst/>
          </a:prstGeom>
        </p:spPr>
        <p:txBody>
          <a:bodyPr wrap="square">
            <a:spAutoFit/>
          </a:bodyPr>
          <a:lstStyle/>
          <a:p>
            <a:r>
              <a:rPr lang="fr-FR" b="1" dirty="0" smtClean="0">
                <a:solidFill>
                  <a:schemeClr val="accent1"/>
                </a:solidFill>
              </a:rPr>
              <a:t>AUTRES ACTEURS</a:t>
            </a:r>
            <a:endParaRPr lang="fr-FR" b="1" dirty="0">
              <a:solidFill>
                <a:schemeClr val="accent1"/>
              </a:solidFill>
            </a:endParaRPr>
          </a:p>
        </p:txBody>
      </p:sp>
      <p:sp>
        <p:nvSpPr>
          <p:cNvPr id="16" name="Rectangle 15"/>
          <p:cNvSpPr/>
          <p:nvPr/>
        </p:nvSpPr>
        <p:spPr>
          <a:xfrm rot="21165785">
            <a:off x="7285585" y="2427721"/>
            <a:ext cx="1445791" cy="369332"/>
          </a:xfrm>
          <a:prstGeom prst="rect">
            <a:avLst/>
          </a:prstGeom>
        </p:spPr>
        <p:txBody>
          <a:bodyPr wrap="none">
            <a:spAutoFit/>
          </a:bodyPr>
          <a:lstStyle/>
          <a:p>
            <a:r>
              <a:rPr lang="fr-FR" b="1" cap="all" dirty="0" smtClean="0">
                <a:solidFill>
                  <a:schemeClr val="accent5"/>
                </a:solidFill>
              </a:rPr>
              <a:t>EVALUATION</a:t>
            </a:r>
            <a:endParaRPr lang="fr-FR" b="1" cap="all" dirty="0">
              <a:solidFill>
                <a:schemeClr val="accent5"/>
              </a:solidFill>
            </a:endParaRPr>
          </a:p>
        </p:txBody>
      </p:sp>
      <p:sp>
        <p:nvSpPr>
          <p:cNvPr id="17" name="Rectangle 16"/>
          <p:cNvSpPr/>
          <p:nvPr/>
        </p:nvSpPr>
        <p:spPr>
          <a:xfrm rot="17716230">
            <a:off x="1795143" y="4047439"/>
            <a:ext cx="1036199" cy="369332"/>
          </a:xfrm>
          <a:prstGeom prst="rect">
            <a:avLst/>
          </a:prstGeom>
        </p:spPr>
        <p:txBody>
          <a:bodyPr wrap="none">
            <a:spAutoFit/>
          </a:bodyPr>
          <a:lstStyle/>
          <a:p>
            <a:pPr algn="r"/>
            <a:r>
              <a:rPr lang="fr-FR" b="1" dirty="0" smtClean="0">
                <a:solidFill>
                  <a:schemeClr val="tx2">
                    <a:lumMod val="60000"/>
                    <a:lumOff val="40000"/>
                  </a:schemeClr>
                </a:solidFill>
              </a:rPr>
              <a:t>MOYENS</a:t>
            </a:r>
            <a:endParaRPr lang="fr-FR" b="1" dirty="0">
              <a:solidFill>
                <a:schemeClr val="tx2">
                  <a:lumMod val="60000"/>
                  <a:lumOff val="40000"/>
                </a:schemeClr>
              </a:solidFill>
            </a:endParaRPr>
          </a:p>
        </p:txBody>
      </p:sp>
      <p:sp>
        <p:nvSpPr>
          <p:cNvPr id="20" name="Rectangle 19"/>
          <p:cNvSpPr/>
          <p:nvPr/>
        </p:nvSpPr>
        <p:spPr>
          <a:xfrm rot="21059524">
            <a:off x="7227619" y="1086307"/>
            <a:ext cx="1369936" cy="369332"/>
          </a:xfrm>
          <a:prstGeom prst="rect">
            <a:avLst/>
          </a:prstGeom>
        </p:spPr>
        <p:txBody>
          <a:bodyPr wrap="none">
            <a:spAutoFit/>
          </a:bodyPr>
          <a:lstStyle/>
          <a:p>
            <a:r>
              <a:rPr lang="fr-FR" b="1" dirty="0" smtClean="0">
                <a:solidFill>
                  <a:srgbClr val="B3A2C7"/>
                </a:solidFill>
              </a:rPr>
              <a:t>STANDARDS</a:t>
            </a:r>
            <a:endParaRPr lang="fr-FR" b="1" dirty="0">
              <a:solidFill>
                <a:srgbClr val="B3A2C7"/>
              </a:solidFill>
            </a:endParaRPr>
          </a:p>
        </p:txBody>
      </p:sp>
      <p:sp>
        <p:nvSpPr>
          <p:cNvPr id="14" name="Rectangle 13"/>
          <p:cNvSpPr/>
          <p:nvPr/>
        </p:nvSpPr>
        <p:spPr>
          <a:xfrm rot="21152535">
            <a:off x="691984" y="3338453"/>
            <a:ext cx="2112703" cy="369332"/>
          </a:xfrm>
          <a:prstGeom prst="rect">
            <a:avLst/>
          </a:prstGeom>
        </p:spPr>
        <p:txBody>
          <a:bodyPr wrap="none">
            <a:spAutoFit/>
          </a:bodyPr>
          <a:lstStyle/>
          <a:p>
            <a:r>
              <a:rPr lang="fr-FR" b="1" cap="all" dirty="0" smtClean="0">
                <a:solidFill>
                  <a:schemeClr val="accent5"/>
                </a:solidFill>
              </a:rPr>
              <a:t>CONTRÔLE QUALITE</a:t>
            </a:r>
            <a:endParaRPr lang="fr-FR" b="1" cap="all" dirty="0">
              <a:solidFill>
                <a:schemeClr val="accent5"/>
              </a:solidFill>
            </a:endParaRPr>
          </a:p>
        </p:txBody>
      </p:sp>
      <p:sp>
        <p:nvSpPr>
          <p:cNvPr id="18" name="Rectangle 17"/>
          <p:cNvSpPr/>
          <p:nvPr/>
        </p:nvSpPr>
        <p:spPr>
          <a:xfrm rot="3784556">
            <a:off x="6217287" y="3787197"/>
            <a:ext cx="1323048" cy="369332"/>
          </a:xfrm>
          <a:prstGeom prst="rect">
            <a:avLst/>
          </a:prstGeom>
        </p:spPr>
        <p:txBody>
          <a:bodyPr wrap="none">
            <a:spAutoFit/>
          </a:bodyPr>
          <a:lstStyle/>
          <a:p>
            <a:pPr algn="r"/>
            <a:r>
              <a:rPr lang="fr-FR" b="1" dirty="0" smtClean="0">
                <a:solidFill>
                  <a:srgbClr val="558ED5"/>
                </a:solidFill>
              </a:rPr>
              <a:t>MODALITES</a:t>
            </a:r>
            <a:endParaRPr lang="fr-FR" b="1" dirty="0">
              <a:solidFill>
                <a:srgbClr val="558ED5"/>
              </a:solidFill>
            </a:endParaRPr>
          </a:p>
        </p:txBody>
      </p:sp>
      <p:cxnSp>
        <p:nvCxnSpPr>
          <p:cNvPr id="23" name="Connecteur droit 22"/>
          <p:cNvCxnSpPr/>
          <p:nvPr/>
        </p:nvCxnSpPr>
        <p:spPr>
          <a:xfrm flipH="1">
            <a:off x="2705112" y="3056700"/>
            <a:ext cx="3588907" cy="510565"/>
          </a:xfrm>
          <a:prstGeom prst="line">
            <a:avLst/>
          </a:prstGeom>
          <a:ln w="76200" cmpd="sng">
            <a:solidFill>
              <a:schemeClr val="bg1"/>
            </a:solidFill>
            <a:prstDash val="dash"/>
            <a:headEnd type="none"/>
            <a:tailEnd type="triangle"/>
          </a:ln>
        </p:spPr>
        <p:style>
          <a:lnRef idx="2">
            <a:schemeClr val="accent4"/>
          </a:lnRef>
          <a:fillRef idx="0">
            <a:schemeClr val="accent4"/>
          </a:fillRef>
          <a:effectRef idx="1">
            <a:schemeClr val="accent4"/>
          </a:effectRef>
          <a:fontRef idx="minor">
            <a:schemeClr val="tx1"/>
          </a:fontRef>
        </p:style>
      </p:cxnSp>
      <p:sp>
        <p:nvSpPr>
          <p:cNvPr id="3" name="Rectangle 2"/>
          <p:cNvSpPr/>
          <p:nvPr/>
        </p:nvSpPr>
        <p:spPr>
          <a:xfrm rot="21186158">
            <a:off x="572500" y="1643786"/>
            <a:ext cx="2160943" cy="369332"/>
          </a:xfrm>
          <a:prstGeom prst="rect">
            <a:avLst/>
          </a:prstGeom>
        </p:spPr>
        <p:txBody>
          <a:bodyPr wrap="none">
            <a:spAutoFit/>
          </a:bodyPr>
          <a:lstStyle/>
          <a:p>
            <a:r>
              <a:rPr lang="fr-FR" b="1" dirty="0" smtClean="0">
                <a:solidFill>
                  <a:schemeClr val="accent4">
                    <a:lumMod val="60000"/>
                    <a:lumOff val="40000"/>
                  </a:schemeClr>
                </a:solidFill>
              </a:rPr>
              <a:t> VALEURS ET DROITS</a:t>
            </a:r>
            <a:endParaRPr lang="fr-FR" b="1" dirty="0">
              <a:solidFill>
                <a:schemeClr val="accent4">
                  <a:lumMod val="60000"/>
                  <a:lumOff val="40000"/>
                </a:schemeClr>
              </a:solidFill>
            </a:endParaRPr>
          </a:p>
        </p:txBody>
      </p:sp>
      <p:sp>
        <p:nvSpPr>
          <p:cNvPr id="2" name="Rectangle 1"/>
          <p:cNvSpPr/>
          <p:nvPr/>
        </p:nvSpPr>
        <p:spPr>
          <a:xfrm>
            <a:off x="5262408" y="45188"/>
            <a:ext cx="3208831" cy="707886"/>
          </a:xfrm>
          <a:prstGeom prst="rect">
            <a:avLst/>
          </a:prstGeom>
        </p:spPr>
        <p:txBody>
          <a:bodyPr wrap="none">
            <a:spAutoFit/>
          </a:bodyPr>
          <a:lstStyle/>
          <a:p>
            <a:r>
              <a:rPr lang="fr-FR" sz="4000" dirty="0" smtClean="0">
                <a:solidFill>
                  <a:schemeClr val="bg1"/>
                </a:solidFill>
              </a:rPr>
              <a:t> Pyramide EMI </a:t>
            </a:r>
            <a:endParaRPr lang="fr-FR" sz="4000" dirty="0">
              <a:solidFill>
                <a:schemeClr val="bg1"/>
              </a:solidFill>
            </a:endParaRPr>
          </a:p>
        </p:txBody>
      </p:sp>
      <p:cxnSp>
        <p:nvCxnSpPr>
          <p:cNvPr id="21" name="Connecteur droit 20"/>
          <p:cNvCxnSpPr/>
          <p:nvPr/>
        </p:nvCxnSpPr>
        <p:spPr>
          <a:xfrm flipV="1">
            <a:off x="643959" y="1003559"/>
            <a:ext cx="8149371" cy="1176684"/>
          </a:xfrm>
          <a:prstGeom prst="line">
            <a:avLst/>
          </a:prstGeom>
          <a:ln w="76200" cmpd="sng">
            <a:solidFill>
              <a:srgbClr val="8C4EE2"/>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flipH="1">
            <a:off x="3844322" y="1497785"/>
            <a:ext cx="1485970" cy="204399"/>
          </a:xfrm>
          <a:prstGeom prst="line">
            <a:avLst/>
          </a:prstGeom>
          <a:ln w="76200" cmpd="sng">
            <a:solidFill>
              <a:schemeClr val="bg1"/>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028231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6191250" y="10160"/>
            <a:ext cx="2952749"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6191250" y="2627969"/>
            <a:ext cx="2825749" cy="2508579"/>
          </a:xfrm>
        </p:spPr>
        <p:txBody>
          <a:bodyPr>
            <a:normAutofit/>
          </a:bodyPr>
          <a:lstStyle/>
          <a:p>
            <a:pPr marL="0" indent="0">
              <a:buNone/>
            </a:pPr>
            <a:r>
              <a:rPr lang="en-GB" sz="1600" dirty="0" err="1" smtClean="0">
                <a:solidFill>
                  <a:schemeClr val="bg1">
                    <a:lumMod val="65000"/>
                  </a:schemeClr>
                </a:solidFill>
              </a:rPr>
              <a:t>Modèle</a:t>
            </a:r>
            <a:r>
              <a:rPr lang="en-GB" sz="1600" dirty="0" smtClean="0">
                <a:solidFill>
                  <a:schemeClr val="bg1">
                    <a:lumMod val="65000"/>
                  </a:schemeClr>
                </a:solidFill>
              </a:rPr>
              <a:t> des 3D de la </a:t>
            </a:r>
            <a:r>
              <a:rPr lang="en-GB" sz="1600" dirty="0" err="1" smtClean="0">
                <a:solidFill>
                  <a:schemeClr val="bg1">
                    <a:lumMod val="65000"/>
                  </a:schemeClr>
                </a:solidFill>
              </a:rPr>
              <a:t>gouvernance</a:t>
            </a:r>
            <a:r>
              <a:rPr lang="en-GB" sz="1600" dirty="0" smtClean="0">
                <a:solidFill>
                  <a:schemeClr val="bg1">
                    <a:lumMod val="65000"/>
                  </a:schemeClr>
                </a:solidFill>
              </a:rPr>
              <a:t> de </a:t>
            </a:r>
            <a:r>
              <a:rPr lang="en-GB" sz="1600" dirty="0" err="1" smtClean="0">
                <a:solidFill>
                  <a:schemeClr val="bg1">
                    <a:lumMod val="65000"/>
                  </a:schemeClr>
                </a:solidFill>
              </a:rPr>
              <a:t>l’EMI</a:t>
            </a:r>
            <a:endParaRPr lang="en-GB" sz="1600" dirty="0" smtClean="0">
              <a:solidFill>
                <a:schemeClr val="bg1">
                  <a:lumMod val="65000"/>
                </a:schemeClr>
              </a:solidFill>
            </a:endParaRPr>
          </a:p>
          <a:p>
            <a:pPr marL="0" indent="0">
              <a:buNone/>
            </a:pPr>
            <a:r>
              <a:rPr lang="en-GB" sz="1600" dirty="0" err="1" smtClean="0">
                <a:solidFill>
                  <a:srgbClr val="FFFFFF"/>
                </a:solidFill>
              </a:rPr>
              <a:t>Développement</a:t>
            </a:r>
            <a:endParaRPr lang="en-GB" sz="1600" dirty="0" smtClean="0">
              <a:solidFill>
                <a:srgbClr val="FFFFFF"/>
              </a:solidFill>
            </a:endParaRPr>
          </a:p>
          <a:p>
            <a:pPr marL="0" indent="0">
              <a:buNone/>
            </a:pPr>
            <a:r>
              <a:rPr lang="en-GB" sz="1600" dirty="0" err="1" smtClean="0">
                <a:solidFill>
                  <a:srgbClr val="FFFFFF"/>
                </a:solidFill>
              </a:rPr>
              <a:t>Délégation</a:t>
            </a:r>
            <a:r>
              <a:rPr lang="en-GB" sz="1600" dirty="0" smtClean="0">
                <a:solidFill>
                  <a:srgbClr val="FFFFFF"/>
                </a:solidFill>
              </a:rPr>
              <a:t> </a:t>
            </a:r>
          </a:p>
          <a:p>
            <a:pPr marL="0" indent="0">
              <a:buNone/>
            </a:pPr>
            <a:r>
              <a:rPr lang="en-GB" sz="1600" dirty="0" err="1" smtClean="0">
                <a:solidFill>
                  <a:srgbClr val="FFFFFF"/>
                </a:solidFill>
              </a:rPr>
              <a:t>Désengagement</a:t>
            </a:r>
            <a:endParaRPr lang="en-GB" sz="1600" dirty="0" smtClean="0">
              <a:solidFill>
                <a:srgbClr val="FFFFFF"/>
              </a:solidFill>
            </a:endParaRPr>
          </a:p>
          <a:p>
            <a:pPr marL="0" indent="0">
              <a:buNone/>
            </a:pPr>
            <a:endParaRPr lang="en-GB" sz="1600" dirty="0" smtClean="0">
              <a:solidFill>
                <a:srgbClr val="FFFFFF"/>
              </a:solidFill>
            </a:endParaRPr>
          </a:p>
          <a:p>
            <a:pPr marL="0" indent="0">
              <a:buNone/>
            </a:pPr>
            <a:r>
              <a:rPr lang="en-GB" sz="1600" dirty="0" err="1" smtClean="0">
                <a:solidFill>
                  <a:srgbClr val="FFFFFF"/>
                </a:solidFill>
              </a:rPr>
              <a:t>Risque</a:t>
            </a:r>
            <a:r>
              <a:rPr lang="en-GB" sz="1600" dirty="0" smtClean="0">
                <a:solidFill>
                  <a:srgbClr val="FFFFFF"/>
                </a:solidFill>
              </a:rPr>
              <a:t>:  </a:t>
            </a:r>
            <a:r>
              <a:rPr lang="en-GB" sz="1600" dirty="0" err="1" smtClean="0">
                <a:solidFill>
                  <a:srgbClr val="FFFFFF"/>
                </a:solidFill>
              </a:rPr>
              <a:t>Dysfonctionnement</a:t>
            </a:r>
            <a:r>
              <a:rPr lang="en-GB" sz="1600" dirty="0" smtClean="0">
                <a:solidFill>
                  <a:srgbClr val="FFFFFF"/>
                </a:solidFill>
              </a:rPr>
              <a:t> </a:t>
            </a:r>
          </a:p>
          <a:p>
            <a:pPr marL="0" indent="0"/>
            <a:endParaRPr lang="en-GB" sz="1600" dirty="0">
              <a:solidFill>
                <a:schemeClr val="bg1">
                  <a:lumMod val="65000"/>
                </a:schemeClr>
              </a:solidFill>
            </a:endParaRPr>
          </a:p>
        </p:txBody>
      </p:sp>
      <p:sp>
        <p:nvSpPr>
          <p:cNvPr id="2" name="Titre 1"/>
          <p:cNvSpPr>
            <a:spLocks noGrp="1"/>
          </p:cNvSpPr>
          <p:nvPr>
            <p:ph type="title"/>
          </p:nvPr>
        </p:nvSpPr>
        <p:spPr>
          <a:xfrm>
            <a:off x="2011271" y="-77000"/>
            <a:ext cx="6751728" cy="728027"/>
          </a:xfrm>
        </p:spPr>
        <p:txBody>
          <a:bodyPr>
            <a:normAutofit fontScale="90000"/>
          </a:bodyPr>
          <a:lstStyle/>
          <a:p>
            <a:pPr algn="r"/>
            <a:r>
              <a:rPr lang="fr-FR" b="1" dirty="0" smtClean="0">
                <a:solidFill>
                  <a:srgbClr val="4344B1"/>
                </a:solidFill>
              </a:rPr>
              <a:t>MODÉLISATION  </a:t>
            </a:r>
            <a:r>
              <a:rPr lang="fr-FR" b="1" dirty="0" smtClean="0">
                <a:solidFill>
                  <a:schemeClr val="bg1"/>
                </a:solidFill>
              </a:rPr>
              <a:t>gouvernance de l’EMI</a:t>
            </a:r>
            <a:endParaRPr lang="fr-FR" dirty="0">
              <a:solidFill>
                <a:schemeClr val="bg1"/>
              </a:solidFill>
            </a:endParaRPr>
          </a:p>
        </p:txBody>
      </p:sp>
      <p:pic>
        <p:nvPicPr>
          <p:cNvPr id="11" name="Image 10" descr="3 D Governance model FIN 4.pdf"/>
          <p:cNvPicPr>
            <a:picLocks noChangeAspect="1"/>
          </p:cNvPicPr>
          <p:nvPr/>
        </p:nvPicPr>
        <p:blipFill rotWithShape="1">
          <a:blip r:embed="rId3">
            <a:extLst>
              <a:ext uri="{28A0092B-C50C-407E-A947-70E740481C1C}">
                <a14:useLocalDpi xmlns:a14="http://schemas.microsoft.com/office/drawing/2010/main" val="0"/>
              </a:ext>
            </a:extLst>
          </a:blip>
          <a:srcRect t="12658" r="3129" b="18695"/>
          <a:stretch/>
        </p:blipFill>
        <p:spPr>
          <a:xfrm>
            <a:off x="92588" y="454332"/>
            <a:ext cx="5276366" cy="5291280"/>
          </a:xfrm>
          <a:prstGeom prst="rect">
            <a:avLst/>
          </a:prstGeom>
        </p:spPr>
      </p:pic>
    </p:spTree>
    <p:extLst>
      <p:ext uri="{BB962C8B-B14F-4D97-AF65-F5344CB8AC3E}">
        <p14:creationId xmlns:p14="http://schemas.microsoft.com/office/powerpoint/2010/main" val="23501537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16346" t="-50" r="-392" b="23775"/>
          <a:stretch/>
        </p:blipFill>
        <p:spPr>
          <a:xfrm>
            <a:off x="1493350" y="3421"/>
            <a:ext cx="5282622" cy="5140079"/>
          </a:xfrm>
          <a:prstGeom prst="rect">
            <a:avLst/>
          </a:prstGeom>
        </p:spPr>
      </p:pic>
      <p:sp>
        <p:nvSpPr>
          <p:cNvPr id="26" name="Rectangle 25"/>
          <p:cNvSpPr/>
          <p:nvPr/>
        </p:nvSpPr>
        <p:spPr>
          <a:xfrm>
            <a:off x="6748602" y="0"/>
            <a:ext cx="2397019"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1493351" y="4244989"/>
            <a:ext cx="7650650" cy="485915"/>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Image 13"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9318" y="4321226"/>
            <a:ext cx="1090482" cy="363342"/>
          </a:xfrm>
          <a:prstGeom prst="rect">
            <a:avLst/>
          </a:prstGeom>
        </p:spPr>
      </p:pic>
      <p:pic>
        <p:nvPicPr>
          <p:cNvPr id="15" name="Image 14"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4268" y="4413318"/>
            <a:ext cx="418629" cy="197549"/>
          </a:xfrm>
          <a:prstGeom prst="rect">
            <a:avLst/>
          </a:prstGeom>
        </p:spPr>
      </p:pic>
      <p:sp>
        <p:nvSpPr>
          <p:cNvPr id="8" name="ZoneTexte 7"/>
          <p:cNvSpPr txBox="1"/>
          <p:nvPr/>
        </p:nvSpPr>
        <p:spPr>
          <a:xfrm>
            <a:off x="1664162" y="509081"/>
            <a:ext cx="5111809" cy="5550237"/>
          </a:xfrm>
          <a:prstGeom prst="rect">
            <a:avLst/>
          </a:prstGeom>
          <a:noFill/>
        </p:spPr>
        <p:txBody>
          <a:bodyPr wrap="square" rtlCol="0">
            <a:spAutoFit/>
          </a:bodyPr>
          <a:lstStyle/>
          <a:p>
            <a:r>
              <a:rPr lang="fr-FR" sz="2800" dirty="0" smtClean="0">
                <a:ln w="0" cap="flat" cmpd="sng" algn="ctr">
                  <a:noFill/>
                  <a:prstDash val="solid"/>
                  <a:round/>
                  <a:headEnd type="none" w="med" len="med"/>
                  <a:tailEnd type="none" w="med" len="med"/>
                </a:ln>
                <a:solidFill>
                  <a:srgbClr val="3A3B94"/>
                </a:solidFill>
              </a:rPr>
              <a:t> </a:t>
            </a:r>
            <a:endParaRPr lang="fr-FR" sz="2800" baseline="30000" dirty="0" smtClean="0">
              <a:ln w="0" cap="flat" cmpd="sng" algn="ctr">
                <a:noFill/>
                <a:prstDash val="solid"/>
                <a:round/>
                <a:headEnd type="none" w="med" len="med"/>
                <a:tailEnd type="none" w="med" len="med"/>
              </a:ln>
              <a:solidFill>
                <a:srgbClr val="4344B1"/>
              </a:solidFill>
            </a:endParaRPr>
          </a:p>
          <a:p>
            <a:r>
              <a:rPr lang="fr-FR" sz="2000" dirty="0" smtClean="0">
                <a:ln w="0" cap="flat" cmpd="sng" algn="ctr">
                  <a:noFill/>
                  <a:prstDash val="solid"/>
                  <a:round/>
                  <a:headEnd type="none" w="med" len="med"/>
                  <a:tailEnd type="none" w="med" len="med"/>
                </a:ln>
                <a:solidFill>
                  <a:srgbClr val="4344B1"/>
                </a:solidFill>
              </a:rPr>
              <a:t>Retrouvez nous le 7-8 novembre</a:t>
            </a:r>
          </a:p>
          <a:p>
            <a:r>
              <a:rPr lang="fr-FR" sz="2000" dirty="0" smtClean="0">
                <a:ln w="0" cap="flat" cmpd="sng" algn="ctr">
                  <a:noFill/>
                  <a:prstDash val="solid"/>
                  <a:round/>
                  <a:headEnd type="none" w="med" len="med"/>
                  <a:tailEnd type="none" w="med" len="med"/>
                </a:ln>
                <a:solidFill>
                  <a:srgbClr val="4344B1"/>
                </a:solidFill>
              </a:rPr>
              <a:t>	Cité des sciences</a:t>
            </a:r>
          </a:p>
          <a:p>
            <a:r>
              <a:rPr lang="fr-FR" sz="2000" smtClean="0">
                <a:ln w="0" cap="flat" cmpd="sng" algn="ctr">
                  <a:noFill/>
                  <a:prstDash val="solid"/>
                  <a:round/>
                  <a:headEnd type="none" w="med" len="med"/>
                  <a:tailEnd type="none" w="med" len="med"/>
                </a:ln>
                <a:solidFill>
                  <a:srgbClr val="4344B1"/>
                </a:solidFill>
              </a:rPr>
              <a:t>« </a:t>
            </a:r>
            <a:r>
              <a:rPr lang="fr-FR" sz="2000" dirty="0" smtClean="0">
                <a:ln w="0" cap="flat" cmpd="sng" algn="ctr">
                  <a:noFill/>
                  <a:prstDash val="solid"/>
                  <a:round/>
                  <a:headEnd type="none" w="med" len="med"/>
                  <a:tailEnd type="none" w="med" len="med"/>
                </a:ln>
                <a:solidFill>
                  <a:srgbClr val="4344B1"/>
                </a:solidFill>
              </a:rPr>
              <a:t> les </a:t>
            </a:r>
            <a:r>
              <a:rPr lang="fr-FR" sz="2000" dirty="0" err="1" smtClean="0">
                <a:ln w="0" cap="flat" cmpd="sng" algn="ctr">
                  <a:noFill/>
                  <a:prstDash val="solid"/>
                  <a:round/>
                  <a:headEnd type="none" w="med" len="med"/>
                  <a:tailEnd type="none" w="med" len="med"/>
                </a:ln>
                <a:solidFill>
                  <a:srgbClr val="4344B1"/>
                </a:solidFill>
              </a:rPr>
              <a:t>littératies</a:t>
            </a:r>
            <a:r>
              <a:rPr lang="fr-FR" sz="2000" dirty="0" smtClean="0">
                <a:ln w="0" cap="flat" cmpd="sng" algn="ctr">
                  <a:noFill/>
                  <a:prstDash val="solid"/>
                  <a:round/>
                  <a:headEnd type="none" w="med" len="med"/>
                  <a:tailEnd type="none" w="med" len="med"/>
                </a:ln>
                <a:solidFill>
                  <a:srgbClr val="4344B1"/>
                </a:solidFill>
              </a:rPr>
              <a:t> du XXIe siècle sens dessus dessous: périmètres, interactions, territoires »</a:t>
            </a:r>
          </a:p>
          <a:p>
            <a:endParaRPr lang="fr-FR" sz="3200" baseline="30000" dirty="0" smtClean="0">
              <a:ln w="0" cap="flat" cmpd="sng" algn="ctr">
                <a:noFill/>
                <a:prstDash val="solid"/>
                <a:round/>
                <a:headEnd type="none" w="med" len="med"/>
                <a:tailEnd type="none" w="med" len="med"/>
              </a:ln>
            </a:endParaRPr>
          </a:p>
          <a:p>
            <a:endParaRPr lang="fr-FR" sz="2400" baseline="30000" dirty="0">
              <a:ln w="0" cap="flat" cmpd="sng" algn="ctr">
                <a:noFill/>
                <a:prstDash val="solid"/>
                <a:round/>
                <a:headEnd type="none" w="med" len="med"/>
                <a:tailEnd type="none" w="med" len="med"/>
              </a:ln>
              <a:solidFill>
                <a:srgbClr val="4344B1"/>
              </a:solidFill>
            </a:endParaRPr>
          </a:p>
          <a:p>
            <a:r>
              <a:rPr lang="fr-FR" sz="2400" baseline="30000" dirty="0" smtClean="0">
                <a:ln w="0" cap="flat" cmpd="sng" algn="ctr">
                  <a:noFill/>
                  <a:prstDash val="solid"/>
                  <a:round/>
                  <a:headEnd type="none" w="med" len="med"/>
                  <a:tailEnd type="none" w="med" len="med"/>
                </a:ln>
                <a:solidFill>
                  <a:srgbClr val="4344B1"/>
                </a:solidFill>
              </a:rPr>
              <a:t>Contact</a:t>
            </a:r>
            <a:endParaRPr lang="fr-FR" sz="2400" dirty="0"/>
          </a:p>
          <a:p>
            <a:r>
              <a:rPr lang="fr-FR" sz="2000" dirty="0" smtClean="0"/>
              <a:t>Divina </a:t>
            </a:r>
            <a:r>
              <a:rPr lang="fr-FR" sz="2000" dirty="0" err="1" smtClean="0"/>
              <a:t>Frau</a:t>
            </a:r>
            <a:r>
              <a:rPr lang="fr-FR" sz="2000" dirty="0" smtClean="0"/>
              <a:t>-Meigs – U Sorbonne Nouvelle</a:t>
            </a:r>
          </a:p>
          <a:p>
            <a:r>
              <a:rPr lang="fr-FR" sz="2000" u="sng" dirty="0" smtClean="0">
                <a:hlinkClick r:id="rId6"/>
              </a:rPr>
              <a:t>divina.frau</a:t>
            </a:r>
            <a:r>
              <a:rPr lang="fr-FR" sz="2000" u="sng" dirty="0">
                <a:hlinkClick r:id="rId6"/>
              </a:rPr>
              <a:t>-meigs@univ-paris3.fr </a:t>
            </a:r>
          </a:p>
          <a:p>
            <a:endParaRPr lang="fr-FR" sz="2000" dirty="0" smtClean="0"/>
          </a:p>
          <a:p>
            <a:endParaRPr lang="fr-FR" sz="2000" dirty="0">
              <a:solidFill>
                <a:srgbClr val="593BFF"/>
              </a:solidFill>
            </a:endParaRPr>
          </a:p>
          <a:p>
            <a:endParaRPr lang="fr-FR" sz="2000" dirty="0" smtClean="0"/>
          </a:p>
          <a:p>
            <a:endParaRPr lang="fr-FR" sz="2000" baseline="30000" dirty="0">
              <a:ln w="0" cap="flat" cmpd="sng" algn="ctr">
                <a:noFill/>
                <a:prstDash val="solid"/>
                <a:round/>
                <a:headEnd type="none" w="med" len="med"/>
                <a:tailEnd type="none" w="med" len="med"/>
              </a:ln>
              <a:solidFill>
                <a:srgbClr val="4344B1"/>
              </a:solidFill>
            </a:endParaRPr>
          </a:p>
          <a:p>
            <a:endParaRPr lang="fr-FR" sz="2000" baseline="30000" dirty="0">
              <a:ln w="0" cap="flat" cmpd="sng" algn="ctr">
                <a:noFill/>
                <a:prstDash val="solid"/>
                <a:round/>
                <a:headEnd type="none" w="med" len="med"/>
                <a:tailEnd type="none" w="med" len="med"/>
              </a:ln>
              <a:solidFill>
                <a:srgbClr val="4344B1"/>
              </a:solidFill>
            </a:endParaRPr>
          </a:p>
          <a:p>
            <a:endParaRPr lang="fr-FR" sz="2000" baseline="30000" dirty="0" smtClean="0">
              <a:ln w="0" cap="flat" cmpd="sng" algn="ctr">
                <a:noFill/>
                <a:prstDash val="solid"/>
                <a:round/>
                <a:headEnd type="none" w="med" len="med"/>
                <a:tailEnd type="none" w="med" len="med"/>
              </a:ln>
              <a:solidFill>
                <a:srgbClr val="4344B1"/>
              </a:solidFill>
            </a:endParaRPr>
          </a:p>
          <a:p>
            <a:endParaRPr lang="fr-FR" sz="2000" baseline="30000" dirty="0">
              <a:ln w="0" cap="flat" cmpd="sng" algn="ctr">
                <a:noFill/>
                <a:prstDash val="solid"/>
                <a:round/>
                <a:headEnd type="none" w="med" len="med"/>
                <a:tailEnd type="none" w="med" len="med"/>
              </a:ln>
              <a:solidFill>
                <a:srgbClr val="4344B1"/>
              </a:solidFill>
            </a:endParaRPr>
          </a:p>
          <a:p>
            <a:endParaRPr lang="fr-FR" sz="2000" baseline="30000" dirty="0" smtClean="0">
              <a:ln w="0" cap="flat" cmpd="sng" algn="ctr">
                <a:noFill/>
                <a:prstDash val="solid"/>
                <a:round/>
                <a:headEnd type="none" w="med" len="med"/>
                <a:tailEnd type="none" w="med" len="med"/>
              </a:ln>
              <a:solidFill>
                <a:srgbClr val="4344B1"/>
              </a:solidFill>
            </a:endParaRPr>
          </a:p>
          <a:p>
            <a:endParaRPr lang="fr-FR" sz="2000" baseline="30000" dirty="0">
              <a:ln w="0" cap="flat" cmpd="sng" algn="ctr">
                <a:noFill/>
                <a:prstDash val="solid"/>
                <a:round/>
                <a:headEnd type="none" w="med" len="med"/>
                <a:tailEnd type="none" w="med" len="med"/>
              </a:ln>
              <a:solidFill>
                <a:srgbClr val="4344B1"/>
              </a:solidFill>
            </a:endParaRPr>
          </a:p>
          <a:p>
            <a:endParaRPr lang="fr-FR" sz="2000" baseline="30000" dirty="0" smtClean="0">
              <a:ln w="0" cap="flat" cmpd="sng" algn="ctr">
                <a:noFill/>
                <a:prstDash val="solid"/>
                <a:round/>
                <a:headEnd type="none" w="med" len="med"/>
                <a:tailEnd type="none" w="med" len="med"/>
              </a:ln>
              <a:solidFill>
                <a:srgbClr val="4344B1"/>
              </a:solidFill>
            </a:endParaRPr>
          </a:p>
        </p:txBody>
      </p:sp>
      <p:pic>
        <p:nvPicPr>
          <p:cNvPr id="16" name="Image 15" descr="Macintosh HD:Users:irmavelez:Dropbox:RESEARCH:ANR:COMMUNICATION:logos et images:COST Action_logo_blue_transparent.png"/>
          <p:cNvPicPr/>
          <p:nvPr/>
        </p:nvPicPr>
        <p:blipFill>
          <a:blip r:embed="rId7">
            <a:extLst>
              <a:ext uri="{28A0092B-C50C-407E-A947-70E740481C1C}">
                <a14:useLocalDpi xmlns:a14="http://schemas.microsoft.com/office/drawing/2010/main" val="0"/>
              </a:ext>
            </a:extLst>
          </a:blip>
          <a:srcRect/>
          <a:stretch>
            <a:fillRect/>
          </a:stretch>
        </p:blipFill>
        <p:spPr bwMode="auto">
          <a:xfrm>
            <a:off x="596689" y="4197135"/>
            <a:ext cx="846455" cy="581025"/>
          </a:xfrm>
          <a:prstGeom prst="rect">
            <a:avLst/>
          </a:prstGeom>
          <a:noFill/>
          <a:ln>
            <a:noFill/>
          </a:ln>
        </p:spPr>
      </p:pic>
    </p:spTree>
    <p:extLst>
      <p:ext uri="{BB962C8B-B14F-4D97-AF65-F5344CB8AC3E}">
        <p14:creationId xmlns:p14="http://schemas.microsoft.com/office/powerpoint/2010/main" val="723372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9076" t="1854" r="66539" b="27901"/>
          <a:stretch/>
        </p:blipFill>
        <p:spPr>
          <a:xfrm>
            <a:off x="1" y="-14867"/>
            <a:ext cx="1670190" cy="5158367"/>
          </a:xfrm>
          <a:prstGeom prst="rect">
            <a:avLst/>
          </a:prstGeom>
        </p:spPr>
      </p:pic>
      <p:sp>
        <p:nvSpPr>
          <p:cNvPr id="12" name="Rectangle 11"/>
          <p:cNvSpPr/>
          <p:nvPr/>
        </p:nvSpPr>
        <p:spPr>
          <a:xfrm>
            <a:off x="554521" y="4668002"/>
            <a:ext cx="8126987" cy="305859"/>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314149" y="1846736"/>
            <a:ext cx="4989613" cy="502702"/>
          </a:xfrm>
          <a:prstGeom prst="rect">
            <a:avLst/>
          </a:prstGeom>
          <a:noFill/>
        </p:spPr>
        <p:txBody>
          <a:bodyPr wrap="square" rtlCol="0">
            <a:spAutoFit/>
          </a:bodyPr>
          <a:lstStyle/>
          <a:p>
            <a:r>
              <a:rPr lang="fr-FR" sz="4000" b="1" baseline="30000" dirty="0" smtClean="0">
                <a:ln w="0" cap="flat" cmpd="sng" algn="ctr">
                  <a:noFill/>
                  <a:prstDash val="solid"/>
                  <a:round/>
                  <a:headEnd type="none" w="med" len="med"/>
                  <a:tailEnd type="none" w="med" len="med"/>
                </a:ln>
                <a:solidFill>
                  <a:schemeClr val="bg1"/>
                </a:solidFill>
              </a:rPr>
              <a:t>TITRE</a:t>
            </a:r>
            <a:endParaRPr lang="fr-FR" sz="4000" b="1" baseline="30000" dirty="0">
              <a:ln w="0" cap="flat" cmpd="sng" algn="ctr">
                <a:noFill/>
                <a:prstDash val="solid"/>
                <a:round/>
                <a:headEnd type="none" w="med" len="med"/>
                <a:tailEnd type="none" w="med" len="med"/>
              </a:ln>
              <a:solidFill>
                <a:schemeClr val="bg1"/>
              </a:solidFill>
            </a:endParaRPr>
          </a:p>
        </p:txBody>
      </p:sp>
      <p:pic>
        <p:nvPicPr>
          <p:cNvPr id="14" name="Image 13"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2246" y="4679313"/>
            <a:ext cx="875690" cy="291774"/>
          </a:xfrm>
          <a:prstGeom prst="rect">
            <a:avLst/>
          </a:prstGeom>
        </p:spPr>
      </p:pic>
      <p:pic>
        <p:nvPicPr>
          <p:cNvPr id="15" name="Image 14"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8478" y="4693856"/>
            <a:ext cx="521935" cy="246298"/>
          </a:xfrm>
          <a:prstGeom prst="rect">
            <a:avLst/>
          </a:prstGeom>
        </p:spPr>
      </p:pic>
      <p:pic>
        <p:nvPicPr>
          <p:cNvPr id="8" name="Image 7"/>
          <p:cNvPicPr>
            <a:picLocks noChangeAspect="1"/>
          </p:cNvPicPr>
          <p:nvPr/>
        </p:nvPicPr>
        <p:blipFill>
          <a:blip r:embed="rId6"/>
          <a:stretch>
            <a:fillRect/>
          </a:stretch>
        </p:blipFill>
        <p:spPr>
          <a:xfrm>
            <a:off x="211827" y="151596"/>
            <a:ext cx="998013" cy="960122"/>
          </a:xfrm>
          <a:prstGeom prst="rect">
            <a:avLst/>
          </a:prstGeom>
        </p:spPr>
      </p:pic>
      <p:sp>
        <p:nvSpPr>
          <p:cNvPr id="11" name="ZoneTexte 10"/>
          <p:cNvSpPr txBox="1"/>
          <p:nvPr/>
        </p:nvSpPr>
        <p:spPr>
          <a:xfrm>
            <a:off x="1964324" y="447203"/>
            <a:ext cx="7007702" cy="707886"/>
          </a:xfrm>
          <a:prstGeom prst="rect">
            <a:avLst/>
          </a:prstGeom>
          <a:noFill/>
        </p:spPr>
        <p:txBody>
          <a:bodyPr wrap="square" rtlCol="0">
            <a:spAutoFit/>
          </a:bodyPr>
          <a:lstStyle/>
          <a:p>
            <a:pPr algn="r"/>
            <a:r>
              <a:rPr lang="fr-FR" sz="4000" b="1" baseline="30000" dirty="0" smtClean="0">
                <a:ln w="0" cap="flat" cmpd="sng" algn="ctr">
                  <a:noFill/>
                  <a:prstDash val="solid"/>
                  <a:round/>
                  <a:headEnd type="none" w="med" len="med"/>
                  <a:tailEnd type="none" w="med" len="med"/>
                </a:ln>
                <a:solidFill>
                  <a:schemeClr val="tx1">
                    <a:lumMod val="50000"/>
                    <a:lumOff val="50000"/>
                  </a:schemeClr>
                </a:solidFill>
              </a:rPr>
              <a:t>grille</a:t>
            </a:r>
            <a:r>
              <a:rPr lang="fr-FR" sz="4000" b="1" dirty="0" smtClean="0">
                <a:ln w="0" cap="flat" cmpd="sng" algn="ctr">
                  <a:noFill/>
                  <a:prstDash val="solid"/>
                  <a:round/>
                  <a:headEnd type="none" w="med" len="med"/>
                  <a:tailEnd type="none" w="med" len="med"/>
                </a:ln>
                <a:solidFill>
                  <a:schemeClr val="tx1">
                    <a:lumMod val="50000"/>
                    <a:lumOff val="50000"/>
                  </a:schemeClr>
                </a:solidFill>
              </a:rPr>
              <a:t> </a:t>
            </a:r>
            <a:r>
              <a:rPr lang="fr-FR" sz="4000" b="1" baseline="30000" dirty="0" smtClean="0">
                <a:ln w="0" cap="flat" cmpd="sng" algn="ctr">
                  <a:noFill/>
                  <a:prstDash val="solid"/>
                  <a:round/>
                  <a:headEnd type="none" w="med" len="med"/>
                  <a:tailEnd type="none" w="med" len="med"/>
                </a:ln>
                <a:solidFill>
                  <a:schemeClr val="tx1">
                    <a:lumMod val="50000"/>
                    <a:lumOff val="50000"/>
                  </a:schemeClr>
                </a:solidFill>
              </a:rPr>
              <a:t>de codage </a:t>
            </a:r>
            <a:r>
              <a:rPr lang="fr-FR" sz="4000" b="1" baseline="30000" dirty="0" smtClean="0">
                <a:ln w="0" cap="flat" cmpd="sng" algn="ctr">
                  <a:noFill/>
                  <a:prstDash val="solid"/>
                  <a:round/>
                  <a:headEnd type="none" w="med" len="med"/>
                  <a:tailEnd type="none" w="med" len="med"/>
                </a:ln>
                <a:solidFill>
                  <a:srgbClr val="3A3B94"/>
                </a:solidFill>
              </a:rPr>
              <a:t>(ex: France)</a:t>
            </a:r>
            <a:endParaRPr lang="fr-FR" sz="4000" b="1" baseline="30000" dirty="0">
              <a:ln w="0" cap="flat" cmpd="sng" algn="ctr">
                <a:noFill/>
                <a:prstDash val="solid"/>
                <a:round/>
                <a:headEnd type="none" w="med" len="med"/>
                <a:tailEnd type="none" w="med" len="med"/>
              </a:ln>
              <a:solidFill>
                <a:srgbClr val="3A3B94"/>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127518245"/>
              </p:ext>
            </p:extLst>
          </p:nvPr>
        </p:nvGraphicFramePr>
        <p:xfrm>
          <a:off x="82326" y="1319519"/>
          <a:ext cx="9038157" cy="3184539"/>
        </p:xfrm>
        <a:graphic>
          <a:graphicData uri="http://schemas.openxmlformats.org/drawingml/2006/table">
            <a:tbl>
              <a:tblPr/>
              <a:tblGrid>
                <a:gridCol w="153673"/>
                <a:gridCol w="153673"/>
                <a:gridCol w="153673"/>
                <a:gridCol w="153673"/>
                <a:gridCol w="153673"/>
                <a:gridCol w="153673"/>
                <a:gridCol w="124358"/>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46037"/>
                <a:gridCol w="161309"/>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3673"/>
                <a:gridCol w="154438"/>
                <a:gridCol w="153673"/>
              </a:tblGrid>
              <a:tr h="197097">
                <a:tc>
                  <a:txBody>
                    <a:bodyPr/>
                    <a:lstStyle/>
                    <a:p>
                      <a:pPr algn="l" fontAlgn="b"/>
                      <a:endParaRPr lang="fr-FR" sz="700" b="0" i="0" u="none" strike="noStrike">
                        <a:solidFill>
                          <a:srgbClr val="000000"/>
                        </a:solidFill>
                        <a:effectLst/>
                        <a:latin typeface="Calibri"/>
                      </a:endParaRPr>
                    </a:p>
                  </a:txBody>
                  <a:tcPr marL="8839" marR="8839" marT="8839" marB="0" vert="vert270" anchor="b">
                    <a:lnL>
                      <a:noFill/>
                    </a:lnL>
                    <a:lnR>
                      <a:noFill/>
                    </a:lnR>
                    <a:lnT>
                      <a:noFill/>
                    </a:lnT>
                    <a:lnB>
                      <a:noFill/>
                    </a:lnB>
                  </a:tcPr>
                </a:tc>
                <a:tc>
                  <a:txBody>
                    <a:bodyPr/>
                    <a:lstStyle/>
                    <a:p>
                      <a:pPr algn="l" fontAlgn="b"/>
                      <a:r>
                        <a:rPr lang="fr-FR" sz="700" b="0" i="0" u="none" strike="noStrike">
                          <a:solidFill>
                            <a:srgbClr val="FFFFFF"/>
                          </a:solidFill>
                          <a:effectLst/>
                          <a:latin typeface="Calibri"/>
                        </a:rPr>
                        <a:t> </a:t>
                      </a:r>
                    </a:p>
                  </a:txBody>
                  <a:tcPr marL="8839" marR="8839" marT="8839" marB="0" vert="vert270" anchor="b">
                    <a:lnL>
                      <a:noFill/>
                    </a:lnL>
                    <a:lnR>
                      <a:noFill/>
                    </a:lnR>
                    <a:lnT>
                      <a:noFill/>
                    </a:lnT>
                    <a:lnB>
                      <a:noFill/>
                    </a:lnB>
                    <a:solidFill>
                      <a:srgbClr val="333399"/>
                    </a:solidFill>
                  </a:tcPr>
                </a:tc>
                <a:tc>
                  <a:txBody>
                    <a:bodyPr/>
                    <a:lstStyle/>
                    <a:p>
                      <a:pPr algn="ctr" fontAlgn="b"/>
                      <a:r>
                        <a:rPr lang="fr-FR" sz="700" b="0" i="0" u="none" strike="noStrike">
                          <a:solidFill>
                            <a:srgbClr val="000000"/>
                          </a:solidFill>
                          <a:effectLst/>
                          <a:latin typeface="Calibri"/>
                        </a:rPr>
                        <a:t>1</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2</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4</a:t>
                      </a:r>
                    </a:p>
                  </a:txBody>
                  <a:tcPr marL="8839" marR="8839" marT="8839" marB="0" vert="vert270" anchor="b">
                    <a:lnL>
                      <a:noFill/>
                    </a:lnL>
                    <a:lnR>
                      <a:noFill/>
                    </a:lnR>
                    <a:lnT>
                      <a:noFill/>
                    </a:lnT>
                    <a:lnB>
                      <a:noFill/>
                    </a:lnB>
                  </a:tcPr>
                </a:tc>
                <a:tc>
                  <a:txBody>
                    <a:bodyPr/>
                    <a:lstStyle/>
                    <a:p>
                      <a:pPr algn="l" fontAlgn="b"/>
                      <a:r>
                        <a:rPr lang="fr-FR" sz="700" b="0" i="0" u="none" strike="noStrike">
                          <a:solidFill>
                            <a:srgbClr val="FFFFFF"/>
                          </a:solidFill>
                          <a:effectLst/>
                          <a:latin typeface="Calibri"/>
                        </a:rPr>
                        <a:t> </a:t>
                      </a:r>
                    </a:p>
                  </a:txBody>
                  <a:tcPr marL="8839" marR="8839" marT="8839" marB="0" vert="vert270" anchor="b">
                    <a:lnL>
                      <a:noFill/>
                    </a:lnL>
                    <a:lnR>
                      <a:noFill/>
                    </a:lnR>
                    <a:lnT>
                      <a:noFill/>
                    </a:lnT>
                    <a:lnB>
                      <a:noFill/>
                    </a:lnB>
                    <a:solidFill>
                      <a:srgbClr val="333399"/>
                    </a:solidFill>
                  </a:tcPr>
                </a:tc>
                <a:tc>
                  <a:txBody>
                    <a:bodyPr/>
                    <a:lstStyle/>
                    <a:p>
                      <a:pPr algn="ctr" fontAlgn="b"/>
                      <a:r>
                        <a:rPr lang="fr-FR" sz="700" b="0" i="0" u="none" strike="noStrike">
                          <a:solidFill>
                            <a:srgbClr val="000000"/>
                          </a:solidFill>
                          <a:effectLst/>
                          <a:latin typeface="Calibri"/>
                        </a:rPr>
                        <a:t>5</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6</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7</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8</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9</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10</a:t>
                      </a:r>
                    </a:p>
                  </a:txBody>
                  <a:tcPr marL="8839" marR="8839" marT="8839" marB="0" vert="vert270" anchor="b">
                    <a:lnL>
                      <a:noFill/>
                    </a:lnL>
                    <a:lnR>
                      <a:noFill/>
                    </a:lnR>
                    <a:lnT>
                      <a:noFill/>
                    </a:lnT>
                    <a:lnB>
                      <a:noFill/>
                    </a:lnB>
                  </a:tcPr>
                </a:tc>
                <a:tc>
                  <a:txBody>
                    <a:bodyPr/>
                    <a:lstStyle/>
                    <a:p>
                      <a:pPr algn="l" fontAlgn="b"/>
                      <a:r>
                        <a:rPr lang="fr-FR" sz="700" b="0" i="0" u="none" strike="noStrike">
                          <a:solidFill>
                            <a:srgbClr val="FFFFFF"/>
                          </a:solidFill>
                          <a:effectLst/>
                          <a:latin typeface="Calibri"/>
                        </a:rPr>
                        <a:t> </a:t>
                      </a:r>
                    </a:p>
                  </a:txBody>
                  <a:tcPr marL="8839" marR="8839" marT="8839" marB="0" vert="vert270" anchor="b">
                    <a:lnL>
                      <a:noFill/>
                    </a:lnL>
                    <a:lnR>
                      <a:noFill/>
                    </a:lnR>
                    <a:lnT>
                      <a:noFill/>
                    </a:lnT>
                    <a:lnB>
                      <a:noFill/>
                    </a:lnB>
                    <a:solidFill>
                      <a:srgbClr val="333399"/>
                    </a:solidFill>
                  </a:tcPr>
                </a:tc>
                <a:tc>
                  <a:txBody>
                    <a:bodyPr/>
                    <a:lstStyle/>
                    <a:p>
                      <a:pPr algn="ctr" fontAlgn="b"/>
                      <a:r>
                        <a:rPr lang="fr-FR" sz="700" b="0" i="0" u="none" strike="noStrike">
                          <a:solidFill>
                            <a:srgbClr val="000000"/>
                          </a:solidFill>
                          <a:effectLst/>
                          <a:latin typeface="Calibri"/>
                        </a:rPr>
                        <a:t>11</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12</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13</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14</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15</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16</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17</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18</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19</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20</a:t>
                      </a:r>
                    </a:p>
                  </a:txBody>
                  <a:tcPr marL="8839" marR="8839" marT="8839" marB="0" vert="vert270" anchor="b">
                    <a:lnL>
                      <a:noFill/>
                    </a:lnL>
                    <a:lnR>
                      <a:noFill/>
                    </a:lnR>
                    <a:lnT>
                      <a:noFill/>
                    </a:lnT>
                    <a:lnB>
                      <a:noFill/>
                    </a:lnB>
                  </a:tcPr>
                </a:tc>
                <a:tc>
                  <a:txBody>
                    <a:bodyPr/>
                    <a:lstStyle/>
                    <a:p>
                      <a:pPr algn="l" fontAlgn="b"/>
                      <a:r>
                        <a:rPr lang="fr-FR" sz="700" b="0" i="0" u="none" strike="noStrike">
                          <a:solidFill>
                            <a:srgbClr val="FFFFFF"/>
                          </a:solidFill>
                          <a:effectLst/>
                          <a:latin typeface="Calibri"/>
                        </a:rPr>
                        <a:t> </a:t>
                      </a:r>
                    </a:p>
                  </a:txBody>
                  <a:tcPr marL="8839" marR="8839" marT="8839" marB="0" vert="vert270" anchor="b">
                    <a:lnL>
                      <a:noFill/>
                    </a:lnL>
                    <a:lnR>
                      <a:noFill/>
                    </a:lnR>
                    <a:lnT>
                      <a:noFill/>
                    </a:lnT>
                    <a:lnB>
                      <a:noFill/>
                    </a:lnB>
                    <a:solidFill>
                      <a:srgbClr val="333399"/>
                    </a:solidFill>
                  </a:tcPr>
                </a:tc>
                <a:tc>
                  <a:txBody>
                    <a:bodyPr/>
                    <a:lstStyle/>
                    <a:p>
                      <a:pPr algn="ctr" fontAlgn="b"/>
                      <a:r>
                        <a:rPr lang="fr-FR" sz="700" b="0" i="0" u="none" strike="noStrike">
                          <a:solidFill>
                            <a:srgbClr val="000000"/>
                          </a:solidFill>
                          <a:effectLst/>
                          <a:latin typeface="Calibri"/>
                        </a:rPr>
                        <a:t>21</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22</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23</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24</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25</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26</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27</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28</a:t>
                      </a:r>
                    </a:p>
                  </a:txBody>
                  <a:tcPr marL="8839" marR="8839" marT="8839" marB="0" vert="vert270" anchor="b">
                    <a:lnL>
                      <a:noFill/>
                    </a:lnL>
                    <a:lnR>
                      <a:noFill/>
                    </a:lnR>
                    <a:lnT>
                      <a:noFill/>
                    </a:lnT>
                    <a:lnB>
                      <a:noFill/>
                    </a:lnB>
                  </a:tcPr>
                </a:tc>
                <a:tc>
                  <a:txBody>
                    <a:bodyPr/>
                    <a:lstStyle/>
                    <a:p>
                      <a:pPr algn="l" fontAlgn="b"/>
                      <a:r>
                        <a:rPr lang="fr-FR" sz="700" b="0" i="0" u="none" strike="noStrike">
                          <a:solidFill>
                            <a:srgbClr val="FFFFFF"/>
                          </a:solidFill>
                          <a:effectLst/>
                          <a:latin typeface="Calibri"/>
                        </a:rPr>
                        <a:t> </a:t>
                      </a:r>
                    </a:p>
                  </a:txBody>
                  <a:tcPr marL="8839" marR="8839" marT="8839" marB="0" vert="vert270" anchor="b">
                    <a:lnL>
                      <a:noFill/>
                    </a:lnL>
                    <a:lnR>
                      <a:noFill/>
                    </a:lnR>
                    <a:lnT>
                      <a:noFill/>
                    </a:lnT>
                    <a:lnB>
                      <a:noFill/>
                    </a:lnB>
                    <a:solidFill>
                      <a:srgbClr val="333399"/>
                    </a:solidFill>
                  </a:tcPr>
                </a:tc>
                <a:tc>
                  <a:txBody>
                    <a:bodyPr/>
                    <a:lstStyle/>
                    <a:p>
                      <a:pPr algn="ctr" fontAlgn="b"/>
                      <a:r>
                        <a:rPr lang="fr-FR" sz="700" b="0" i="0" u="none" strike="noStrike">
                          <a:solidFill>
                            <a:srgbClr val="000000"/>
                          </a:solidFill>
                          <a:effectLst/>
                          <a:latin typeface="Calibri"/>
                        </a:rPr>
                        <a:t>29</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30</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31</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32</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33</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34</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35</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36</a:t>
                      </a:r>
                    </a:p>
                  </a:txBody>
                  <a:tcPr marL="8839" marR="8839" marT="8839" marB="0" vert="vert270" anchor="b">
                    <a:lnL>
                      <a:noFill/>
                    </a:lnL>
                    <a:lnR>
                      <a:noFill/>
                    </a:lnR>
                    <a:lnT>
                      <a:noFill/>
                    </a:lnT>
                    <a:lnB>
                      <a:noFill/>
                    </a:lnB>
                  </a:tcPr>
                </a:tc>
                <a:tc>
                  <a:txBody>
                    <a:bodyPr/>
                    <a:lstStyle/>
                    <a:p>
                      <a:pPr algn="l" fontAlgn="b"/>
                      <a:r>
                        <a:rPr lang="fr-FR" sz="700" b="0" i="0" u="none" strike="noStrike">
                          <a:solidFill>
                            <a:srgbClr val="FFFFFF"/>
                          </a:solidFill>
                          <a:effectLst/>
                          <a:latin typeface="Calibri"/>
                        </a:rPr>
                        <a:t> </a:t>
                      </a:r>
                    </a:p>
                  </a:txBody>
                  <a:tcPr marL="8839" marR="8839" marT="8839" marB="0" vert="vert270" anchor="b">
                    <a:lnL>
                      <a:noFill/>
                    </a:lnL>
                    <a:lnR>
                      <a:noFill/>
                    </a:lnR>
                    <a:lnT>
                      <a:noFill/>
                    </a:lnT>
                    <a:lnB>
                      <a:noFill/>
                    </a:lnB>
                    <a:solidFill>
                      <a:srgbClr val="333399"/>
                    </a:solidFill>
                  </a:tcPr>
                </a:tc>
                <a:tc>
                  <a:txBody>
                    <a:bodyPr/>
                    <a:lstStyle/>
                    <a:p>
                      <a:pPr algn="ctr" fontAlgn="b"/>
                      <a:r>
                        <a:rPr lang="fr-FR" sz="700" b="0" i="0" u="none" strike="noStrike">
                          <a:solidFill>
                            <a:srgbClr val="000000"/>
                          </a:solidFill>
                          <a:effectLst/>
                          <a:latin typeface="Calibri"/>
                        </a:rPr>
                        <a:t>37</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38</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39</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40</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41</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42</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43</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44</a:t>
                      </a:r>
                    </a:p>
                  </a:txBody>
                  <a:tcPr marL="8839" marR="8839" marT="8839" marB="0" vert="vert270" anchor="b">
                    <a:lnL>
                      <a:noFill/>
                    </a:lnL>
                    <a:lnR>
                      <a:noFill/>
                    </a:lnR>
                    <a:lnT>
                      <a:noFill/>
                    </a:lnT>
                    <a:lnB>
                      <a:noFill/>
                    </a:lnB>
                  </a:tcPr>
                </a:tc>
                <a:tc>
                  <a:txBody>
                    <a:bodyPr/>
                    <a:lstStyle/>
                    <a:p>
                      <a:pPr algn="l" fontAlgn="b"/>
                      <a:r>
                        <a:rPr lang="fr-FR" sz="700" b="0" i="0" u="none" strike="noStrike">
                          <a:solidFill>
                            <a:srgbClr val="FFFFFF"/>
                          </a:solidFill>
                          <a:effectLst/>
                          <a:latin typeface="Calibri"/>
                        </a:rPr>
                        <a:t> </a:t>
                      </a:r>
                    </a:p>
                  </a:txBody>
                  <a:tcPr marL="8839" marR="8839" marT="8839" marB="0" vert="vert270" anchor="b">
                    <a:lnL>
                      <a:noFill/>
                    </a:lnL>
                    <a:lnR>
                      <a:noFill/>
                    </a:lnR>
                    <a:lnT>
                      <a:noFill/>
                    </a:lnT>
                    <a:lnB>
                      <a:noFill/>
                    </a:lnB>
                    <a:solidFill>
                      <a:srgbClr val="333399"/>
                    </a:solidFill>
                  </a:tcPr>
                </a:tc>
                <a:tc>
                  <a:txBody>
                    <a:bodyPr/>
                    <a:lstStyle/>
                    <a:p>
                      <a:pPr algn="ctr" fontAlgn="b"/>
                      <a:r>
                        <a:rPr lang="fr-FR" sz="700" b="0" i="0" u="none" strike="noStrike">
                          <a:solidFill>
                            <a:srgbClr val="000000"/>
                          </a:solidFill>
                          <a:effectLst/>
                          <a:latin typeface="Calibri"/>
                        </a:rPr>
                        <a:t>45</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46</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47</a:t>
                      </a:r>
                    </a:p>
                  </a:txBody>
                  <a:tcPr marL="8839" marR="8839" marT="8839" marB="0" vert="vert270" anchor="b">
                    <a:lnL>
                      <a:noFill/>
                    </a:lnL>
                    <a:lnR>
                      <a:noFill/>
                    </a:lnR>
                    <a:lnT>
                      <a:noFill/>
                    </a:lnT>
                    <a:lnB>
                      <a:noFill/>
                    </a:lnB>
                  </a:tcPr>
                </a:tc>
                <a:tc>
                  <a:txBody>
                    <a:bodyPr/>
                    <a:lstStyle/>
                    <a:p>
                      <a:pPr algn="ctr" fontAlgn="b"/>
                      <a:r>
                        <a:rPr lang="fr-FR" sz="700" b="0" i="0" u="none" strike="noStrike" dirty="0">
                          <a:solidFill>
                            <a:srgbClr val="000000"/>
                          </a:solidFill>
                          <a:effectLst/>
                          <a:latin typeface="Calibri"/>
                        </a:rPr>
                        <a:t>48</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49</a:t>
                      </a:r>
                    </a:p>
                  </a:txBody>
                  <a:tcPr marL="8839" marR="8839" marT="8839" marB="0" vert="vert270" anchor="b">
                    <a:lnL>
                      <a:noFill/>
                    </a:lnL>
                    <a:lnR>
                      <a:noFill/>
                    </a:lnR>
                    <a:lnT>
                      <a:noFill/>
                    </a:lnT>
                    <a:lnB>
                      <a:noFill/>
                    </a:lnB>
                  </a:tcPr>
                </a:tc>
                <a:tc>
                  <a:txBody>
                    <a:bodyPr/>
                    <a:lstStyle/>
                    <a:p>
                      <a:pPr algn="ctr" fontAlgn="b"/>
                      <a:r>
                        <a:rPr lang="fr-FR" sz="700" b="0" i="0" u="none" strike="noStrike">
                          <a:solidFill>
                            <a:srgbClr val="000000"/>
                          </a:solidFill>
                          <a:effectLst/>
                          <a:latin typeface="Calibri"/>
                        </a:rPr>
                        <a:t>50</a:t>
                      </a:r>
                    </a:p>
                  </a:txBody>
                  <a:tcPr marL="8839" marR="8839" marT="8839" marB="0" vert="vert27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1225428">
                <a:tc>
                  <a:txBody>
                    <a:bodyPr/>
                    <a:lstStyle/>
                    <a:p>
                      <a:pPr algn="r" fontAlgn="b"/>
                      <a:r>
                        <a:rPr lang="fr-FR" sz="700" b="0" i="0" u="none" strike="noStrike">
                          <a:solidFill>
                            <a:srgbClr val="000000"/>
                          </a:solidFill>
                          <a:effectLst/>
                          <a:latin typeface="Calibri"/>
                        </a:rPr>
                        <a:t>France</a:t>
                      </a:r>
                    </a:p>
                  </a:txBody>
                  <a:tcPr marL="8839" marR="8839" marT="8839" marB="0" vert="vert270" anchor="b">
                    <a:lnL>
                      <a:noFill/>
                    </a:lnL>
                    <a:lnR>
                      <a:noFill/>
                    </a:lnR>
                    <a:lnT>
                      <a:noFill/>
                    </a:lnT>
                    <a:lnB w="6350" cap="flat" cmpd="sng" algn="ctr">
                      <a:solidFill>
                        <a:srgbClr val="C0C0C0"/>
                      </a:solidFill>
                      <a:prstDash val="solid"/>
                      <a:round/>
                      <a:headEnd type="none" w="med" len="med"/>
                      <a:tailEnd type="none" w="med" len="med"/>
                    </a:lnB>
                  </a:tcPr>
                </a:tc>
                <a:tc>
                  <a:txBody>
                    <a:bodyPr/>
                    <a:lstStyle/>
                    <a:p>
                      <a:pPr algn="r" fontAlgn="b"/>
                      <a:r>
                        <a:rPr lang="fr-FR" sz="700" b="0" i="0" u="none" strike="noStrike">
                          <a:solidFill>
                            <a:srgbClr val="FFFFFF"/>
                          </a:solidFill>
                          <a:effectLst/>
                          <a:latin typeface="Calibri"/>
                        </a:rPr>
                        <a:t>DEFINITION</a:t>
                      </a:r>
                    </a:p>
                  </a:txBody>
                  <a:tcPr marL="8839" marR="8839" marT="8839" marB="0" vert="vert270" anchor="b">
                    <a:lnL>
                      <a:noFill/>
                    </a:lnL>
                    <a:lnR>
                      <a:noFill/>
                    </a:lnR>
                    <a:lnT>
                      <a:noFill/>
                    </a:lnT>
                    <a:lnB>
                      <a:noFill/>
                    </a:lnB>
                    <a:solidFill>
                      <a:srgbClr val="333399"/>
                    </a:solidFill>
                  </a:tcPr>
                </a:tc>
                <a:tc>
                  <a:txBody>
                    <a:bodyPr/>
                    <a:lstStyle/>
                    <a:p>
                      <a:pPr algn="r" fontAlgn="b"/>
                      <a:r>
                        <a:rPr lang="fr-FR" sz="700" b="0" i="0" u="none" strike="noStrike">
                          <a:solidFill>
                            <a:srgbClr val="000000"/>
                          </a:solidFill>
                          <a:effectLst/>
                          <a:latin typeface="Calibri"/>
                        </a:rPr>
                        <a:t>Media education</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Information literacy</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Computer literacy</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Digital literacy L</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FFFFFF"/>
                          </a:solidFill>
                          <a:effectLst/>
                          <a:latin typeface="Calibri"/>
                        </a:rPr>
                        <a:t>POLICY FRAMEWORK</a:t>
                      </a:r>
                    </a:p>
                  </a:txBody>
                  <a:tcPr marL="8839" marR="8839" marT="8839" marB="0" vert="vert270" anchor="b">
                    <a:lnL>
                      <a:noFill/>
                    </a:lnL>
                    <a:lnR>
                      <a:noFill/>
                    </a:lnR>
                    <a:lnT>
                      <a:noFill/>
                    </a:lnT>
                    <a:lnB>
                      <a:noFill/>
                    </a:lnB>
                    <a:solidFill>
                      <a:srgbClr val="333399"/>
                    </a:solidFill>
                  </a:tcPr>
                </a:tc>
                <a:tc>
                  <a:txBody>
                    <a:bodyPr/>
                    <a:lstStyle/>
                    <a:p>
                      <a:pPr algn="r" fontAlgn="b"/>
                      <a:r>
                        <a:rPr lang="fr-FR" sz="700" b="0" i="0" u="none" strike="noStrike">
                          <a:solidFill>
                            <a:srgbClr val="000000"/>
                          </a:solidFill>
                          <a:effectLst/>
                          <a:latin typeface="Calibri"/>
                        </a:rPr>
                        <a:t>Standard setting tools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Media ed authority</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Interministerial  mechanism</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Link with other actors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Co-reg. mechanism</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Reporting</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FFFFFF"/>
                          </a:solidFill>
                          <a:effectLst/>
                          <a:latin typeface="Calibri"/>
                        </a:rPr>
                        <a:t>TRAINING</a:t>
                      </a:r>
                    </a:p>
                  </a:txBody>
                  <a:tcPr marL="8839" marR="8839" marT="8839" marB="0" vert="vert270" anchor="b">
                    <a:lnL>
                      <a:noFill/>
                    </a:lnL>
                    <a:lnR>
                      <a:noFill/>
                    </a:lnR>
                    <a:lnT>
                      <a:noFill/>
                    </a:lnT>
                    <a:lnB>
                      <a:noFill/>
                    </a:lnB>
                    <a:solidFill>
                      <a:srgbClr val="333399"/>
                    </a:solidFill>
                  </a:tcPr>
                </a:tc>
                <a:tc>
                  <a:txBody>
                    <a:bodyPr/>
                    <a:lstStyle/>
                    <a:p>
                      <a:pPr algn="r" fontAlgn="b"/>
                      <a:r>
                        <a:rPr lang="fr-FR" sz="700" b="0" i="0" u="none" strike="noStrike">
                          <a:solidFill>
                            <a:srgbClr val="000000"/>
                          </a:solidFill>
                          <a:effectLst/>
                          <a:latin typeface="Calibri"/>
                        </a:rPr>
                        <a:t>Teacher training : initial</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  : continuous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School level : primary</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 Junior high</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  High school</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certification</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curriculum</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Set of competences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Discipline : separate</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 transversal</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FFFFFF"/>
                          </a:solidFill>
                          <a:effectLst/>
                          <a:latin typeface="Calibri"/>
                        </a:rPr>
                        <a:t>RESSOURCES</a:t>
                      </a:r>
                    </a:p>
                  </a:txBody>
                  <a:tcPr marL="8839" marR="8839" marT="8839" marB="0" vert="vert270" anchor="b">
                    <a:lnL>
                      <a:noFill/>
                    </a:lnL>
                    <a:lnR>
                      <a:noFill/>
                    </a:lnR>
                    <a:lnT>
                      <a:noFill/>
                    </a:lnT>
                    <a:lnB>
                      <a:noFill/>
                    </a:lnB>
                    <a:solidFill>
                      <a:srgbClr val="333399"/>
                    </a:solidFill>
                  </a:tcPr>
                </a:tc>
                <a:tc>
                  <a:txBody>
                    <a:bodyPr/>
                    <a:lstStyle/>
                    <a:p>
                      <a:pPr algn="r" fontAlgn="b"/>
                      <a:r>
                        <a:rPr lang="fr-FR" sz="700" b="0" i="0" u="none" strike="noStrike">
                          <a:solidFill>
                            <a:srgbClr val="000000"/>
                          </a:solidFill>
                          <a:effectLst/>
                          <a:latin typeface="Calibri"/>
                        </a:rPr>
                        <a:t>Teaching materials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Research institutions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Creation by teachers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Creation by editors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 Selection by teachers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Selection by editors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Producion from project</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From mandatory act.</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FFFFFF"/>
                          </a:solidFill>
                          <a:effectLst/>
                          <a:latin typeface="Calibri"/>
                        </a:rPr>
                        <a:t>FUNDING</a:t>
                      </a:r>
                    </a:p>
                  </a:txBody>
                  <a:tcPr marL="8839" marR="8839" marT="8839" marB="0" vert="vert270" anchor="b">
                    <a:lnL>
                      <a:noFill/>
                    </a:lnL>
                    <a:lnR>
                      <a:noFill/>
                    </a:lnR>
                    <a:lnT>
                      <a:noFill/>
                    </a:lnT>
                    <a:lnB>
                      <a:noFill/>
                    </a:lnB>
                    <a:solidFill>
                      <a:srgbClr val="333399"/>
                    </a:solidFill>
                  </a:tcPr>
                </a:tc>
                <a:tc>
                  <a:txBody>
                    <a:bodyPr/>
                    <a:lstStyle/>
                    <a:p>
                      <a:pPr algn="r" fontAlgn="b"/>
                      <a:r>
                        <a:rPr lang="fr-FR" sz="700" b="0" i="0" u="none" strike="noStrike">
                          <a:solidFill>
                            <a:srgbClr val="000000"/>
                          </a:solidFill>
                          <a:effectLst/>
                          <a:latin typeface="Calibri"/>
                        </a:rPr>
                        <a:t>Central government funding</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Provinces/Region funding</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Municipalities funding</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Private sector</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Public sector</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Civic sector</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Specific allocation</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Financial report</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FFFFFF"/>
                          </a:solidFill>
                          <a:effectLst/>
                          <a:latin typeface="Calibri"/>
                        </a:rPr>
                        <a:t>OTHER ACTORS</a:t>
                      </a:r>
                    </a:p>
                  </a:txBody>
                  <a:tcPr marL="8839" marR="8839" marT="8839" marB="0" vert="vert270" anchor="b">
                    <a:lnL>
                      <a:noFill/>
                    </a:lnL>
                    <a:lnR>
                      <a:noFill/>
                    </a:lnR>
                    <a:lnT>
                      <a:noFill/>
                    </a:lnT>
                    <a:lnB>
                      <a:noFill/>
                    </a:lnB>
                    <a:solidFill>
                      <a:srgbClr val="333399"/>
                    </a:solidFill>
                  </a:tcPr>
                </a:tc>
                <a:tc>
                  <a:txBody>
                    <a:bodyPr/>
                    <a:lstStyle/>
                    <a:p>
                      <a:pPr algn="r" fontAlgn="b"/>
                      <a:r>
                        <a:rPr lang="fr-FR" sz="700" b="0" i="0" u="none" strike="noStrike">
                          <a:solidFill>
                            <a:srgbClr val="000000"/>
                          </a:solidFill>
                          <a:effectLst/>
                          <a:latin typeface="Calibri"/>
                        </a:rPr>
                        <a:t>Partnerships outside </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Reg. media authorities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Private sector2</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Civil society org</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Youth participation</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Professional org</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Specific events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Overlapping structures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FFFFFF"/>
                          </a:solidFill>
                          <a:effectLst/>
                          <a:latin typeface="Calibri"/>
                        </a:rPr>
                        <a:t>EVALUATION</a:t>
                      </a:r>
                    </a:p>
                  </a:txBody>
                  <a:tcPr marL="8839" marR="8839" marT="8839" marB="0" vert="vert270" anchor="b">
                    <a:lnL>
                      <a:noFill/>
                    </a:lnL>
                    <a:lnR>
                      <a:noFill/>
                    </a:lnR>
                    <a:lnT>
                      <a:noFill/>
                    </a:lnT>
                    <a:lnB>
                      <a:noFill/>
                    </a:lnB>
                    <a:solidFill>
                      <a:srgbClr val="333399"/>
                    </a:solidFill>
                  </a:tcPr>
                </a:tc>
                <a:tc>
                  <a:txBody>
                    <a:bodyPr/>
                    <a:lstStyle/>
                    <a:p>
                      <a:pPr algn="r" fontAlgn="b"/>
                      <a:r>
                        <a:rPr lang="fr-FR" sz="700" b="0" i="0" u="none" strike="noStrike">
                          <a:solidFill>
                            <a:srgbClr val="000000"/>
                          </a:solidFill>
                          <a:effectLst/>
                          <a:latin typeface="Calibri"/>
                        </a:rPr>
                        <a:t>Media accountability</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Efficiency measures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Performance of ressources</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Publics targeted</a:t>
                      </a:r>
                    </a:p>
                  </a:txBody>
                  <a:tcPr marL="8839" marR="8839" marT="8839" marB="0" vert="vert270" anchor="b">
                    <a:lnL>
                      <a:noFill/>
                    </a:lnL>
                    <a:lnR>
                      <a:noFill/>
                    </a:lnR>
                    <a:lnT>
                      <a:noFill/>
                    </a:lnT>
                    <a:lnB>
                      <a:noFill/>
                    </a:lnB>
                  </a:tcPr>
                </a:tc>
                <a:tc>
                  <a:txBody>
                    <a:bodyPr/>
                    <a:lstStyle/>
                    <a:p>
                      <a:pPr algn="r" fontAlgn="b"/>
                      <a:r>
                        <a:rPr lang="fr-FR" sz="700" b="0" i="0" u="none" strike="noStrike">
                          <a:solidFill>
                            <a:srgbClr val="000000"/>
                          </a:solidFill>
                          <a:effectLst/>
                          <a:latin typeface="Calibri"/>
                        </a:rPr>
                        <a:t>Amount of programmes</a:t>
                      </a:r>
                    </a:p>
                  </a:txBody>
                  <a:tcPr marL="8839" marR="8839" marT="8839" marB="0" vert="vert270" anchor="b">
                    <a:lnL>
                      <a:noFill/>
                    </a:lnL>
                    <a:lnR>
                      <a:noFill/>
                    </a:lnR>
                    <a:lnT>
                      <a:noFill/>
                    </a:lnT>
                    <a:lnB>
                      <a:noFill/>
                    </a:lnB>
                  </a:tcPr>
                </a:tc>
                <a:tc>
                  <a:txBody>
                    <a:bodyPr/>
                    <a:lstStyle/>
                    <a:p>
                      <a:pPr algn="r" fontAlgn="b"/>
                      <a:r>
                        <a:rPr lang="fr-FR" sz="700" b="0" i="0" u="none" strike="noStrike" dirty="0" err="1">
                          <a:solidFill>
                            <a:srgbClr val="000000"/>
                          </a:solidFill>
                          <a:effectLst/>
                          <a:latin typeface="Calibri"/>
                        </a:rPr>
                        <a:t>Yearly</a:t>
                      </a:r>
                      <a:r>
                        <a:rPr lang="fr-FR" sz="700" b="0" i="0" u="none" strike="noStrike" dirty="0">
                          <a:solidFill>
                            <a:srgbClr val="000000"/>
                          </a:solidFill>
                          <a:effectLst/>
                          <a:latin typeface="Calibri"/>
                        </a:rPr>
                        <a:t> report</a:t>
                      </a:r>
                    </a:p>
                  </a:txBody>
                  <a:tcPr marL="8839" marR="8839" marT="8839" marB="0" vert="vert27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222805">
                <a:tc>
                  <a:txBody>
                    <a:bodyPr/>
                    <a:lstStyle/>
                    <a:p>
                      <a:pPr algn="r" fontAlgn="ctr"/>
                      <a:r>
                        <a:rPr lang="fr-FR" sz="700" b="0" i="1" u="none" strike="noStrike" dirty="0">
                          <a:solidFill>
                            <a:srgbClr val="404040"/>
                          </a:solidFill>
                          <a:effectLst/>
                          <a:latin typeface="Calibri"/>
                        </a:rPr>
                        <a:t>L</a:t>
                      </a:r>
                    </a:p>
                  </a:txBody>
                  <a:tcPr marL="8839" marR="8839" marT="8839"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ctr"/>
                      <a:r>
                        <a:rPr lang="fr-FR" sz="700" b="0" i="1" u="none" strike="noStrike">
                          <a:solidFill>
                            <a:srgbClr val="404040"/>
                          </a:solidFill>
                          <a:effectLst/>
                          <a:latin typeface="Calibri"/>
                        </a:rPr>
                        <a:t> </a:t>
                      </a:r>
                    </a:p>
                  </a:txBody>
                  <a:tcPr marL="8839" marR="8839" marT="8839" marB="0" anchor="ctr">
                    <a:lnL w="6350" cap="flat" cmpd="sng" algn="ctr">
                      <a:solidFill>
                        <a:srgbClr val="C0C0C0"/>
                      </a:solidFill>
                      <a:prstDash val="solid"/>
                      <a:round/>
                      <a:headEnd type="none" w="med" len="med"/>
                      <a:tailEnd type="none" w="med" len="med"/>
                    </a:lnL>
                    <a:lnR>
                      <a:noFill/>
                    </a:lnR>
                    <a:lnT>
                      <a:noFill/>
                    </a:lnT>
                    <a:lnB>
                      <a:noFill/>
                    </a:lnB>
                    <a:solidFill>
                      <a:srgbClr val="333399"/>
                    </a:solidFill>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dirty="0">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0</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1</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dirty="0">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4</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2</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3</a:t>
                      </a:r>
                    </a:p>
                  </a:txBody>
                  <a:tcPr marL="8839" marR="8839" marT="8839" marB="0" anchor="ctr">
                    <a:lnL>
                      <a:noFill/>
                    </a:lnL>
                    <a:lnR>
                      <a:noFill/>
                    </a:lnR>
                    <a:lnT>
                      <a:noFill/>
                    </a:lnT>
                    <a:lnB>
                      <a:noFill/>
                    </a:lnB>
                  </a:tcPr>
                </a:tc>
                <a:tc>
                  <a:txBody>
                    <a:bodyPr/>
                    <a:lstStyle/>
                    <a:p>
                      <a:pPr algn="r" fontAlgn="ctr"/>
                      <a:r>
                        <a:rPr lang="fr-FR" sz="700" b="0" i="1" u="none" strike="noStrike">
                          <a:solidFill>
                            <a:srgbClr val="404040"/>
                          </a:solidFill>
                          <a:effectLst/>
                          <a:latin typeface="Calibri"/>
                        </a:rPr>
                        <a:t>0</a:t>
                      </a:r>
                    </a:p>
                  </a:txBody>
                  <a:tcPr marL="8839" marR="8839" marT="8839" marB="0" anchor="ctr">
                    <a:lnL>
                      <a:noFill/>
                    </a:lnL>
                    <a:lnR>
                      <a:noFill/>
                    </a:lnR>
                    <a:lnT>
                      <a:noFill/>
                    </a:lnT>
                    <a:lnB>
                      <a:noFill/>
                    </a:lnB>
                  </a:tcPr>
                </a:tc>
                <a:tc>
                  <a:txBody>
                    <a:bodyPr/>
                    <a:lstStyle/>
                    <a:p>
                      <a:pPr algn="r" fontAlgn="b"/>
                      <a:endParaRPr lang="fr-FR" sz="700" b="0" i="0" u="none" strike="noStrike" dirty="0">
                        <a:solidFill>
                          <a:srgbClr val="404040"/>
                        </a:solidFill>
                        <a:effectLst/>
                        <a:latin typeface="Calibri"/>
                      </a:endParaRPr>
                    </a:p>
                  </a:txBody>
                  <a:tcPr marL="8839" marR="8839" marT="8839" marB="0" anchor="b">
                    <a:lnL>
                      <a:noFill/>
                    </a:lnL>
                    <a:lnR>
                      <a:noFill/>
                    </a:lnR>
                    <a:lnT>
                      <a:noFill/>
                    </a:lnT>
                    <a:lnB>
                      <a:noFill/>
                    </a:lnB>
                  </a:tcPr>
                </a:tc>
              </a:tr>
              <a:tr h="142392">
                <a:tc>
                  <a:txBody>
                    <a:bodyPr/>
                    <a:lstStyle/>
                    <a:p>
                      <a:pPr algn="r" fontAlgn="ctr"/>
                      <a:r>
                        <a:rPr lang="fr-FR" sz="700" b="0" i="1" u="none" strike="noStrike">
                          <a:solidFill>
                            <a:srgbClr val="808080"/>
                          </a:solidFill>
                          <a:effectLst/>
                          <a:latin typeface="Calibri"/>
                        </a:rPr>
                        <a:t>T</a:t>
                      </a:r>
                    </a:p>
                  </a:txBody>
                  <a:tcPr marL="8839" marR="8839" marT="8839"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ctr"/>
                      <a:r>
                        <a:rPr lang="fr-FR" sz="700" b="0" i="1" u="none" strike="noStrike">
                          <a:solidFill>
                            <a:srgbClr val="808080"/>
                          </a:solidFill>
                          <a:effectLst/>
                          <a:latin typeface="Calibri"/>
                        </a:rPr>
                        <a:t> </a:t>
                      </a:r>
                    </a:p>
                  </a:txBody>
                  <a:tcPr marL="8839" marR="8839" marT="8839" marB="0" anchor="ctr">
                    <a:lnL w="6350" cap="flat" cmpd="sng" algn="ctr">
                      <a:solidFill>
                        <a:srgbClr val="C0C0C0"/>
                      </a:solidFill>
                      <a:prstDash val="solid"/>
                      <a:round/>
                      <a:headEnd type="none" w="med" len="med"/>
                      <a:tailEnd type="none" w="med" len="med"/>
                    </a:lnL>
                    <a:lnR>
                      <a:noFill/>
                    </a:lnR>
                    <a:lnT>
                      <a:noFill/>
                    </a:lnT>
                    <a:lnB>
                      <a:noFill/>
                    </a:lnB>
                    <a:solidFill>
                      <a:srgbClr val="333399"/>
                    </a:solidFill>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ctr"/>
                      <a:r>
                        <a:rPr lang="fr-FR" sz="700" b="0" i="1" u="none" strike="noStrike">
                          <a:solidFill>
                            <a:srgbClr val="80808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0</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ctr"/>
                      <a:r>
                        <a:rPr lang="fr-FR" sz="700" b="0" i="1" u="none" strike="noStrike">
                          <a:solidFill>
                            <a:srgbClr val="80808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1</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1</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ctr"/>
                      <a:r>
                        <a:rPr lang="fr-FR" sz="700" b="0" i="1" u="none" strike="noStrike">
                          <a:solidFill>
                            <a:srgbClr val="80808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ctr"/>
                      <a:r>
                        <a:rPr lang="fr-FR" sz="700" b="0" i="1" u="none" strike="noStrike">
                          <a:solidFill>
                            <a:srgbClr val="80808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1</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ctr"/>
                      <a:r>
                        <a:rPr lang="fr-FR" sz="700" b="0" i="1" u="none" strike="noStrike">
                          <a:solidFill>
                            <a:srgbClr val="80808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dirty="0">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ctr"/>
                      <a:r>
                        <a:rPr lang="fr-FR" sz="700" b="0" i="1" u="none" strike="noStrike">
                          <a:solidFill>
                            <a:srgbClr val="808080"/>
                          </a:solidFill>
                          <a:effectLst/>
                          <a:latin typeface="Calibri"/>
                        </a:rPr>
                        <a:t> </a:t>
                      </a:r>
                    </a:p>
                  </a:txBody>
                  <a:tcPr marL="8839" marR="8839" marT="8839" marB="0" anchor="ctr">
                    <a:lnL>
                      <a:noFill/>
                    </a:lnL>
                    <a:lnR>
                      <a:noFill/>
                    </a:lnR>
                    <a:lnT>
                      <a:noFill/>
                    </a:lnT>
                    <a:lnB>
                      <a:noFill/>
                    </a:lnB>
                    <a:solidFill>
                      <a:srgbClr val="333399"/>
                    </a:solidFill>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1</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2</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3</a:t>
                      </a:r>
                    </a:p>
                  </a:txBody>
                  <a:tcPr marL="8839" marR="8839" marT="8839" marB="0" anchor="b">
                    <a:lnL>
                      <a:noFill/>
                    </a:lnL>
                    <a:lnR>
                      <a:noFill/>
                    </a:lnR>
                    <a:lnT>
                      <a:noFill/>
                    </a:lnT>
                    <a:lnB>
                      <a:noFill/>
                    </a:lnB>
                  </a:tcPr>
                </a:tc>
                <a:tc>
                  <a:txBody>
                    <a:bodyPr/>
                    <a:lstStyle/>
                    <a:p>
                      <a:pPr algn="r" fontAlgn="b"/>
                      <a:r>
                        <a:rPr lang="fr-FR" sz="700" b="0" i="1" u="none" strike="noStrike">
                          <a:solidFill>
                            <a:srgbClr val="808080"/>
                          </a:solidFill>
                          <a:effectLst/>
                          <a:latin typeface="Calibri"/>
                        </a:rPr>
                        <a:t>0</a:t>
                      </a:r>
                    </a:p>
                  </a:txBody>
                  <a:tcPr marL="8839" marR="8839" marT="8839" marB="0" anchor="b">
                    <a:lnL>
                      <a:noFill/>
                    </a:lnL>
                    <a:lnR>
                      <a:noFill/>
                    </a:lnR>
                    <a:lnT>
                      <a:noFill/>
                    </a:lnT>
                    <a:lnB>
                      <a:noFill/>
                    </a:lnB>
                  </a:tcPr>
                </a:tc>
                <a:tc>
                  <a:txBody>
                    <a:bodyPr/>
                    <a:lstStyle/>
                    <a:p>
                      <a:pPr algn="r" fontAlgn="b"/>
                      <a:endParaRPr lang="fr-FR" sz="700" b="0" i="1" u="none" strike="noStrike" dirty="0">
                        <a:solidFill>
                          <a:srgbClr val="808080"/>
                        </a:solidFill>
                        <a:effectLst/>
                        <a:latin typeface="Calibri"/>
                      </a:endParaRPr>
                    </a:p>
                  </a:txBody>
                  <a:tcPr marL="8839" marR="8839" marT="8839" marB="0" anchor="b">
                    <a:lnL>
                      <a:noFill/>
                    </a:lnL>
                    <a:lnR>
                      <a:noFill/>
                    </a:lnR>
                    <a:lnT>
                      <a:noFill/>
                    </a:lnT>
                    <a:lnB>
                      <a:noFill/>
                    </a:lnB>
                  </a:tcPr>
                </a:tc>
              </a:tr>
              <a:tr h="119972">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w="6350" cap="flat" cmpd="sng" algn="ctr">
                      <a:solidFill>
                        <a:srgbClr val="C0C0C0"/>
                      </a:solidFill>
                      <a:prstDash val="solid"/>
                      <a:round/>
                      <a:headEnd type="none" w="med" len="med"/>
                      <a:tailEnd type="none" w="med" len="med"/>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r>
              <a:tr h="119972">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119972">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317069">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1" i="0" u="none" strike="noStrike" dirty="0">
                        <a:solidFill>
                          <a:srgbClr val="3A3B94"/>
                        </a:solidFill>
                        <a:effectLst/>
                        <a:latin typeface="Calibri"/>
                      </a:endParaRPr>
                    </a:p>
                  </a:txBody>
                  <a:tcPr marL="8839" marR="8839" marT="8839" marB="0" anchor="b">
                    <a:lnL>
                      <a:noFill/>
                    </a:lnL>
                    <a:lnR>
                      <a:noFill/>
                    </a:lnR>
                    <a:lnT>
                      <a:noFill/>
                    </a:lnT>
                    <a:lnB>
                      <a:noFill/>
                    </a:lnB>
                  </a:tcPr>
                </a:tc>
                <a:tc gridSpan="3">
                  <a:txBody>
                    <a:bodyPr/>
                    <a:lstStyle/>
                    <a:p>
                      <a:pPr algn="l" fontAlgn="b"/>
                      <a:r>
                        <a:rPr lang="fr-FR" sz="700" b="1" i="0" u="none" strike="noStrike" dirty="0">
                          <a:solidFill>
                            <a:srgbClr val="3A3B94"/>
                          </a:solidFill>
                          <a:effectLst/>
                          <a:latin typeface="Calibri"/>
                        </a:rPr>
                        <a:t>LEVEL</a:t>
                      </a: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700" b="1" i="0" u="none" strike="noStrike" dirty="0">
                        <a:solidFill>
                          <a:srgbClr val="3A3B94"/>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1" i="0" u="none" strike="noStrike">
                        <a:solidFill>
                          <a:srgbClr val="3A3B94"/>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1" i="0" u="none" strike="noStrike">
                        <a:solidFill>
                          <a:srgbClr val="3A3B94"/>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1" i="0" u="none" strike="noStrike">
                        <a:solidFill>
                          <a:srgbClr val="3A3B94"/>
                        </a:solidFill>
                        <a:effectLst/>
                        <a:latin typeface="Calibri"/>
                      </a:endParaRPr>
                    </a:p>
                  </a:txBody>
                  <a:tcPr marL="8839" marR="8839" marT="8839" marB="0" anchor="b">
                    <a:lnL>
                      <a:noFill/>
                    </a:lnL>
                    <a:lnR>
                      <a:noFill/>
                    </a:lnR>
                    <a:lnT>
                      <a:noFill/>
                    </a:lnT>
                    <a:lnB>
                      <a:noFill/>
                    </a:lnB>
                  </a:tcPr>
                </a:tc>
                <a:tc gridSpan="3">
                  <a:txBody>
                    <a:bodyPr/>
                    <a:lstStyle/>
                    <a:p>
                      <a:pPr algn="ctr" fontAlgn="b"/>
                      <a:r>
                        <a:rPr lang="fr-FR" sz="700" b="1" i="0" u="none" strike="noStrike" dirty="0">
                          <a:solidFill>
                            <a:srgbClr val="3A3B94"/>
                          </a:solidFill>
                          <a:effectLst/>
                          <a:latin typeface="Calibri"/>
                        </a:rPr>
                        <a:t>TREND</a:t>
                      </a:r>
                    </a:p>
                  </a:txBody>
                  <a:tcPr marL="8839" marR="8839" marT="8839" marB="0" anchor="b">
                    <a:lnL>
                      <a:noFill/>
                    </a:lnL>
                    <a:lnR>
                      <a:noFill/>
                    </a:lnR>
                    <a:lnT>
                      <a:noFill/>
                    </a:lnT>
                    <a:lnB>
                      <a:noFill/>
                    </a:lnB>
                  </a:tcPr>
                </a:tc>
                <a:tc hMerge="1">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hMerge="1">
                  <a:txBody>
                    <a:bodyPr/>
                    <a:lstStyle/>
                    <a:p>
                      <a:pPr algn="l" fontAlgn="b"/>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1" i="0" u="none" strike="noStrike" dirty="0">
                        <a:solidFill>
                          <a:srgbClr val="3A3B94"/>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119972">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r" fontAlgn="b"/>
                      <a:r>
                        <a:rPr lang="fr-FR" sz="700" b="0" i="0" u="none" strike="noStrike">
                          <a:solidFill>
                            <a:srgbClr val="000000"/>
                          </a:solidFill>
                          <a:effectLst/>
                          <a:latin typeface="Calibri"/>
                        </a:rPr>
                        <a:t>1</a:t>
                      </a:r>
                    </a:p>
                  </a:txBody>
                  <a:tcPr marL="8839" marR="8839" marT="8839" marB="0" anchor="b">
                    <a:lnL>
                      <a:noFill/>
                    </a:lnL>
                    <a:lnR>
                      <a:noFill/>
                    </a:lnR>
                    <a:lnT>
                      <a:noFill/>
                    </a:lnT>
                    <a:lnB>
                      <a:noFill/>
                    </a:lnB>
                  </a:tcPr>
                </a:tc>
                <a:tc gridSpan="4">
                  <a:txBody>
                    <a:bodyPr/>
                    <a:lstStyle/>
                    <a:p>
                      <a:pPr algn="l" fontAlgn="b"/>
                      <a:r>
                        <a:rPr lang="fr-FR" sz="700" b="0" i="1" u="none" strike="noStrike" dirty="0">
                          <a:solidFill>
                            <a:srgbClr val="3A3B94"/>
                          </a:solidFill>
                          <a:effectLst/>
                          <a:latin typeface="Calibri"/>
                        </a:rPr>
                        <a:t>Not </a:t>
                      </a:r>
                      <a:r>
                        <a:rPr lang="fr-FR" sz="700" b="0" i="1" u="none" strike="noStrike" dirty="0" err="1">
                          <a:solidFill>
                            <a:srgbClr val="3A3B94"/>
                          </a:solidFill>
                          <a:effectLst/>
                          <a:latin typeface="Calibri"/>
                        </a:rPr>
                        <a:t>present</a:t>
                      </a:r>
                      <a:endParaRPr lang="fr-FR" sz="700" b="0" i="1" u="none" strike="noStrike" dirty="0">
                        <a:solidFill>
                          <a:srgbClr val="3A3B94"/>
                        </a:solidFill>
                        <a:effectLst/>
                        <a:latin typeface="Calibri"/>
                      </a:endParaRP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3A3B94"/>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r" fontAlgn="b"/>
                      <a:r>
                        <a:rPr lang="fr-FR" sz="700" b="0" i="0" u="none" strike="noStrike" dirty="0" smtClean="0">
                          <a:solidFill>
                            <a:srgbClr val="000000"/>
                          </a:solidFill>
                          <a:effectLst/>
                          <a:latin typeface="Calibri"/>
                        </a:rPr>
                        <a:t>1</a:t>
                      </a:r>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c gridSpan="4">
                  <a:txBody>
                    <a:bodyPr/>
                    <a:lstStyle/>
                    <a:p>
                      <a:pPr algn="l" fontAlgn="b"/>
                      <a:r>
                        <a:rPr lang="fr-FR" sz="700" b="0" i="0" u="none" strike="noStrike" dirty="0" err="1" smtClean="0">
                          <a:solidFill>
                            <a:srgbClr val="3A3B94"/>
                          </a:solidFill>
                          <a:effectLst/>
                          <a:latin typeface="Calibri"/>
                        </a:rPr>
                        <a:t>Declining</a:t>
                      </a:r>
                      <a:endParaRPr lang="fr-FR" sz="700" b="0" i="0" u="none" strike="noStrike" dirty="0">
                        <a:solidFill>
                          <a:srgbClr val="3A3B94"/>
                        </a:solidFill>
                        <a:effectLst/>
                        <a:latin typeface="Calibri"/>
                      </a:endParaRP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119972">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r" fontAlgn="b"/>
                      <a:r>
                        <a:rPr lang="fr-FR" sz="700" b="0" i="0" u="none" strike="noStrike">
                          <a:solidFill>
                            <a:srgbClr val="000000"/>
                          </a:solidFill>
                          <a:effectLst/>
                          <a:latin typeface="Calibri"/>
                        </a:rPr>
                        <a:t>2</a:t>
                      </a:r>
                    </a:p>
                  </a:txBody>
                  <a:tcPr marL="8839" marR="8839" marT="8839" marB="0" anchor="b">
                    <a:lnL>
                      <a:noFill/>
                    </a:lnL>
                    <a:lnR>
                      <a:noFill/>
                    </a:lnR>
                    <a:lnT>
                      <a:noFill/>
                    </a:lnT>
                    <a:lnB>
                      <a:noFill/>
                    </a:lnB>
                  </a:tcPr>
                </a:tc>
                <a:tc gridSpan="4">
                  <a:txBody>
                    <a:bodyPr/>
                    <a:lstStyle/>
                    <a:p>
                      <a:pPr algn="l" fontAlgn="b"/>
                      <a:r>
                        <a:rPr lang="fr-FR" sz="700" b="0" i="1" u="none" strike="noStrike">
                          <a:solidFill>
                            <a:srgbClr val="3A3B94"/>
                          </a:solidFill>
                          <a:effectLst/>
                          <a:latin typeface="Calibri"/>
                        </a:rPr>
                        <a:t>Initial stage</a:t>
                      </a: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3A3B94"/>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r" fontAlgn="b"/>
                      <a:r>
                        <a:rPr lang="fr-FR" sz="700" b="0" i="0" u="none" strike="noStrike">
                          <a:solidFill>
                            <a:srgbClr val="000000"/>
                          </a:solidFill>
                          <a:effectLst/>
                          <a:latin typeface="Calibri"/>
                        </a:rPr>
                        <a:t>2</a:t>
                      </a:r>
                    </a:p>
                  </a:txBody>
                  <a:tcPr marL="8839" marR="8839" marT="8839" marB="0" anchor="b">
                    <a:lnL>
                      <a:noFill/>
                    </a:lnL>
                    <a:lnR>
                      <a:noFill/>
                    </a:lnR>
                    <a:lnT>
                      <a:noFill/>
                    </a:lnT>
                    <a:lnB>
                      <a:noFill/>
                    </a:lnB>
                  </a:tcPr>
                </a:tc>
                <a:tc gridSpan="3">
                  <a:txBody>
                    <a:bodyPr/>
                    <a:lstStyle/>
                    <a:p>
                      <a:pPr algn="l" fontAlgn="b"/>
                      <a:r>
                        <a:rPr lang="fr-FR" sz="700" b="0" i="0" u="none" strike="noStrike" dirty="0">
                          <a:solidFill>
                            <a:srgbClr val="3A3B94"/>
                          </a:solidFill>
                          <a:effectLst/>
                          <a:latin typeface="Calibri"/>
                        </a:rPr>
                        <a:t>Stable</a:t>
                      </a: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3A3B94"/>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119972">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r" fontAlgn="b"/>
                      <a:r>
                        <a:rPr lang="fr-FR" sz="700" b="0" i="0" u="none" strike="noStrike">
                          <a:solidFill>
                            <a:srgbClr val="000000"/>
                          </a:solidFill>
                          <a:effectLst/>
                          <a:latin typeface="Calibri"/>
                        </a:rPr>
                        <a:t>3</a:t>
                      </a:r>
                    </a:p>
                  </a:txBody>
                  <a:tcPr marL="8839" marR="8839" marT="8839" marB="0" anchor="b">
                    <a:lnL>
                      <a:noFill/>
                    </a:lnL>
                    <a:lnR>
                      <a:noFill/>
                    </a:lnR>
                    <a:lnT>
                      <a:noFill/>
                    </a:lnT>
                    <a:lnB>
                      <a:noFill/>
                    </a:lnB>
                  </a:tcPr>
                </a:tc>
                <a:tc gridSpan="5">
                  <a:txBody>
                    <a:bodyPr/>
                    <a:lstStyle/>
                    <a:p>
                      <a:pPr algn="l" fontAlgn="b"/>
                      <a:r>
                        <a:rPr lang="fr-FR" sz="700" b="0" i="1" u="none" strike="noStrike">
                          <a:solidFill>
                            <a:srgbClr val="3A3B94"/>
                          </a:solidFill>
                          <a:effectLst/>
                          <a:latin typeface="Calibri"/>
                        </a:rPr>
                        <a:t>Advanced stage</a:t>
                      </a: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r" fontAlgn="b"/>
                      <a:r>
                        <a:rPr lang="fr-FR" sz="700" b="0" i="0" u="none" strike="noStrike" dirty="0" smtClean="0">
                          <a:solidFill>
                            <a:srgbClr val="000000"/>
                          </a:solidFill>
                          <a:effectLst/>
                          <a:latin typeface="Calibri"/>
                        </a:rPr>
                        <a:t>3</a:t>
                      </a:r>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c gridSpan="4">
                  <a:txBody>
                    <a:bodyPr/>
                    <a:lstStyle/>
                    <a:p>
                      <a:pPr algn="l" fontAlgn="b"/>
                      <a:r>
                        <a:rPr lang="fr-FR" sz="700" b="0" i="1" u="none" strike="noStrike" dirty="0" err="1" smtClean="0">
                          <a:solidFill>
                            <a:srgbClr val="3A3B94"/>
                          </a:solidFill>
                          <a:effectLst/>
                          <a:latin typeface="Calibri"/>
                        </a:rPr>
                        <a:t>Progresing</a:t>
                      </a:r>
                      <a:endParaRPr lang="fr-FR" sz="700" b="0" i="1" u="none" strike="noStrike" dirty="0">
                        <a:solidFill>
                          <a:srgbClr val="3A3B94"/>
                        </a:solidFill>
                        <a:effectLst/>
                        <a:latin typeface="Calibri"/>
                      </a:endParaRP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119972">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r" fontAlgn="b"/>
                      <a:r>
                        <a:rPr lang="fr-FR" sz="700" b="0" i="0" u="none" strike="noStrike">
                          <a:solidFill>
                            <a:srgbClr val="000000"/>
                          </a:solidFill>
                          <a:effectLst/>
                          <a:latin typeface="Calibri"/>
                        </a:rPr>
                        <a:t>4</a:t>
                      </a:r>
                    </a:p>
                  </a:txBody>
                  <a:tcPr marL="8839" marR="8839" marT="8839" marB="0" anchor="b">
                    <a:lnL>
                      <a:noFill/>
                    </a:lnL>
                    <a:lnR>
                      <a:noFill/>
                    </a:lnR>
                    <a:lnT>
                      <a:noFill/>
                    </a:lnT>
                    <a:lnB>
                      <a:noFill/>
                    </a:lnB>
                  </a:tcPr>
                </a:tc>
                <a:tc gridSpan="4">
                  <a:txBody>
                    <a:bodyPr/>
                    <a:lstStyle/>
                    <a:p>
                      <a:pPr algn="l" fontAlgn="b"/>
                      <a:r>
                        <a:rPr lang="fr-FR" sz="700" b="0" i="1" u="none" strike="noStrike">
                          <a:solidFill>
                            <a:srgbClr val="3A3B94"/>
                          </a:solidFill>
                          <a:effectLst/>
                          <a:latin typeface="Calibri"/>
                        </a:rPr>
                        <a:t>Fully present</a:t>
                      </a: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3A3B94"/>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r" fontAlgn="b"/>
                      <a:r>
                        <a:rPr lang="fr-FR" sz="700" b="0" i="0" u="none" strike="noStrike">
                          <a:solidFill>
                            <a:srgbClr val="000000"/>
                          </a:solidFill>
                          <a:effectLst/>
                          <a:latin typeface="Calibri"/>
                        </a:rPr>
                        <a:t>0</a:t>
                      </a:r>
                    </a:p>
                  </a:txBody>
                  <a:tcPr marL="8839" marR="8839" marT="8839" marB="0" anchor="b">
                    <a:lnL>
                      <a:noFill/>
                    </a:lnL>
                    <a:lnR>
                      <a:noFill/>
                    </a:lnR>
                    <a:lnT>
                      <a:noFill/>
                    </a:lnT>
                    <a:lnB>
                      <a:noFill/>
                    </a:lnB>
                  </a:tcPr>
                </a:tc>
                <a:tc gridSpan="5">
                  <a:txBody>
                    <a:bodyPr/>
                    <a:lstStyle/>
                    <a:p>
                      <a:pPr algn="l" fontAlgn="b"/>
                      <a:r>
                        <a:rPr lang="fr-FR" sz="700" b="0" i="1" u="none" strike="noStrike" dirty="0">
                          <a:solidFill>
                            <a:srgbClr val="3A3B94"/>
                          </a:solidFill>
                          <a:effectLst/>
                          <a:latin typeface="Calibri"/>
                        </a:rPr>
                        <a:t>Not applicable</a:t>
                      </a: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119972">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r" fontAlgn="b"/>
                      <a:r>
                        <a:rPr lang="fr-FR" sz="700" b="0" i="0" u="none" strike="noStrike">
                          <a:solidFill>
                            <a:srgbClr val="000000"/>
                          </a:solidFill>
                          <a:effectLst/>
                          <a:latin typeface="Calibri"/>
                        </a:rPr>
                        <a:t>0</a:t>
                      </a:r>
                    </a:p>
                  </a:txBody>
                  <a:tcPr marL="8839" marR="8839" marT="8839" marB="0" anchor="b">
                    <a:lnL>
                      <a:noFill/>
                    </a:lnL>
                    <a:lnR>
                      <a:noFill/>
                    </a:lnR>
                    <a:lnT>
                      <a:noFill/>
                    </a:lnT>
                    <a:lnB>
                      <a:noFill/>
                    </a:lnB>
                  </a:tcPr>
                </a:tc>
                <a:tc gridSpan="5">
                  <a:txBody>
                    <a:bodyPr/>
                    <a:lstStyle/>
                    <a:p>
                      <a:pPr algn="l" fontAlgn="b"/>
                      <a:r>
                        <a:rPr lang="fr-FR" sz="700" b="0" i="1" u="none" strike="noStrike" dirty="0">
                          <a:solidFill>
                            <a:srgbClr val="3A3B94"/>
                          </a:solidFill>
                          <a:effectLst/>
                          <a:latin typeface="Calibri"/>
                        </a:rPr>
                        <a:t>Not applicable</a:t>
                      </a:r>
                    </a:p>
                  </a:txBody>
                  <a:tcPr marL="8839" marR="8839" marT="8839"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r>
              <a:tr h="119972">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a:solidFill>
                          <a:srgbClr val="000000"/>
                        </a:solidFill>
                        <a:effectLst/>
                        <a:latin typeface="Calibri"/>
                      </a:endParaRPr>
                    </a:p>
                  </a:txBody>
                  <a:tcPr marL="8839" marR="8839" marT="8839" marB="0" anchor="b">
                    <a:lnL>
                      <a:noFill/>
                    </a:lnL>
                    <a:lnR>
                      <a:noFill/>
                    </a:lnR>
                    <a:lnT>
                      <a:noFill/>
                    </a:lnT>
                    <a:lnB>
                      <a:noFill/>
                    </a:lnB>
                  </a:tcPr>
                </a:tc>
                <a:tc>
                  <a:txBody>
                    <a:bodyPr/>
                    <a:lstStyle/>
                    <a:p>
                      <a:pPr algn="l" fontAlgn="b"/>
                      <a:endParaRPr lang="fr-FR" sz="700" b="0" i="0" u="none" strike="noStrike" dirty="0">
                        <a:solidFill>
                          <a:srgbClr val="000000"/>
                        </a:solidFill>
                        <a:effectLst/>
                        <a:latin typeface="Calibri"/>
                      </a:endParaRPr>
                    </a:p>
                  </a:txBody>
                  <a:tcPr marL="8839" marR="8839" marT="8839" marB="0" anchor="b">
                    <a:lnL>
                      <a:noFill/>
                    </a:lnL>
                    <a:lnR>
                      <a:noFill/>
                    </a:lnR>
                    <a:lnT>
                      <a:noFill/>
                    </a:lnT>
                    <a:lnB>
                      <a:noFill/>
                    </a:lnB>
                  </a:tcPr>
                </a:tc>
              </a:tr>
            </a:tbl>
          </a:graphicData>
        </a:graphic>
      </p:graphicFrame>
    </p:spTree>
    <p:extLst>
      <p:ext uri="{BB962C8B-B14F-4D97-AF65-F5344CB8AC3E}">
        <p14:creationId xmlns:p14="http://schemas.microsoft.com/office/powerpoint/2010/main" val="620631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sp>
        <p:nvSpPr>
          <p:cNvPr id="15" name="Ellipse 14"/>
          <p:cNvSpPr/>
          <p:nvPr/>
        </p:nvSpPr>
        <p:spPr>
          <a:xfrm>
            <a:off x="144402" y="3171325"/>
            <a:ext cx="1209663" cy="412341"/>
          </a:xfrm>
          <a:prstGeom prst="ellipse">
            <a:avLst/>
          </a:prstGeom>
          <a:solidFill>
            <a:schemeClr val="lt1">
              <a:alpha val="5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 name="Rectangle 4"/>
          <p:cNvSpPr/>
          <p:nvPr/>
        </p:nvSpPr>
        <p:spPr>
          <a:xfrm>
            <a:off x="5324476" y="10160"/>
            <a:ext cx="3819524" cy="514350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4358928" y="3171325"/>
            <a:ext cx="1314294" cy="412341"/>
          </a:xfrm>
          <a:prstGeom prst="ellipse">
            <a:avLst/>
          </a:prstGeom>
          <a:gradFill flip="none" rotWithShape="1">
            <a:gsLst>
              <a:gs pos="0">
                <a:schemeClr val="accent6">
                  <a:tint val="100000"/>
                  <a:shade val="100000"/>
                  <a:satMod val="130000"/>
                  <a:alpha val="37000"/>
                </a:schemeClr>
              </a:gs>
              <a:gs pos="100000">
                <a:schemeClr val="accent6">
                  <a:tint val="50000"/>
                  <a:shade val="100000"/>
                  <a:satMod val="350000"/>
                  <a:alpha val="37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673223" y="-670220"/>
            <a:ext cx="3536848" cy="1746100"/>
          </a:xfrm>
        </p:spPr>
        <p:txBody>
          <a:bodyPr>
            <a:noAutofit/>
          </a:bodyPr>
          <a:lstStyle/>
          <a:p>
            <a:pPr algn="r"/>
            <a:r>
              <a:rPr lang="fr-FR" sz="3200" b="1" dirty="0" smtClean="0">
                <a:solidFill>
                  <a:schemeClr val="bg1"/>
                </a:solidFill>
              </a:rPr>
              <a:t>Tendances globales </a:t>
            </a:r>
            <a:endParaRPr lang="fr-FR" sz="3200" dirty="0">
              <a:solidFill>
                <a:schemeClr val="bg1"/>
              </a:solidFill>
            </a:endParaRPr>
          </a:p>
        </p:txBody>
      </p:sp>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sp>
        <p:nvSpPr>
          <p:cNvPr id="12" name="Explosion 2 11"/>
          <p:cNvSpPr/>
          <p:nvPr/>
        </p:nvSpPr>
        <p:spPr>
          <a:xfrm>
            <a:off x="3913603" y="1709945"/>
            <a:ext cx="1083895" cy="481711"/>
          </a:xfrm>
          <a:prstGeom prst="irregularSeal2">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4" name="Explosion 2 13"/>
          <p:cNvSpPr/>
          <p:nvPr/>
        </p:nvSpPr>
        <p:spPr>
          <a:xfrm>
            <a:off x="2327594" y="946417"/>
            <a:ext cx="1372089" cy="540120"/>
          </a:xfrm>
          <a:prstGeom prst="irregularSeal2">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6" name="Ellipse 15"/>
          <p:cNvSpPr/>
          <p:nvPr/>
        </p:nvSpPr>
        <p:spPr>
          <a:xfrm>
            <a:off x="3481603" y="4300315"/>
            <a:ext cx="810184" cy="312018"/>
          </a:xfrm>
          <a:prstGeom prst="ellipse">
            <a:avLst/>
          </a:prstGeom>
          <a:no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sp>
        <p:nvSpPr>
          <p:cNvPr id="23" name="Soleil 22"/>
          <p:cNvSpPr/>
          <p:nvPr/>
        </p:nvSpPr>
        <p:spPr>
          <a:xfrm>
            <a:off x="1354065" y="2026841"/>
            <a:ext cx="319928" cy="290833"/>
          </a:xfrm>
          <a:prstGeom prst="su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4" name="Éclair 23"/>
          <p:cNvSpPr/>
          <p:nvPr/>
        </p:nvSpPr>
        <p:spPr>
          <a:xfrm flipH="1">
            <a:off x="2758572" y="1216477"/>
            <a:ext cx="1315125" cy="810364"/>
          </a:xfrm>
          <a:prstGeom prst="lightningBol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5" name="Titre 1"/>
          <p:cNvSpPr txBox="1">
            <a:spLocks/>
          </p:cNvSpPr>
          <p:nvPr/>
        </p:nvSpPr>
        <p:spPr>
          <a:xfrm>
            <a:off x="1626171" y="0"/>
            <a:ext cx="3371327" cy="596487"/>
          </a:xfrm>
          <a:prstGeom prst="rect">
            <a:avLst/>
          </a:prstGeom>
          <a:solidFill>
            <a:schemeClr val="bg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3200" b="1" dirty="0" smtClean="0">
                <a:solidFill>
                  <a:srgbClr val="4344B1"/>
                </a:solidFill>
              </a:rPr>
              <a:t>Niveaux Globaux</a:t>
            </a:r>
            <a:endParaRPr lang="fr-FR" sz="3200" dirty="0">
              <a:solidFill>
                <a:srgbClr val="4344B1"/>
              </a:solidFill>
            </a:endParaRPr>
          </a:p>
        </p:txBody>
      </p:sp>
      <p:sp>
        <p:nvSpPr>
          <p:cNvPr id="26" name="Rectangle 25"/>
          <p:cNvSpPr/>
          <p:nvPr/>
        </p:nvSpPr>
        <p:spPr>
          <a:xfrm>
            <a:off x="6340966" y="3973949"/>
            <a:ext cx="2803034" cy="1015663"/>
          </a:xfrm>
          <a:prstGeom prst="rect">
            <a:avLst/>
          </a:prstGeom>
        </p:spPr>
        <p:txBody>
          <a:bodyPr wrap="square">
            <a:spAutoFit/>
          </a:bodyPr>
          <a:lstStyle/>
          <a:p>
            <a:r>
              <a:rPr lang="en-GB" sz="1200" dirty="0">
                <a:solidFill>
                  <a:schemeClr val="bg1"/>
                </a:solidFill>
              </a:rPr>
              <a:t>0 - 19%: not significant</a:t>
            </a:r>
            <a:endParaRPr lang="fr-FR" sz="1200" dirty="0">
              <a:solidFill>
                <a:schemeClr val="bg1"/>
              </a:solidFill>
            </a:endParaRPr>
          </a:p>
          <a:p>
            <a:r>
              <a:rPr lang="en-GB" sz="1200" dirty="0">
                <a:solidFill>
                  <a:schemeClr val="bg1"/>
                </a:solidFill>
              </a:rPr>
              <a:t>20 - 49%: weakly significant</a:t>
            </a:r>
            <a:endParaRPr lang="fr-FR" sz="1200" dirty="0">
              <a:solidFill>
                <a:schemeClr val="bg1"/>
              </a:solidFill>
            </a:endParaRPr>
          </a:p>
          <a:p>
            <a:r>
              <a:rPr lang="en-GB" sz="1200" dirty="0">
                <a:solidFill>
                  <a:schemeClr val="bg1"/>
                </a:solidFill>
              </a:rPr>
              <a:t>50 - 59%: moderately significant</a:t>
            </a:r>
            <a:endParaRPr lang="fr-FR" sz="1200" dirty="0">
              <a:solidFill>
                <a:schemeClr val="bg1"/>
              </a:solidFill>
            </a:endParaRPr>
          </a:p>
          <a:p>
            <a:r>
              <a:rPr lang="en-GB" sz="1200" dirty="0">
                <a:solidFill>
                  <a:schemeClr val="bg1"/>
                </a:solidFill>
              </a:rPr>
              <a:t>60 - 79%: strongly significant</a:t>
            </a:r>
            <a:endParaRPr lang="fr-FR" sz="1200" dirty="0">
              <a:solidFill>
                <a:schemeClr val="bg1"/>
              </a:solidFill>
            </a:endParaRPr>
          </a:p>
          <a:p>
            <a:r>
              <a:rPr lang="en-GB" sz="1200" dirty="0">
                <a:solidFill>
                  <a:schemeClr val="bg1"/>
                </a:solidFill>
              </a:rPr>
              <a:t>80 - 100%: very strongly significant</a:t>
            </a:r>
            <a:endParaRPr lang="fr-FR" sz="1200" dirty="0">
              <a:solidFill>
                <a:schemeClr val="bg1"/>
              </a:solidFill>
            </a:endParaRPr>
          </a:p>
        </p:txBody>
      </p:sp>
      <p:graphicFrame>
        <p:nvGraphicFramePr>
          <p:cNvPr id="27" name="Graphique 26"/>
          <p:cNvGraphicFramePr>
            <a:graphicFrameLocks/>
          </p:cNvGraphicFramePr>
          <p:nvPr>
            <p:extLst>
              <p:ext uri="{D42A27DB-BD31-4B8C-83A1-F6EECF244321}">
                <p14:modId xmlns:p14="http://schemas.microsoft.com/office/powerpoint/2010/main" val="3219991571"/>
              </p:ext>
            </p:extLst>
          </p:nvPr>
        </p:nvGraphicFramePr>
        <p:xfrm>
          <a:off x="5509059" y="570211"/>
          <a:ext cx="3877409" cy="4653012"/>
        </p:xfrm>
        <a:graphic>
          <a:graphicData uri="http://schemas.openxmlformats.org/drawingml/2006/chart">
            <c:chart xmlns:c="http://schemas.openxmlformats.org/drawingml/2006/chart" xmlns:r="http://schemas.openxmlformats.org/officeDocument/2006/relationships" r:id="rId7"/>
          </a:graphicData>
        </a:graphic>
      </p:graphicFrame>
      <p:sp>
        <p:nvSpPr>
          <p:cNvPr id="28" name="Ellipse 27"/>
          <p:cNvSpPr/>
          <p:nvPr/>
        </p:nvSpPr>
        <p:spPr>
          <a:xfrm>
            <a:off x="1302862" y="4328062"/>
            <a:ext cx="1024731" cy="312018"/>
          </a:xfrm>
          <a:prstGeom prst="ellipse">
            <a:avLst/>
          </a:prstGeom>
          <a:no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32" name="Ellipse 31"/>
          <p:cNvSpPr/>
          <p:nvPr/>
        </p:nvSpPr>
        <p:spPr>
          <a:xfrm>
            <a:off x="706475" y="1792379"/>
            <a:ext cx="1024731" cy="312018"/>
          </a:xfrm>
          <a:prstGeom prst="ellipse">
            <a:avLst/>
          </a:prstGeom>
          <a:no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aphicFrame>
        <p:nvGraphicFramePr>
          <p:cNvPr id="31" name="Graphique 30"/>
          <p:cNvGraphicFramePr>
            <a:graphicFrameLocks/>
          </p:cNvGraphicFramePr>
          <p:nvPr>
            <p:extLst>
              <p:ext uri="{D42A27DB-BD31-4B8C-83A1-F6EECF244321}">
                <p14:modId xmlns:p14="http://schemas.microsoft.com/office/powerpoint/2010/main" val="4135876680"/>
              </p:ext>
            </p:extLst>
          </p:nvPr>
        </p:nvGraphicFramePr>
        <p:xfrm>
          <a:off x="-156078" y="570211"/>
          <a:ext cx="5829300" cy="45974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3279521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down)">
                                      <p:cBhvr>
                                        <p:cTn id="20" dur="500"/>
                                        <p:tgtEl>
                                          <p:spTgt spid="3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12" grpId="0" animBg="1"/>
      <p:bldP spid="14" grpId="0" animBg="1"/>
      <p:bldP spid="16" grpId="0" animBg="1"/>
      <p:bldP spid="23" grpId="0" animBg="1"/>
      <p:bldP spid="24" grpId="0" animBg="1"/>
      <p:bldGraphic spid="27" grpId="0">
        <p:bldAsOne/>
      </p:bldGraphic>
      <p:bldP spid="28" grpId="0" animBg="1"/>
      <p:bldP spid="32" grpId="0" animBg="1"/>
      <p:bldGraphic spid="3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57814" y="10160"/>
            <a:ext cx="3786186" cy="513334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sp>
        <p:nvSpPr>
          <p:cNvPr id="2" name="Titre 1"/>
          <p:cNvSpPr>
            <a:spLocks noGrp="1"/>
          </p:cNvSpPr>
          <p:nvPr>
            <p:ph type="title"/>
          </p:nvPr>
        </p:nvSpPr>
        <p:spPr>
          <a:xfrm>
            <a:off x="46634" y="0"/>
            <a:ext cx="5214091" cy="857250"/>
          </a:xfrm>
        </p:spPr>
        <p:txBody>
          <a:bodyPr>
            <a:normAutofit/>
          </a:bodyPr>
          <a:lstStyle/>
          <a:p>
            <a:pPr algn="r"/>
            <a:r>
              <a:rPr lang="fr-FR" b="1" dirty="0" smtClean="0">
                <a:solidFill>
                  <a:srgbClr val="4344B1"/>
                </a:solidFill>
              </a:rPr>
              <a:t>Niveaux globaux</a:t>
            </a:r>
            <a:endParaRPr lang="fr-FR" dirty="0">
              <a:solidFill>
                <a:srgbClr val="4344B1"/>
              </a:solidFill>
            </a:endParaRPr>
          </a:p>
        </p:txBody>
      </p:sp>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graphicFrame>
        <p:nvGraphicFramePr>
          <p:cNvPr id="22" name="Graphique 21"/>
          <p:cNvGraphicFramePr>
            <a:graphicFrameLocks/>
          </p:cNvGraphicFramePr>
          <p:nvPr>
            <p:extLst>
              <p:ext uri="{D42A27DB-BD31-4B8C-83A1-F6EECF244321}">
                <p14:modId xmlns:p14="http://schemas.microsoft.com/office/powerpoint/2010/main" val="4069881807"/>
              </p:ext>
            </p:extLst>
          </p:nvPr>
        </p:nvGraphicFramePr>
        <p:xfrm>
          <a:off x="482852" y="1395811"/>
          <a:ext cx="4874961" cy="33653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Graphique 24"/>
          <p:cNvGraphicFramePr>
            <a:graphicFrameLocks/>
          </p:cNvGraphicFramePr>
          <p:nvPr>
            <p:extLst>
              <p:ext uri="{D42A27DB-BD31-4B8C-83A1-F6EECF244321}">
                <p14:modId xmlns:p14="http://schemas.microsoft.com/office/powerpoint/2010/main" val="3529357522"/>
              </p:ext>
            </p:extLst>
          </p:nvPr>
        </p:nvGraphicFramePr>
        <p:xfrm>
          <a:off x="5419767" y="837654"/>
          <a:ext cx="3786187" cy="2258949"/>
        </p:xfrm>
        <a:graphic>
          <a:graphicData uri="http://schemas.openxmlformats.org/drawingml/2006/chart">
            <c:chart xmlns:c="http://schemas.openxmlformats.org/drawingml/2006/chart" xmlns:r="http://schemas.openxmlformats.org/officeDocument/2006/relationships" r:id="rId8"/>
          </a:graphicData>
        </a:graphic>
      </p:graphicFrame>
      <p:sp>
        <p:nvSpPr>
          <p:cNvPr id="26" name="Titre 1"/>
          <p:cNvSpPr txBox="1">
            <a:spLocks/>
          </p:cNvSpPr>
          <p:nvPr/>
        </p:nvSpPr>
        <p:spPr>
          <a:xfrm>
            <a:off x="5574158" y="-19596"/>
            <a:ext cx="363179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3200" b="1" dirty="0" smtClean="0">
                <a:solidFill>
                  <a:schemeClr val="bg1"/>
                </a:solidFill>
              </a:rPr>
              <a:t>Tendances globales</a:t>
            </a:r>
            <a:endParaRPr lang="fr-FR" sz="3200" dirty="0">
              <a:solidFill>
                <a:schemeClr val="bg1"/>
              </a:solidFill>
            </a:endParaRPr>
          </a:p>
        </p:txBody>
      </p:sp>
      <p:cxnSp>
        <p:nvCxnSpPr>
          <p:cNvPr id="31" name="Connecteur en arc 30"/>
          <p:cNvCxnSpPr/>
          <p:nvPr/>
        </p:nvCxnSpPr>
        <p:spPr>
          <a:xfrm flipV="1">
            <a:off x="5260725" y="2926975"/>
            <a:ext cx="1174730" cy="1072734"/>
          </a:xfrm>
          <a:prstGeom prst="curvedConnector3">
            <a:avLst>
              <a:gd name="adj1" fmla="val 50000"/>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6340966" y="3831555"/>
            <a:ext cx="2803034" cy="1015663"/>
          </a:xfrm>
          <a:prstGeom prst="rect">
            <a:avLst/>
          </a:prstGeom>
        </p:spPr>
        <p:txBody>
          <a:bodyPr wrap="square">
            <a:spAutoFit/>
          </a:bodyPr>
          <a:lstStyle/>
          <a:p>
            <a:r>
              <a:rPr lang="en-GB" sz="1200" dirty="0">
                <a:solidFill>
                  <a:schemeClr val="bg1"/>
                </a:solidFill>
              </a:rPr>
              <a:t>0 - 19%: not significant</a:t>
            </a:r>
            <a:endParaRPr lang="fr-FR" sz="1200" dirty="0">
              <a:solidFill>
                <a:schemeClr val="bg1"/>
              </a:solidFill>
            </a:endParaRPr>
          </a:p>
          <a:p>
            <a:r>
              <a:rPr lang="en-GB" sz="1200" dirty="0">
                <a:solidFill>
                  <a:schemeClr val="bg1"/>
                </a:solidFill>
              </a:rPr>
              <a:t>20 - 49%: weakly significant</a:t>
            </a:r>
            <a:endParaRPr lang="fr-FR" sz="1200" dirty="0">
              <a:solidFill>
                <a:schemeClr val="bg1"/>
              </a:solidFill>
            </a:endParaRPr>
          </a:p>
          <a:p>
            <a:r>
              <a:rPr lang="en-GB" sz="1200" dirty="0">
                <a:solidFill>
                  <a:schemeClr val="bg1"/>
                </a:solidFill>
              </a:rPr>
              <a:t>50 - 59%: moderately significant</a:t>
            </a:r>
            <a:endParaRPr lang="fr-FR" sz="1200" dirty="0">
              <a:solidFill>
                <a:schemeClr val="bg1"/>
              </a:solidFill>
            </a:endParaRPr>
          </a:p>
          <a:p>
            <a:r>
              <a:rPr lang="en-GB" sz="1200" dirty="0">
                <a:solidFill>
                  <a:schemeClr val="bg1"/>
                </a:solidFill>
              </a:rPr>
              <a:t>60 - 79%: strongly significant</a:t>
            </a:r>
            <a:endParaRPr lang="fr-FR" sz="1200" dirty="0">
              <a:solidFill>
                <a:schemeClr val="bg1"/>
              </a:solidFill>
            </a:endParaRPr>
          </a:p>
          <a:p>
            <a:r>
              <a:rPr lang="en-GB" sz="1200" dirty="0">
                <a:solidFill>
                  <a:schemeClr val="bg1"/>
                </a:solidFill>
              </a:rPr>
              <a:t>80 - 100%: very strongly significant</a:t>
            </a:r>
            <a:endParaRPr lang="fr-FR" sz="1200" dirty="0">
              <a:solidFill>
                <a:schemeClr val="bg1"/>
              </a:solidFill>
            </a:endParaRPr>
          </a:p>
        </p:txBody>
      </p:sp>
    </p:spTree>
    <p:extLst>
      <p:ext uri="{BB962C8B-B14F-4D97-AF65-F5344CB8AC3E}">
        <p14:creationId xmlns:p14="http://schemas.microsoft.com/office/powerpoint/2010/main" val="14835270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1418" y="10160"/>
            <a:ext cx="3202582" cy="361841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Fotolia_42716016_S_copyright.jpg"/>
          <p:cNvPicPr>
            <a:picLocks noChangeAspect="1"/>
          </p:cNvPicPr>
          <p:nvPr/>
        </p:nvPicPr>
        <p:blipFill rotWithShape="1">
          <a:blip r:embed="rId3">
            <a:extLst>
              <a:ext uri="{28A0092B-C50C-407E-A947-70E740481C1C}">
                <a14:useLocalDpi xmlns:a14="http://schemas.microsoft.com/office/drawing/2010/main" val="0"/>
              </a:ext>
            </a:extLst>
          </a:blip>
          <a:srcRect l="-6600" t="1150" r="82851" b="20421"/>
          <a:stretch/>
        </p:blipFill>
        <p:spPr>
          <a:xfrm>
            <a:off x="-423619" y="0"/>
            <a:ext cx="1452772" cy="5143500"/>
          </a:xfrm>
          <a:prstGeom prst="rect">
            <a:avLst/>
          </a:prstGeom>
        </p:spPr>
      </p:pic>
      <p:grpSp>
        <p:nvGrpSpPr>
          <p:cNvPr id="7" name="Grouper 6"/>
          <p:cNvGrpSpPr/>
          <p:nvPr/>
        </p:nvGrpSpPr>
        <p:grpSpPr>
          <a:xfrm>
            <a:off x="0" y="4761162"/>
            <a:ext cx="1029153" cy="249383"/>
            <a:chOff x="0" y="4636471"/>
            <a:chExt cx="1029153" cy="249383"/>
          </a:xfrm>
        </p:grpSpPr>
        <p:sp>
          <p:nvSpPr>
            <p:cNvPr id="8" name="Rectangle 7"/>
            <p:cNvSpPr/>
            <p:nvPr/>
          </p:nvSpPr>
          <p:spPr>
            <a:xfrm>
              <a:off x="0" y="4636471"/>
              <a:ext cx="1029153" cy="249383"/>
            </a:xfrm>
            <a:prstGeom prst="rect">
              <a:avLst/>
            </a:prstGeom>
            <a:solidFill>
              <a:schemeClr val="bg1">
                <a:alpha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LOGO TRANSLI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396" y="4636471"/>
              <a:ext cx="736757" cy="249383"/>
            </a:xfrm>
            <a:prstGeom prst="rect">
              <a:avLst/>
            </a:prstGeom>
          </p:spPr>
        </p:pic>
        <p:pic>
          <p:nvPicPr>
            <p:cNvPr id="10" name="Image 9" descr="ANR clea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11255"/>
              <a:ext cx="292395" cy="140172"/>
            </a:xfrm>
            <a:prstGeom prst="rect">
              <a:avLst/>
            </a:prstGeom>
          </p:spPr>
        </p:pic>
      </p:grpSp>
      <p:pic>
        <p:nvPicPr>
          <p:cNvPr id="18" name="Image 17" descr="Macintosh HD:Users:irmavelez:Dropbox:RESEARCH:ANR:COMMUNICATION:logos et images:COST Action_logo_blue_transparent.png"/>
          <p:cNvPicPr/>
          <p:nvPr/>
        </p:nvPicPr>
        <p:blipFill>
          <a:blip r:embed="rId6">
            <a:extLst>
              <a:ext uri="{28A0092B-C50C-407E-A947-70E740481C1C}">
                <a14:useLocalDpi xmlns:a14="http://schemas.microsoft.com/office/drawing/2010/main" val="0"/>
              </a:ext>
            </a:extLst>
          </a:blip>
          <a:srcRect/>
          <a:stretch>
            <a:fillRect/>
          </a:stretch>
        </p:blipFill>
        <p:spPr bwMode="auto">
          <a:xfrm>
            <a:off x="46634" y="86167"/>
            <a:ext cx="846455" cy="581025"/>
          </a:xfrm>
          <a:prstGeom prst="rect">
            <a:avLst/>
          </a:prstGeom>
          <a:noFill/>
          <a:ln>
            <a:noFill/>
          </a:ln>
        </p:spPr>
      </p:pic>
      <p:sp>
        <p:nvSpPr>
          <p:cNvPr id="26" name="Titre 1"/>
          <p:cNvSpPr txBox="1">
            <a:spLocks/>
          </p:cNvSpPr>
          <p:nvPr/>
        </p:nvSpPr>
        <p:spPr>
          <a:xfrm>
            <a:off x="5450681" y="-19596"/>
            <a:ext cx="3792132"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2800" b="1" dirty="0" smtClean="0">
                <a:solidFill>
                  <a:schemeClr val="bg1"/>
                </a:solidFill>
              </a:rPr>
              <a:t>Tendances globales </a:t>
            </a:r>
            <a:endParaRPr lang="fr-FR" sz="2800" dirty="0">
              <a:solidFill>
                <a:schemeClr val="bg1"/>
              </a:solidFill>
            </a:endParaRPr>
          </a:p>
        </p:txBody>
      </p:sp>
      <p:cxnSp>
        <p:nvCxnSpPr>
          <p:cNvPr id="31" name="Connecteur en arc 30"/>
          <p:cNvCxnSpPr/>
          <p:nvPr/>
        </p:nvCxnSpPr>
        <p:spPr>
          <a:xfrm flipV="1">
            <a:off x="5606547" y="3763212"/>
            <a:ext cx="1174730" cy="1072734"/>
          </a:xfrm>
          <a:prstGeom prst="curvedConnector3">
            <a:avLst>
              <a:gd name="adj1" fmla="val 50000"/>
            </a:avLst>
          </a:prstGeom>
          <a:ln>
            <a:solidFill>
              <a:schemeClr val="bg1"/>
            </a:solidFill>
            <a:tailEnd type="arrow"/>
          </a:ln>
        </p:spPr>
        <p:style>
          <a:lnRef idx="3">
            <a:schemeClr val="accent1"/>
          </a:lnRef>
          <a:fillRef idx="0">
            <a:schemeClr val="accent1"/>
          </a:fillRef>
          <a:effectRef idx="2">
            <a:schemeClr val="accent1"/>
          </a:effectRef>
          <a:fontRef idx="minor">
            <a:schemeClr val="tx1"/>
          </a:fontRef>
        </p:style>
      </p:cxnSp>
      <p:pic>
        <p:nvPicPr>
          <p:cNvPr id="3" name="Image 2" descr="01_Global_level copie.pdf"/>
          <p:cNvPicPr>
            <a:picLocks noChangeAspect="1"/>
          </p:cNvPicPr>
          <p:nvPr/>
        </p:nvPicPr>
        <p:blipFill rotWithShape="1">
          <a:blip r:embed="rId7">
            <a:extLst>
              <a:ext uri="{28A0092B-C50C-407E-A947-70E740481C1C}">
                <a14:useLocalDpi xmlns:a14="http://schemas.microsoft.com/office/drawing/2010/main" val="0"/>
              </a:ext>
            </a:extLst>
          </a:blip>
          <a:srcRect l="3835" r="3628"/>
          <a:stretch/>
        </p:blipFill>
        <p:spPr>
          <a:xfrm>
            <a:off x="46635" y="-133047"/>
            <a:ext cx="5795365" cy="5421692"/>
          </a:xfrm>
          <a:prstGeom prst="rect">
            <a:avLst/>
          </a:prstGeom>
        </p:spPr>
      </p:pic>
      <p:sp>
        <p:nvSpPr>
          <p:cNvPr id="2" name="Titre 1"/>
          <p:cNvSpPr>
            <a:spLocks noGrp="1"/>
          </p:cNvSpPr>
          <p:nvPr>
            <p:ph type="title"/>
          </p:nvPr>
        </p:nvSpPr>
        <p:spPr>
          <a:xfrm>
            <a:off x="46635" y="0"/>
            <a:ext cx="4065746" cy="857250"/>
          </a:xfrm>
        </p:spPr>
        <p:txBody>
          <a:bodyPr>
            <a:normAutofit fontScale="90000"/>
          </a:bodyPr>
          <a:lstStyle/>
          <a:p>
            <a:pPr algn="r"/>
            <a:r>
              <a:rPr lang="fr-FR" b="1" dirty="0" smtClean="0">
                <a:solidFill>
                  <a:srgbClr val="4344B1"/>
                </a:solidFill>
              </a:rPr>
              <a:t>Niveaux Globaux</a:t>
            </a:r>
            <a:endParaRPr lang="fr-FR" dirty="0">
              <a:solidFill>
                <a:srgbClr val="4344B1"/>
              </a:solidFill>
            </a:endParaRPr>
          </a:p>
        </p:txBody>
      </p:sp>
      <p:pic>
        <p:nvPicPr>
          <p:cNvPr id="6" name="Image 5" descr="01_Global_trend copie.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22550" y="667642"/>
            <a:ext cx="3420263" cy="2960930"/>
          </a:xfrm>
          <a:prstGeom prst="rect">
            <a:avLst/>
          </a:prstGeom>
        </p:spPr>
      </p:pic>
    </p:spTree>
    <p:extLst>
      <p:ext uri="{BB962C8B-B14F-4D97-AF65-F5344CB8AC3E}">
        <p14:creationId xmlns:p14="http://schemas.microsoft.com/office/powerpoint/2010/main" val="34322047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01_Mediaeducation_level copie.pdf"/>
          <p:cNvPicPr>
            <a:picLocks noChangeAspect="1"/>
          </p:cNvPicPr>
          <p:nvPr/>
        </p:nvPicPr>
        <p:blipFill rotWithShape="1">
          <a:blip r:embed="rId3">
            <a:extLst>
              <a:ext uri="{28A0092B-C50C-407E-A947-70E740481C1C}">
                <a14:useLocalDpi xmlns:a14="http://schemas.microsoft.com/office/drawing/2010/main" val="0"/>
              </a:ext>
            </a:extLst>
          </a:blip>
          <a:srcRect l="3157" t="2924" r="2324" b="4372"/>
          <a:stretch/>
        </p:blipFill>
        <p:spPr>
          <a:xfrm>
            <a:off x="1237225" y="81936"/>
            <a:ext cx="2943247" cy="2499032"/>
          </a:xfrm>
          <a:prstGeom prst="rect">
            <a:avLst/>
          </a:prstGeom>
        </p:spPr>
      </p:pic>
      <p:pic>
        <p:nvPicPr>
          <p:cNvPr id="5" name="Image 4" descr="02_Informationliteracy_level copie.pdf"/>
          <p:cNvPicPr>
            <a:picLocks noChangeAspect="1"/>
          </p:cNvPicPr>
          <p:nvPr/>
        </p:nvPicPr>
        <p:blipFill rotWithShape="1">
          <a:blip r:embed="rId4">
            <a:extLst>
              <a:ext uri="{28A0092B-C50C-407E-A947-70E740481C1C}">
                <a14:useLocalDpi xmlns:a14="http://schemas.microsoft.com/office/drawing/2010/main" val="0"/>
              </a:ext>
            </a:extLst>
          </a:blip>
          <a:srcRect l="3232" t="2804" b="3844"/>
          <a:stretch/>
        </p:blipFill>
        <p:spPr>
          <a:xfrm>
            <a:off x="1237226" y="2580968"/>
            <a:ext cx="2943246" cy="2458063"/>
          </a:xfrm>
          <a:prstGeom prst="rect">
            <a:avLst/>
          </a:prstGeom>
        </p:spPr>
      </p:pic>
      <p:pic>
        <p:nvPicPr>
          <p:cNvPr id="6" name="Image 5" descr="03_Computerliteracy_level copie.pdf"/>
          <p:cNvPicPr>
            <a:picLocks noChangeAspect="1"/>
          </p:cNvPicPr>
          <p:nvPr/>
        </p:nvPicPr>
        <p:blipFill rotWithShape="1">
          <a:blip r:embed="rId5">
            <a:extLst>
              <a:ext uri="{28A0092B-C50C-407E-A947-70E740481C1C}">
                <a14:useLocalDpi xmlns:a14="http://schemas.microsoft.com/office/drawing/2010/main" val="0"/>
              </a:ext>
            </a:extLst>
          </a:blip>
          <a:srcRect l="4999" t="2742" r="2158" b="3722"/>
          <a:stretch/>
        </p:blipFill>
        <p:spPr>
          <a:xfrm>
            <a:off x="5555226" y="65548"/>
            <a:ext cx="2884129" cy="2515420"/>
          </a:xfrm>
          <a:prstGeom prst="rect">
            <a:avLst/>
          </a:prstGeom>
        </p:spPr>
      </p:pic>
      <p:sp>
        <p:nvSpPr>
          <p:cNvPr id="9" name="Rectangle 8"/>
          <p:cNvSpPr/>
          <p:nvPr/>
        </p:nvSpPr>
        <p:spPr>
          <a:xfrm>
            <a:off x="8439354" y="0"/>
            <a:ext cx="704645" cy="515366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itre 1"/>
          <p:cNvSpPr txBox="1">
            <a:spLocks/>
          </p:cNvSpPr>
          <p:nvPr/>
        </p:nvSpPr>
        <p:spPr>
          <a:xfrm rot="5400000">
            <a:off x="6229524" y="2235005"/>
            <a:ext cx="5214091" cy="5984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dirty="0" err="1" smtClean="0">
                <a:solidFill>
                  <a:schemeClr val="bg1"/>
                </a:solidFill>
              </a:rPr>
              <a:t>Definition</a:t>
            </a:r>
            <a:r>
              <a:rPr lang="fr-FR" sz="3200" dirty="0" smtClean="0">
                <a:solidFill>
                  <a:schemeClr val="bg1"/>
                </a:solidFill>
              </a:rPr>
              <a:t> Niveaux</a:t>
            </a:r>
            <a:endParaRPr lang="fr-FR" sz="3200" dirty="0">
              <a:solidFill>
                <a:schemeClr val="bg1"/>
              </a:solidFill>
            </a:endParaRPr>
          </a:p>
        </p:txBody>
      </p:sp>
      <p:graphicFrame>
        <p:nvGraphicFramePr>
          <p:cNvPr id="11" name="Diagramme 10"/>
          <p:cNvGraphicFramePr/>
          <p:nvPr>
            <p:extLst>
              <p:ext uri="{D42A27DB-BD31-4B8C-83A1-F6EECF244321}">
                <p14:modId xmlns:p14="http://schemas.microsoft.com/office/powerpoint/2010/main" val="4167965286"/>
              </p:ext>
            </p:extLst>
          </p:nvPr>
        </p:nvGraphicFramePr>
        <p:xfrm>
          <a:off x="182866" y="92096"/>
          <a:ext cx="8543069" cy="50197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 name="Image 7" descr="04_Digitalliteracy_level copie.pdf"/>
          <p:cNvPicPr>
            <a:picLocks noChangeAspect="1"/>
          </p:cNvPicPr>
          <p:nvPr/>
        </p:nvPicPr>
        <p:blipFill rotWithShape="1">
          <a:blip r:embed="rId11">
            <a:extLst>
              <a:ext uri="{28A0092B-C50C-407E-A947-70E740481C1C}">
                <a14:useLocalDpi xmlns:a14="http://schemas.microsoft.com/office/drawing/2010/main" val="0"/>
              </a:ext>
            </a:extLst>
          </a:blip>
          <a:srcRect l="2376" t="4932" r="2271" b="3773"/>
          <a:stretch/>
        </p:blipFill>
        <p:spPr>
          <a:xfrm>
            <a:off x="5375985" y="2580968"/>
            <a:ext cx="3053447" cy="2530892"/>
          </a:xfrm>
          <a:prstGeom prst="rect">
            <a:avLst/>
          </a:prstGeom>
        </p:spPr>
      </p:pic>
      <p:sp>
        <p:nvSpPr>
          <p:cNvPr id="12" name="ZoneTexte 11"/>
          <p:cNvSpPr txBox="1"/>
          <p:nvPr/>
        </p:nvSpPr>
        <p:spPr>
          <a:xfrm rot="16200000">
            <a:off x="-2431391" y="2312889"/>
            <a:ext cx="5256687" cy="400110"/>
          </a:xfrm>
          <a:prstGeom prst="rect">
            <a:avLst/>
          </a:prstGeom>
          <a:solidFill>
            <a:schemeClr val="accent4">
              <a:lumMod val="75000"/>
            </a:schemeClr>
          </a:solidFill>
          <a:effectLst>
            <a:outerShdw blurRad="50800" dist="38100" dir="2700000" algn="tl" rotWithShape="0">
              <a:prstClr val="black">
                <a:alpha val="40000"/>
              </a:prstClr>
            </a:outerShdw>
          </a:effectLst>
        </p:spPr>
        <p:txBody>
          <a:bodyPr wrap="square" rtlCol="0">
            <a:spAutoFit/>
          </a:bodyPr>
          <a:lstStyle/>
          <a:p>
            <a:pPr lvl="0"/>
            <a:r>
              <a:rPr lang="fr-FR" sz="2000" b="1" dirty="0" smtClean="0">
                <a:solidFill>
                  <a:srgbClr val="FFFFFF"/>
                </a:solidFill>
              </a:rPr>
              <a:t>FORCE : DEFINIITION MULTI-LITTERACIQUE</a:t>
            </a:r>
            <a:endParaRPr lang="fr-FR" sz="2000" b="1" dirty="0">
              <a:solidFill>
                <a:srgbClr val="FFFFFF"/>
              </a:solidFill>
            </a:endParaRPr>
          </a:p>
        </p:txBody>
      </p:sp>
    </p:spTree>
    <p:extLst>
      <p:ext uri="{BB962C8B-B14F-4D97-AF65-F5344CB8AC3E}">
        <p14:creationId xmlns:p14="http://schemas.microsoft.com/office/powerpoint/2010/main" val="10561383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66868" y="0"/>
            <a:ext cx="777131" cy="515366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itre 1"/>
          <p:cNvSpPr txBox="1">
            <a:spLocks/>
          </p:cNvSpPr>
          <p:nvPr/>
        </p:nvSpPr>
        <p:spPr>
          <a:xfrm rot="5400000">
            <a:off x="6198091" y="2203571"/>
            <a:ext cx="5214091" cy="6613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dirty="0" err="1" smtClean="0">
                <a:solidFill>
                  <a:schemeClr val="bg1"/>
                </a:solidFill>
              </a:rPr>
              <a:t>Definition</a:t>
            </a:r>
            <a:r>
              <a:rPr lang="fr-FR" sz="3200" dirty="0" smtClean="0">
                <a:solidFill>
                  <a:schemeClr val="bg1"/>
                </a:solidFill>
              </a:rPr>
              <a:t> </a:t>
            </a:r>
            <a:r>
              <a:rPr lang="fr-FR" sz="3200" dirty="0">
                <a:solidFill>
                  <a:schemeClr val="bg1"/>
                </a:solidFill>
              </a:rPr>
              <a:t> </a:t>
            </a:r>
            <a:r>
              <a:rPr lang="fr-FR" sz="3200" dirty="0" smtClean="0">
                <a:solidFill>
                  <a:schemeClr val="bg1"/>
                </a:solidFill>
              </a:rPr>
              <a:t>TENDANCES</a:t>
            </a:r>
            <a:endParaRPr lang="fr-FR" sz="3200" dirty="0">
              <a:solidFill>
                <a:schemeClr val="bg1"/>
              </a:solidFill>
            </a:endParaRPr>
          </a:p>
        </p:txBody>
      </p:sp>
      <p:pic>
        <p:nvPicPr>
          <p:cNvPr id="7" name="Image 6" descr="01_Mediaeducation_trend copi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56" y="-72806"/>
            <a:ext cx="3063423" cy="2652013"/>
          </a:xfrm>
          <a:prstGeom prst="rect">
            <a:avLst/>
          </a:prstGeom>
        </p:spPr>
      </p:pic>
      <p:pic>
        <p:nvPicPr>
          <p:cNvPr id="8" name="Image 7" descr="02_Informationliteracy_trend copi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56" y="2521182"/>
            <a:ext cx="3063423" cy="2652013"/>
          </a:xfrm>
          <a:prstGeom prst="rect">
            <a:avLst/>
          </a:prstGeom>
        </p:spPr>
      </p:pic>
      <p:pic>
        <p:nvPicPr>
          <p:cNvPr id="11" name="Image 10" descr="03_Computerliteracy_trend copie.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301" y="-72806"/>
            <a:ext cx="3197449" cy="2768039"/>
          </a:xfrm>
          <a:prstGeom prst="rect">
            <a:avLst/>
          </a:prstGeom>
        </p:spPr>
      </p:pic>
      <p:pic>
        <p:nvPicPr>
          <p:cNvPr id="12" name="Image 11" descr="04_Digitalliteracy_trend copie.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9301" y="2463264"/>
            <a:ext cx="3218783" cy="2786508"/>
          </a:xfrm>
          <a:prstGeom prst="rect">
            <a:avLst/>
          </a:prstGeom>
        </p:spPr>
      </p:pic>
      <p:graphicFrame>
        <p:nvGraphicFramePr>
          <p:cNvPr id="13" name="Diagramme 12"/>
          <p:cNvGraphicFramePr/>
          <p:nvPr>
            <p:extLst>
              <p:ext uri="{D42A27DB-BD31-4B8C-83A1-F6EECF244321}">
                <p14:modId xmlns:p14="http://schemas.microsoft.com/office/powerpoint/2010/main" val="1065358227"/>
              </p:ext>
            </p:extLst>
          </p:nvPr>
        </p:nvGraphicFramePr>
        <p:xfrm>
          <a:off x="286775" y="81936"/>
          <a:ext cx="7604543" cy="50615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ZoneTexte 13"/>
          <p:cNvSpPr txBox="1"/>
          <p:nvPr/>
        </p:nvSpPr>
        <p:spPr>
          <a:xfrm rot="16200000">
            <a:off x="-2417861" y="2453632"/>
            <a:ext cx="5143501" cy="400110"/>
          </a:xfrm>
          <a:prstGeom prst="rect">
            <a:avLst/>
          </a:prstGeom>
          <a:solidFill>
            <a:schemeClr val="accent5">
              <a:lumMod val="75000"/>
            </a:schemeClr>
          </a:solidFill>
        </p:spPr>
        <p:txBody>
          <a:bodyPr wrap="square" rtlCol="0">
            <a:spAutoFit/>
          </a:bodyPr>
          <a:lstStyle/>
          <a:p>
            <a:pPr lvl="0"/>
            <a:r>
              <a:rPr lang="fr-FR" sz="2000" b="1" dirty="0" smtClean="0">
                <a:solidFill>
                  <a:srgbClr val="FFFFFF"/>
                </a:solidFill>
              </a:rPr>
              <a:t>FAIBLESSE : LA </a:t>
            </a:r>
            <a:r>
              <a:rPr lang="fr-FR" sz="2000" b="1" dirty="0">
                <a:solidFill>
                  <a:srgbClr val="FFFFFF"/>
                </a:solidFill>
              </a:rPr>
              <a:t> </a:t>
            </a:r>
            <a:r>
              <a:rPr lang="fr-FR" sz="2000" b="1" dirty="0" smtClean="0">
                <a:solidFill>
                  <a:srgbClr val="FFFFFF"/>
                </a:solidFill>
              </a:rPr>
              <a:t>LAME DE FOND NUMÉRIQUE</a:t>
            </a:r>
            <a:endParaRPr lang="fr-FR" sz="2000" b="1" dirty="0">
              <a:solidFill>
                <a:srgbClr val="FFFFFF"/>
              </a:solidFill>
            </a:endParaRPr>
          </a:p>
        </p:txBody>
      </p:sp>
    </p:spTree>
    <p:extLst>
      <p:ext uri="{BB962C8B-B14F-4D97-AF65-F5344CB8AC3E}">
        <p14:creationId xmlns:p14="http://schemas.microsoft.com/office/powerpoint/2010/main" val="965919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66868" y="0"/>
            <a:ext cx="777131" cy="5153660"/>
          </a:xfrm>
          <a:prstGeom prst="rect">
            <a:avLst/>
          </a:prstGeom>
          <a:solidFill>
            <a:srgbClr val="3A3B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Titre 1"/>
          <p:cNvSpPr txBox="1">
            <a:spLocks/>
          </p:cNvSpPr>
          <p:nvPr/>
        </p:nvSpPr>
        <p:spPr>
          <a:xfrm rot="5400000">
            <a:off x="6198091" y="2203571"/>
            <a:ext cx="5214091" cy="6613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dirty="0" err="1" smtClean="0">
                <a:solidFill>
                  <a:schemeClr val="bg1"/>
                </a:solidFill>
              </a:rPr>
              <a:t>Definition</a:t>
            </a:r>
            <a:r>
              <a:rPr lang="fr-FR" sz="3200" dirty="0" smtClean="0">
                <a:solidFill>
                  <a:schemeClr val="bg1"/>
                </a:solidFill>
              </a:rPr>
              <a:t> </a:t>
            </a:r>
            <a:r>
              <a:rPr lang="fr-FR" sz="3200" dirty="0">
                <a:solidFill>
                  <a:schemeClr val="bg1"/>
                </a:solidFill>
              </a:rPr>
              <a:t> </a:t>
            </a:r>
            <a:r>
              <a:rPr lang="fr-FR" sz="3200" dirty="0" smtClean="0">
                <a:solidFill>
                  <a:schemeClr val="bg1"/>
                </a:solidFill>
              </a:rPr>
              <a:t>TENDANCES</a:t>
            </a:r>
            <a:endParaRPr lang="fr-FR" sz="3200" dirty="0">
              <a:solidFill>
                <a:schemeClr val="bg1"/>
              </a:solidFill>
            </a:endParaRPr>
          </a:p>
        </p:txBody>
      </p:sp>
      <p:pic>
        <p:nvPicPr>
          <p:cNvPr id="7" name="Image 6" descr="01_Mediaeducation_trend copi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56" y="0"/>
            <a:ext cx="3063423" cy="2652013"/>
          </a:xfrm>
          <a:prstGeom prst="rect">
            <a:avLst/>
          </a:prstGeom>
        </p:spPr>
      </p:pic>
      <p:pic>
        <p:nvPicPr>
          <p:cNvPr id="12" name="Image 11" descr="04_Digitalliteracy_trend copi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301" y="2463264"/>
            <a:ext cx="3218783" cy="2786508"/>
          </a:xfrm>
          <a:prstGeom prst="rect">
            <a:avLst/>
          </a:prstGeom>
        </p:spPr>
      </p:pic>
      <p:sp>
        <p:nvSpPr>
          <p:cNvPr id="14" name="ZoneTexte 13"/>
          <p:cNvSpPr txBox="1"/>
          <p:nvPr/>
        </p:nvSpPr>
        <p:spPr>
          <a:xfrm rot="16200000">
            <a:off x="-2417861" y="2453632"/>
            <a:ext cx="5143501" cy="400110"/>
          </a:xfrm>
          <a:prstGeom prst="rect">
            <a:avLst/>
          </a:prstGeom>
          <a:solidFill>
            <a:schemeClr val="accent5">
              <a:lumMod val="75000"/>
            </a:schemeClr>
          </a:solidFill>
        </p:spPr>
        <p:txBody>
          <a:bodyPr wrap="square" rtlCol="0">
            <a:spAutoFit/>
          </a:bodyPr>
          <a:lstStyle/>
          <a:p>
            <a:pPr lvl="0"/>
            <a:r>
              <a:rPr lang="fr-FR" sz="2000" b="1" dirty="0" smtClean="0">
                <a:solidFill>
                  <a:srgbClr val="FFFFFF"/>
                </a:solidFill>
              </a:rPr>
              <a:t>FAIBLESSE : LA </a:t>
            </a:r>
            <a:r>
              <a:rPr lang="fr-FR" sz="2000" b="1" dirty="0">
                <a:solidFill>
                  <a:srgbClr val="FFFFFF"/>
                </a:solidFill>
              </a:rPr>
              <a:t> </a:t>
            </a:r>
            <a:r>
              <a:rPr lang="fr-FR" sz="2000" b="1" dirty="0" smtClean="0">
                <a:solidFill>
                  <a:srgbClr val="FFFFFF"/>
                </a:solidFill>
              </a:rPr>
              <a:t>LAME DE FOND NUMÉRIQUE</a:t>
            </a:r>
            <a:endParaRPr lang="fr-FR" sz="2000" b="1" dirty="0">
              <a:solidFill>
                <a:srgbClr val="FFFFFF"/>
              </a:solidFill>
            </a:endParaRPr>
          </a:p>
        </p:txBody>
      </p:sp>
      <p:sp>
        <p:nvSpPr>
          <p:cNvPr id="2" name="Rectangle 1"/>
          <p:cNvSpPr/>
          <p:nvPr/>
        </p:nvSpPr>
        <p:spPr>
          <a:xfrm>
            <a:off x="4145338" y="-72805"/>
            <a:ext cx="3739625"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GB" dirty="0" smtClean="0">
                <a:solidFill>
                  <a:schemeClr val="accent4">
                    <a:lumMod val="75000"/>
                  </a:schemeClr>
                </a:solidFill>
              </a:rPr>
              <a:t>HYPOTHESE  1</a:t>
            </a:r>
          </a:p>
          <a:p>
            <a:pPr lvl="0"/>
            <a:r>
              <a:rPr lang="en-GB" dirty="0" smtClean="0"/>
              <a:t>La </a:t>
            </a:r>
            <a:r>
              <a:rPr lang="en-GB" dirty="0" err="1" smtClean="0"/>
              <a:t>définition</a:t>
            </a:r>
            <a:r>
              <a:rPr lang="en-GB" dirty="0" smtClean="0"/>
              <a:t> de </a:t>
            </a:r>
            <a:r>
              <a:rPr lang="en-GB" dirty="0" err="1" smtClean="0"/>
              <a:t>l’EMI</a:t>
            </a:r>
            <a:r>
              <a:rPr lang="en-GB" dirty="0" smtClean="0"/>
              <a:t> </a:t>
            </a:r>
            <a:r>
              <a:rPr lang="en-GB" dirty="0" err="1" smtClean="0"/>
              <a:t>pourrait</a:t>
            </a:r>
            <a:r>
              <a:rPr lang="en-GB" dirty="0" smtClean="0"/>
              <a:t> </a:t>
            </a:r>
            <a:r>
              <a:rPr lang="en-GB" dirty="0" err="1" smtClean="0"/>
              <a:t>être</a:t>
            </a:r>
            <a:r>
              <a:rPr lang="en-GB" dirty="0" smtClean="0"/>
              <a:t> </a:t>
            </a:r>
            <a:r>
              <a:rPr lang="en-GB" dirty="0" err="1" smtClean="0"/>
              <a:t>une</a:t>
            </a:r>
            <a:r>
              <a:rPr lang="en-GB" dirty="0" smtClean="0"/>
              <a:t> </a:t>
            </a:r>
            <a:r>
              <a:rPr lang="en-GB" dirty="0" err="1" smtClean="0"/>
              <a:t>partie</a:t>
            </a:r>
            <a:r>
              <a:rPr lang="en-GB" dirty="0" smtClean="0"/>
              <a:t> du </a:t>
            </a:r>
            <a:r>
              <a:rPr lang="en-GB" dirty="0" err="1" smtClean="0"/>
              <a:t>problème</a:t>
            </a:r>
            <a:r>
              <a:rPr lang="en-GB" dirty="0" smtClean="0"/>
              <a:t> car son </a:t>
            </a:r>
            <a:r>
              <a:rPr lang="en-GB" dirty="0" err="1" smtClean="0"/>
              <a:t>périmètre</a:t>
            </a:r>
            <a:r>
              <a:rPr lang="en-GB" dirty="0" smtClean="0"/>
              <a:t> </a:t>
            </a:r>
            <a:r>
              <a:rPr lang="en-GB" dirty="0" err="1" smtClean="0"/>
              <a:t>est</a:t>
            </a:r>
            <a:r>
              <a:rPr lang="en-GB" dirty="0" smtClean="0"/>
              <a:t> </a:t>
            </a:r>
            <a:r>
              <a:rPr lang="en-GB" dirty="0" err="1" smtClean="0"/>
              <a:t>affecté</a:t>
            </a:r>
            <a:r>
              <a:rPr lang="en-GB" dirty="0" smtClean="0"/>
              <a:t> par la convergence </a:t>
            </a:r>
            <a:r>
              <a:rPr lang="en-GB" dirty="0" err="1" smtClean="0"/>
              <a:t>numérique</a:t>
            </a:r>
            <a:r>
              <a:rPr lang="en-GB" dirty="0" smtClean="0"/>
              <a:t> </a:t>
            </a:r>
          </a:p>
          <a:p>
            <a:pPr lvl="0"/>
            <a:endParaRPr lang="en-GB" dirty="0" smtClean="0"/>
          </a:p>
          <a:p>
            <a:pPr lvl="0"/>
            <a:r>
              <a:rPr lang="en-GB" dirty="0" smtClean="0">
                <a:sym typeface="Wingdings"/>
              </a:rPr>
              <a:t> La lame de fond </a:t>
            </a:r>
            <a:r>
              <a:rPr lang="en-GB" dirty="0" err="1" smtClean="0">
                <a:sym typeface="Wingdings"/>
              </a:rPr>
              <a:t>numérique</a:t>
            </a:r>
            <a:r>
              <a:rPr lang="en-GB" dirty="0" smtClean="0">
                <a:sym typeface="Wingdings"/>
              </a:rPr>
              <a:t> </a:t>
            </a:r>
            <a:r>
              <a:rPr lang="en-GB" dirty="0" smtClean="0"/>
              <a:t> </a:t>
            </a:r>
            <a:endParaRPr lang="fr-FR" dirty="0"/>
          </a:p>
        </p:txBody>
      </p:sp>
      <p:sp>
        <p:nvSpPr>
          <p:cNvPr id="4" name="ZoneTexte 3"/>
          <p:cNvSpPr txBox="1"/>
          <p:nvPr/>
        </p:nvSpPr>
        <p:spPr>
          <a:xfrm>
            <a:off x="740870" y="2910167"/>
            <a:ext cx="2328445" cy="369332"/>
          </a:xfrm>
          <a:prstGeom prst="rect">
            <a:avLst/>
          </a:prstGeom>
          <a:noFill/>
        </p:spPr>
        <p:txBody>
          <a:bodyPr wrap="square" rtlCol="0">
            <a:spAutoFit/>
          </a:bodyPr>
          <a:lstStyle/>
          <a:p>
            <a:r>
              <a:rPr lang="fr-FR" dirty="0" smtClean="0"/>
              <a:t>Éducation aux médias</a:t>
            </a:r>
            <a:endParaRPr lang="fr-FR" dirty="0"/>
          </a:p>
        </p:txBody>
      </p:sp>
      <p:sp>
        <p:nvSpPr>
          <p:cNvPr id="5" name="ZoneTexte 4"/>
          <p:cNvSpPr txBox="1"/>
          <p:nvPr/>
        </p:nvSpPr>
        <p:spPr>
          <a:xfrm>
            <a:off x="2257887" y="4356432"/>
            <a:ext cx="2663600" cy="369332"/>
          </a:xfrm>
          <a:prstGeom prst="rect">
            <a:avLst/>
          </a:prstGeom>
          <a:noFill/>
        </p:spPr>
        <p:txBody>
          <a:bodyPr wrap="square" rtlCol="0">
            <a:spAutoFit/>
          </a:bodyPr>
          <a:lstStyle/>
          <a:p>
            <a:r>
              <a:rPr lang="fr-FR" dirty="0" smtClean="0"/>
              <a:t>Éducation au numérique</a:t>
            </a:r>
            <a:endParaRPr lang="fr-FR" dirty="0"/>
          </a:p>
        </p:txBody>
      </p:sp>
    </p:spTree>
    <p:extLst>
      <p:ext uri="{BB962C8B-B14F-4D97-AF65-F5344CB8AC3E}">
        <p14:creationId xmlns:p14="http://schemas.microsoft.com/office/powerpoint/2010/main" val="4140325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plate pour conf">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pour conf.potx</Template>
  <TotalTime>1832</TotalTime>
  <Words>3509</Words>
  <Application>Microsoft Macintosh PowerPoint</Application>
  <PresentationFormat>Présentation à l'écran (16:9)</PresentationFormat>
  <Paragraphs>615</Paragraphs>
  <Slides>22</Slides>
  <Notes>21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template pour conf</vt:lpstr>
      <vt:lpstr>Présentation PowerPoint</vt:lpstr>
      <vt:lpstr>Présentation PowerPoint</vt:lpstr>
      <vt:lpstr>Présentation PowerPoint</vt:lpstr>
      <vt:lpstr>Tendances globales </vt:lpstr>
      <vt:lpstr>Niveaux globaux</vt:lpstr>
      <vt:lpstr>Niveaux Globaux</vt:lpstr>
      <vt:lpstr>Présentation PowerPoint</vt:lpstr>
      <vt:lpstr>Présentation PowerPoint</vt:lpstr>
      <vt:lpstr>Présentation PowerPoint</vt:lpstr>
      <vt:lpstr>Cadre politique: Niveaux </vt:lpstr>
      <vt:lpstr>Cadre politique:  tendances</vt:lpstr>
      <vt:lpstr>Cadre /Financement/Evaluation    NIVEAUX                           Tendances</vt:lpstr>
      <vt:lpstr>Cadre/Formation/Ressources NIVEAUX                 TENDANCES</vt:lpstr>
      <vt:lpstr>Présentation PowerPoint</vt:lpstr>
      <vt:lpstr>Présentation PowerPoint</vt:lpstr>
      <vt:lpstr>Présentation PowerPoint</vt:lpstr>
      <vt:lpstr>Présentation PowerPoint</vt:lpstr>
      <vt:lpstr>Présentation PowerPoint</vt:lpstr>
      <vt:lpstr>A</vt:lpstr>
      <vt:lpstr>Présentation PowerPoint</vt:lpstr>
      <vt:lpstr>MODÉLISATION  gouvernance de l’EMI</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Joëlle Cerfontaine</dc:creator>
  <cp:lastModifiedBy>divina meigs</cp:lastModifiedBy>
  <cp:revision>274</cp:revision>
  <dcterms:created xsi:type="dcterms:W3CDTF">2014-03-14T08:53:19Z</dcterms:created>
  <dcterms:modified xsi:type="dcterms:W3CDTF">2016-12-05T12:35:21Z</dcterms:modified>
</cp:coreProperties>
</file>