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8" name="Imag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9" name="Image 3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8" name="Image 77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79" name="Image 78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gradFill>
            <a:gsLst>
              <a:gs pos="0">
                <a:srgbClr val="504652"/>
              </a:gs>
              <a:gs pos="100000">
                <a:srgbClr val="242852"/>
              </a:gs>
            </a:gsLst>
            <a:lin ang="5400000"/>
          </a:gradFill>
          <a:ln w="19080">
            <a:noFill/>
          </a:ln>
        </p:spPr>
      </p:sp>
      <p:sp>
        <p:nvSpPr>
          <p:cNvPr id="7" name="CustomShape 2"/>
          <p:cNvSpPr/>
          <p:nvPr/>
        </p:nvSpPr>
        <p:spPr>
          <a:xfrm rot="19724400">
            <a:off x="1372320" y="1038600"/>
            <a:ext cx="7239600" cy="5706000"/>
          </a:xfrm>
          <a:prstGeom prst="ellipse">
            <a:avLst/>
          </a:prstGeom>
          <a:gradFill>
            <a:gsLst>
              <a:gs pos="0">
                <a:srgbClr val="C4BCC6"/>
              </a:gs>
              <a:gs pos="100000">
                <a:srgbClr val="242852"/>
              </a:gs>
            </a:gsLst>
            <a:path path="circle"/>
          </a:gradFill>
          <a:ln w="19080">
            <a:noFill/>
          </a:ln>
        </p:spPr>
      </p:sp>
      <p:sp>
        <p:nvSpPr>
          <p:cNvPr id="2" name="CustomShape 3"/>
          <p:cNvSpPr/>
          <p:nvPr/>
        </p:nvSpPr>
        <p:spPr>
          <a:xfrm rot="17656800">
            <a:off x="-273960" y="1166040"/>
            <a:ext cx="5537520" cy="4479480"/>
          </a:xfrm>
          <a:prstGeom prst="ellipse">
            <a:avLst/>
          </a:prstGeom>
          <a:gradFill>
            <a:gsLst>
              <a:gs pos="0">
                <a:srgbClr val="C4BCC6"/>
              </a:gs>
              <a:gs pos="100000">
                <a:srgbClr val="242852"/>
              </a:gs>
            </a:gsLst>
            <a:path path="circle"/>
          </a:gradFill>
          <a:ln w="19080">
            <a:noFill/>
          </a:ln>
        </p:spPr>
      </p:sp>
      <p:sp>
        <p:nvSpPr>
          <p:cNvPr id="3" name="CustomShape 4"/>
          <p:cNvSpPr/>
          <p:nvPr/>
        </p:nvSpPr>
        <p:spPr>
          <a:xfrm rot="19724400">
            <a:off x="3277440" y="117000"/>
            <a:ext cx="6478200" cy="4753800"/>
          </a:xfrm>
          <a:prstGeom prst="ellipse">
            <a:avLst/>
          </a:prstGeom>
          <a:gradFill>
            <a:gsLst>
              <a:gs pos="0">
                <a:srgbClr val="C4BCC6"/>
              </a:gs>
              <a:gs pos="100000">
                <a:srgbClr val="242852"/>
              </a:gs>
            </a:gsLst>
            <a:path path="circle"/>
          </a:gradFill>
          <a:ln w="19080">
            <a:noFill/>
          </a:ln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fr-FR"/>
              <a:t>Cliquez pour éditer le format du texte-titre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gradFill>
            <a:gsLst>
              <a:gs pos="0">
                <a:srgbClr val="504652"/>
              </a:gs>
              <a:gs pos="100000">
                <a:srgbClr val="242852"/>
              </a:gs>
            </a:gsLst>
            <a:lin ang="5400000"/>
          </a:gradFill>
          <a:ln w="19080">
            <a:noFill/>
          </a:ln>
        </p:spPr>
      </p:sp>
      <p:sp>
        <p:nvSpPr>
          <p:cNvPr id="41" name="CustomShape 2"/>
          <p:cNvSpPr/>
          <p:nvPr/>
        </p:nvSpPr>
        <p:spPr>
          <a:xfrm rot="19724400">
            <a:off x="1372320" y="1038600"/>
            <a:ext cx="7239600" cy="5706000"/>
          </a:xfrm>
          <a:prstGeom prst="ellipse">
            <a:avLst/>
          </a:prstGeom>
          <a:gradFill>
            <a:gsLst>
              <a:gs pos="0">
                <a:srgbClr val="C4BCC6"/>
              </a:gs>
              <a:gs pos="100000">
                <a:srgbClr val="242852"/>
              </a:gs>
            </a:gsLst>
            <a:path path="circle"/>
          </a:gradFill>
          <a:ln w="19080">
            <a:noFill/>
          </a:ln>
        </p:spPr>
      </p:sp>
      <p:sp>
        <p:nvSpPr>
          <p:cNvPr id="42" name="CustomShape 3"/>
          <p:cNvSpPr/>
          <p:nvPr/>
        </p:nvSpPr>
        <p:spPr>
          <a:xfrm rot="17656800">
            <a:off x="-273960" y="1166040"/>
            <a:ext cx="5537520" cy="4479480"/>
          </a:xfrm>
          <a:prstGeom prst="ellipse">
            <a:avLst/>
          </a:prstGeom>
          <a:gradFill>
            <a:gsLst>
              <a:gs pos="0">
                <a:srgbClr val="C4BCC6"/>
              </a:gs>
              <a:gs pos="100000">
                <a:srgbClr val="242852"/>
              </a:gs>
            </a:gsLst>
            <a:path path="circle"/>
          </a:gradFill>
          <a:ln w="19080">
            <a:noFill/>
          </a:ln>
        </p:spPr>
      </p:sp>
      <p:sp>
        <p:nvSpPr>
          <p:cNvPr id="43" name="CustomShape 4"/>
          <p:cNvSpPr/>
          <p:nvPr/>
        </p:nvSpPr>
        <p:spPr>
          <a:xfrm rot="19724400">
            <a:off x="3277440" y="117000"/>
            <a:ext cx="6478200" cy="4753800"/>
          </a:xfrm>
          <a:prstGeom prst="ellipse">
            <a:avLst/>
          </a:prstGeom>
          <a:gradFill>
            <a:gsLst>
              <a:gs pos="0">
                <a:srgbClr val="C4BCC6"/>
              </a:gs>
              <a:gs pos="100000">
                <a:srgbClr val="242852"/>
              </a:gs>
            </a:gsLst>
            <a:path path="circle"/>
          </a:gradFill>
          <a:ln w="19080">
            <a:noFill/>
          </a:ln>
        </p:spPr>
      </p:sp>
      <p:sp>
        <p:nvSpPr>
          <p:cNvPr id="4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fr-FR"/>
              <a:t>Cliquez pour éditer le format du texte-titre</a:t>
            </a:r>
            <a:endParaRPr/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92560" y="1219320"/>
            <a:ext cx="7542720" cy="2151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fr-FR" sz="4000">
                <a:solidFill>
                  <a:srgbClr val="FFFFFF"/>
                </a:solidFill>
                <a:latin typeface="Palatino Linotype"/>
                <a:ea typeface="DejaVu Sans"/>
              </a:rPr>
              <a:t>Les cultures jeunes à l’ère multimédiatique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929520" y="4457520"/>
            <a:ext cx="7542720" cy="215172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CustomShape 3"/>
          <p:cNvSpPr/>
          <p:nvPr/>
        </p:nvSpPr>
        <p:spPr>
          <a:xfrm>
            <a:off x="2232000" y="4608000"/>
            <a:ext cx="5471280" cy="12240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000">
                <a:solidFill>
                  <a:srgbClr val="FFFFFF"/>
                </a:solidFill>
                <a:latin typeface="Palatino Linotype"/>
                <a:ea typeface="DejaVu Sans"/>
              </a:rPr>
              <a:t>Sylvie Octobre, </a:t>
            </a:r>
            <a:endParaRPr/>
          </a:p>
          <a:p>
            <a:pPr>
              <a:lnSpc>
                <a:spcPct val="100000"/>
              </a:lnSpc>
            </a:pPr>
            <a:r>
              <a:rPr lang="fr-FR" sz="2000">
                <a:solidFill>
                  <a:srgbClr val="FFFFFF"/>
                </a:solidFill>
                <a:latin typeface="Palatino Linotype"/>
                <a:ea typeface="DejaVu Sans"/>
              </a:rPr>
              <a:t>Département des études, de la prospective et des statistiques</a:t>
            </a:r>
            <a:endParaRPr/>
          </a:p>
        </p:txBody>
      </p:sp>
      <p:pic>
        <p:nvPicPr>
          <p:cNvPr id="83" name="Image 89"/>
          <p:cNvPicPr/>
          <p:nvPr/>
        </p:nvPicPr>
        <p:blipFill>
          <a:blip r:embed="rId2"/>
          <a:stretch>
            <a:fillRect/>
          </a:stretch>
        </p:blipFill>
        <p:spPr>
          <a:xfrm>
            <a:off x="7128000" y="288000"/>
            <a:ext cx="1581480" cy="1910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2133720" y="273240"/>
            <a:ext cx="6094800" cy="5938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Dénominations « culturelles »  (X, Y, C…) : entre slogan publicitaire et 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culturalisation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des regards portés sur les jeunes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Double écueil : 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-misérabilisme et angélisme techniciste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technologisation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des questions culturelles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Une autre vision : 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-Les cultures jeunes comme productrices de valeurs, normes, organisation sociale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-Les cultures jeunes comme ressources (face à l’idée de « crises ») et comme lieux de nouvelles attentes (médiation et 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re-médiation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)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-Les cultures jeunes comme espaces non homogènes  (technologie/usage)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Quels changements des générations médiatiques 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aux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générations du numérique?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2160000" y="648000"/>
            <a:ext cx="6094800" cy="6001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400" b="1" dirty="0">
                <a:solidFill>
                  <a:srgbClr val="FFFFFF"/>
                </a:solidFill>
                <a:latin typeface="Times New Roman"/>
                <a:ea typeface="DejaVu Sans"/>
              </a:rPr>
              <a:t>Les contours des cultures </a:t>
            </a:r>
            <a:r>
              <a:rPr lang="fr-FR" sz="24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jeunes en vingt ans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i="1" dirty="0">
                <a:solidFill>
                  <a:srgbClr val="FFFFFF"/>
                </a:solidFill>
                <a:latin typeface="Times New Roman"/>
                <a:ea typeface="DejaVu Sans"/>
              </a:rPr>
              <a:t>1 Des traits </a:t>
            </a:r>
            <a:r>
              <a:rPr lang="fr-FR" sz="2000" i="1" dirty="0" smtClean="0">
                <a:solidFill>
                  <a:srgbClr val="FFFFFF"/>
                </a:solidFill>
                <a:latin typeface="Times New Roman"/>
                <a:ea typeface="DejaVu Sans"/>
              </a:rPr>
              <a:t>pérennes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-une technophilie de principe  (et toujours chez les plus jeunes)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Mais technophilie qui n’est pas technicienne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-une préférence pour les médias expressifs ou innovants : de la musique à l’ordinateur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Avec des « victimes » : la télévision, la lecture de livres et de presse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-un désir d’expérimentation à travers les pratiques amateurs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-un goût pour la sociabilité, les sorties, les voyages de découverte 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(3 pôles de sorties : sorties familiales et ludiques, sorties juvéniles, patrimoine et spectacle vivant</a:t>
            </a:r>
            <a:r>
              <a:rPr lang="fr-FR" sz="2000" dirty="0">
                <a:solidFill>
                  <a:srgbClr val="FFFFFF"/>
                </a:solidFill>
                <a:latin typeface="Times New Roman"/>
                <a:ea typeface="DejaVu Sans"/>
              </a:rPr>
              <a:t>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2133720" y="115560"/>
            <a:ext cx="6094800" cy="6628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400" i="1" dirty="0">
                <a:solidFill>
                  <a:srgbClr val="FFFFFF"/>
                </a:solidFill>
                <a:latin typeface="Times New Roman"/>
                <a:ea typeface="DejaVu Sans"/>
              </a:rPr>
              <a:t>2 Les mutations :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100" dirty="0">
                <a:solidFill>
                  <a:srgbClr val="FFFFFF"/>
                </a:solidFill>
                <a:latin typeface="Times New Roman"/>
                <a:ea typeface="DejaVu Sans"/>
              </a:rPr>
              <a:t>-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le basculement du numérique : effets sur les agendas, sur les représentations et les contenus culturels (rapports aux objets, aux lieux, aux temps et aux chaines de labellisation et de valeur)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-une distance croissante envers les attributs de la culture scolaire (remplace le « conflit » de générations en matière culturelle ?)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-un goût pour le divertissement qui hybride le rapport à la culture : jeux vidéo, </a:t>
            </a:r>
            <a:r>
              <a:rPr lang="fr-FR" sz="2000" b="1" i="1" dirty="0" err="1">
                <a:solidFill>
                  <a:srgbClr val="FFFFFF"/>
                </a:solidFill>
                <a:latin typeface="Times New Roman"/>
                <a:ea typeface="DejaVu Sans"/>
              </a:rPr>
              <a:t>entertainment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-un cosmopolitisme esthétique et culturel croissant (ex : de la </a:t>
            </a:r>
            <a:r>
              <a:rPr lang="fr-FR" sz="2000" b="1" i="1" dirty="0" err="1">
                <a:solidFill>
                  <a:srgbClr val="FFFFFF"/>
                </a:solidFill>
                <a:latin typeface="Times New Roman"/>
                <a:ea typeface="DejaVu Sans"/>
              </a:rPr>
              <a:t>brit</a:t>
            </a: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-pop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au </a:t>
            </a:r>
            <a:r>
              <a:rPr lang="fr-FR" sz="2000" b="1" i="1" dirty="0" err="1">
                <a:solidFill>
                  <a:srgbClr val="FFFFFF"/>
                </a:solidFill>
                <a:latin typeface="Times New Roman"/>
                <a:ea typeface="DejaVu Sans"/>
              </a:rPr>
              <a:t>Gangnam</a:t>
            </a: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 Style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, les manga)  et construction d’imaginaires 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culturels </a:t>
            </a:r>
            <a:r>
              <a:rPr lang="fr-FR" sz="2000" b="1" dirty="0" err="1" smtClean="0">
                <a:solidFill>
                  <a:srgbClr val="FFFFFF"/>
                </a:solidFill>
                <a:latin typeface="Times New Roman"/>
                <a:ea typeface="DejaVu Sans"/>
              </a:rPr>
              <a:t>glocalisés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(26% regardent la télévision  en langue étrangère)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2133720" y="685800"/>
            <a:ext cx="6094800" cy="5539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800" b="1" dirty="0">
                <a:solidFill>
                  <a:srgbClr val="FFFFFF"/>
                </a:solidFill>
                <a:latin typeface="Times New Roman"/>
                <a:ea typeface="DejaVu Sans"/>
              </a:rPr>
              <a:t>Trois questions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1 La fragmentation des conditions de vie s’accompagne-t-elle d’une fragmentation culturelle? Ou encore : la convergence technologique s’accompagne-t-elle une convergence culturelle?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2 Quels nouveaux 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rapports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à la culture? Autonomie et éclectisme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3 Quels liens entre les cultures jeunes et les autres? Quid des transmissions et des médiations?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133720" y="685800"/>
            <a:ext cx="6094800" cy="5894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400" b="1" i="1" dirty="0">
                <a:solidFill>
                  <a:srgbClr val="FFFFFF"/>
                </a:solidFill>
                <a:latin typeface="Times New Roman"/>
                <a:ea typeface="DejaVu Sans"/>
              </a:rPr>
              <a:t>1. La fragmentation des cultures jeunes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StarSymbol"/>
              <a:buAutoNum type="alphaLcParenR"/>
            </a:pP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L’affaiblissement du modèle étudiant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Le modèle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é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tudiant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est de plus en plus spécifique et non transférable au monde du travail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b) Diplôme ou mode de vie?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Les comportements des plus diplômés et des moins diplômés convergent avec le temps : donc le mode de vie a plus d’effet que le capital scolaire (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diplome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c) Démocratisation ou regain de stratification sociale?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les univers culturels sont durablement clivés entre démocratisation « à l’envers » (télé),  démocratisation (écoute de musique), désaffection (lecture).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d) Vers une reconfiguration des clivages de genre?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recomposition avec autant de convergence que de divergence mais mutation de la catégorisation 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genrée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des activités (ex ordinateur/ fréquentation du cirque)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2022840" y="720000"/>
            <a:ext cx="6472800" cy="5894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2. Le champ culturel comme espace d’expérimentation de l’autonomie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Trois 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p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ôles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: principes</a:t>
            </a: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relationnel, d’engagement (avec pour objectif un principe interne qui est  la réalisation de soi)  et de contrôle endogène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Eclectisme juvénile croissant</a:t>
            </a: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(pluralité des intérêts, voracité des investissements, 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omnivorité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des goûts), partiellement “mécanique” mais également “réflexif” qui  recompose les catégories du goût et du jugement esthétique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Mais qui créée de nouvelles inégalités :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La figure du pro-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am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(qui apprécie et 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fait et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va de pair avec une 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hétérogénéisation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des valeurs culturelles sous l’effet de la reconnaissances de formes populaires (séries) et de modes de participation (pas réception savante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)) est clivée socialement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376000" y="317520"/>
            <a:ext cx="6060600" cy="6181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000" b="1" i="1" dirty="0">
                <a:solidFill>
                  <a:srgbClr val="FFFFFF"/>
                </a:solidFill>
                <a:latin typeface="Times New Roman"/>
                <a:ea typeface="DejaVu Sans"/>
              </a:rPr>
              <a:t>3. </a:t>
            </a:r>
            <a:r>
              <a:rPr lang="fr-FR" sz="2400" b="1" i="1" dirty="0">
                <a:solidFill>
                  <a:srgbClr val="FFFFFF"/>
                </a:solidFill>
                <a:latin typeface="Times New Roman"/>
                <a:ea typeface="DejaVu Sans"/>
              </a:rPr>
              <a:t>Les </a:t>
            </a:r>
            <a:r>
              <a:rPr lang="fr-FR" sz="2400" b="1" i="1" dirty="0" err="1">
                <a:solidFill>
                  <a:srgbClr val="FFFFFF"/>
                </a:solidFill>
                <a:latin typeface="Times New Roman"/>
                <a:ea typeface="DejaVu Sans"/>
              </a:rPr>
              <a:t>médiacultures</a:t>
            </a:r>
            <a:r>
              <a:rPr lang="fr-FR" sz="2400" b="1" i="1" dirty="0">
                <a:solidFill>
                  <a:srgbClr val="FFFFFF"/>
                </a:solidFill>
                <a:latin typeface="Times New Roman"/>
                <a:ea typeface="DejaVu Sans"/>
              </a:rPr>
              <a:t>, un programme éducatif alternatif?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« L’éducation buissonnière » (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Barrère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, 2011) : des savoirs, des compétences, des références où sont prégnantes les industries 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culturelles 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et les stars du patrimoine (et cross média)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Quel programme d’ensemble?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Quelles compétences propres et modalités d’apprentissages? 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-compréhension additive par « espaces d’affinité »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-fonctionnement collaboratif et régime des émotions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-starification « industrielle » des artistes de la culture légitime (effet Mozart, Molière)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-accélération du « </a:t>
            </a:r>
            <a:r>
              <a:rPr lang="fr-FR" sz="2000" b="1" dirty="0" err="1">
                <a:solidFill>
                  <a:srgbClr val="FFFFFF"/>
                </a:solidFill>
                <a:latin typeface="Times New Roman"/>
                <a:ea typeface="DejaVu Sans"/>
              </a:rPr>
              <a:t>turn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over » (</a:t>
            </a:r>
            <a:r>
              <a:rPr lang="fr-FR" sz="2000" b="1" dirty="0" smtClean="0">
                <a:solidFill>
                  <a:srgbClr val="FFFFFF"/>
                </a:solidFill>
                <a:latin typeface="Times New Roman"/>
                <a:ea typeface="DejaVu Sans"/>
              </a:rPr>
              <a:t>effet « tube », effet Louis </a:t>
            </a:r>
            <a:r>
              <a:rPr lang="fr-FR" sz="2000" b="1" smtClean="0">
                <a:solidFill>
                  <a:srgbClr val="FFFFFF"/>
                </a:solidFill>
                <a:latin typeface="Times New Roman"/>
                <a:ea typeface="DejaVu Sans"/>
              </a:rPr>
              <a:t>de Funès)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-distinction renommée (savoir) et célébrité (connaissance floue)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-le jugement de goût (et de dégoût) libéré</a:t>
            </a:r>
            <a:endParaRPr dirty="0"/>
          </a:p>
          <a:p>
            <a:pPr>
              <a:lnSpc>
                <a:spcPct val="100000"/>
              </a:lnSpc>
            </a:pP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-je </a:t>
            </a:r>
            <a:r>
              <a:rPr lang="fr-FR" sz="2000" b="1" i="1" dirty="0" err="1">
                <a:solidFill>
                  <a:srgbClr val="FFFFFF"/>
                </a:solidFill>
                <a:latin typeface="Times New Roman"/>
                <a:ea typeface="DejaVu Sans"/>
              </a:rPr>
              <a:t>Like</a:t>
            </a:r>
            <a:r>
              <a:rPr lang="fr-FR" sz="2000" b="1" dirty="0">
                <a:solidFill>
                  <a:srgbClr val="FFFFFF"/>
                </a:solidFill>
                <a:latin typeface="Times New Roman"/>
                <a:ea typeface="DejaVu Sans"/>
              </a:rPr>
              <a:t> donc je sais?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363</Words>
  <Application>Microsoft Macintosh PowerPoint</Application>
  <PresentationFormat>Présentation à l'écran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Sylvie Octobre</cp:lastModifiedBy>
  <cp:revision>9</cp:revision>
  <dcterms:modified xsi:type="dcterms:W3CDTF">2014-10-07T06:19:57Z</dcterms:modified>
</cp:coreProperties>
</file>