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78" r:id="rId4"/>
    <p:sldId id="277" r:id="rId5"/>
    <p:sldId id="283" r:id="rId6"/>
    <p:sldId id="284" r:id="rId7"/>
    <p:sldId id="267" r:id="rId8"/>
    <p:sldId id="275" r:id="rId9"/>
    <p:sldId id="260" r:id="rId10"/>
    <p:sldId id="276" r:id="rId11"/>
    <p:sldId id="282" r:id="rId12"/>
    <p:sldId id="279" r:id="rId13"/>
    <p:sldId id="280" r:id="rId14"/>
    <p:sldId id="281" r:id="rId15"/>
    <p:sldId id="261" r:id="rId16"/>
    <p:sldId id="26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7366-9683-4B0B-828D-DC054EA7926D}" type="datetimeFigureOut">
              <a:rPr lang="fr-FR" smtClean="0"/>
              <a:pPr/>
              <a:t>29/10/2012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2A7F-7741-495C-AFC9-FCAAEEEBA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7366-9683-4B0B-828D-DC054EA7926D}" type="datetimeFigureOut">
              <a:rPr lang="fr-FR" smtClean="0"/>
              <a:pPr/>
              <a:t>29/10/2012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2A7F-7741-495C-AFC9-FCAAEEEBA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7366-9683-4B0B-828D-DC054EA7926D}" type="datetimeFigureOut">
              <a:rPr lang="fr-FR" smtClean="0"/>
              <a:pPr/>
              <a:t>29/10/2012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2A7F-7741-495C-AFC9-FCAAEEEBA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7366-9683-4B0B-828D-DC054EA7926D}" type="datetimeFigureOut">
              <a:rPr lang="fr-FR" smtClean="0"/>
              <a:pPr/>
              <a:t>29/10/2012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2A7F-7741-495C-AFC9-FCAAEEEBA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7366-9683-4B0B-828D-DC054EA7926D}" type="datetimeFigureOut">
              <a:rPr lang="fr-FR" smtClean="0"/>
              <a:pPr/>
              <a:t>29/10/2012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2A7F-7741-495C-AFC9-FCAAEEEBA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7366-9683-4B0B-828D-DC054EA7926D}" type="datetimeFigureOut">
              <a:rPr lang="fr-FR" smtClean="0"/>
              <a:pPr/>
              <a:t>29/10/2012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2A7F-7741-495C-AFC9-FCAAEEEBA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7366-9683-4B0B-828D-DC054EA7926D}" type="datetimeFigureOut">
              <a:rPr lang="fr-FR" smtClean="0"/>
              <a:pPr/>
              <a:t>29/10/2012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2A7F-7741-495C-AFC9-FCAAEEEBA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7366-9683-4B0B-828D-DC054EA7926D}" type="datetimeFigureOut">
              <a:rPr lang="fr-FR" smtClean="0"/>
              <a:pPr/>
              <a:t>29/10/2012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2A7F-7741-495C-AFC9-FCAAEEEBA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7366-9683-4B0B-828D-DC054EA7926D}" type="datetimeFigureOut">
              <a:rPr lang="fr-FR" smtClean="0"/>
              <a:pPr/>
              <a:t>29/10/2012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2A7F-7741-495C-AFC9-FCAAEEEBA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7366-9683-4B0B-828D-DC054EA7926D}" type="datetimeFigureOut">
              <a:rPr lang="fr-FR" smtClean="0"/>
              <a:pPr/>
              <a:t>29/10/2012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2A7F-7741-495C-AFC9-FCAAEEEBA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57366-9683-4B0B-828D-DC054EA7926D}" type="datetimeFigureOut">
              <a:rPr lang="fr-FR" smtClean="0"/>
              <a:pPr/>
              <a:t>29/10/2012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2A7F-7741-495C-AFC9-FCAAEEEBA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57366-9683-4B0B-828D-DC054EA7926D}" type="datetimeFigureOut">
              <a:rPr lang="fr-FR" smtClean="0"/>
              <a:pPr/>
              <a:t>29/10/2012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A2A7F-7741-495C-AFC9-FCAAEEEBA27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Epervier%20Teaser%20Final.wm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 Corderie Royale sans adre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013176"/>
            <a:ext cx="493203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196752"/>
            <a:ext cx="9144000" cy="4320480"/>
          </a:xfrm>
        </p:spPr>
        <p:txBody>
          <a:bodyPr>
            <a:normAutofit fontScale="90000"/>
          </a:bodyPr>
          <a:lstStyle/>
          <a:p>
            <a:r>
              <a:rPr lang="fr-FR" sz="4200" b="1" dirty="0" smtClean="0">
                <a:latin typeface="Myriad Pro" pitchFamily="34" charset="0"/>
                <a:cs typeface="Aharoni" pitchFamily="2" charset="-79"/>
              </a:rPr>
              <a:t>Présentation et b</a:t>
            </a:r>
            <a:r>
              <a:rPr lang="fr-FR" sz="4200" b="1" dirty="0" smtClean="0">
                <a:latin typeface="Myriad Pro" pitchFamily="34" charset="0"/>
                <a:cs typeface="Aharoni" pitchFamily="2" charset="-79"/>
              </a:rPr>
              <a:t>ilan d’une </a:t>
            </a:r>
            <a:r>
              <a:rPr lang="fr-FR" sz="4200" b="1" dirty="0" smtClean="0">
                <a:latin typeface="Myriad Pro" pitchFamily="34" charset="0"/>
                <a:cs typeface="Aharoni" pitchFamily="2" charset="-79"/>
              </a:rPr>
              <a:t>application de découverte du </a:t>
            </a:r>
            <a:r>
              <a:rPr lang="fr-FR" sz="4200" b="1" dirty="0" smtClean="0">
                <a:latin typeface="Myriad Pro" pitchFamily="34" charset="0"/>
                <a:cs typeface="Aharoni" pitchFamily="2" charset="-79"/>
              </a:rPr>
              <a:t>p</a:t>
            </a:r>
            <a:r>
              <a:rPr lang="fr-FR" sz="4200" b="1" dirty="0" smtClean="0">
                <a:latin typeface="Myriad Pro" pitchFamily="34" charset="0"/>
                <a:cs typeface="Aharoni" pitchFamily="2" charset="-79"/>
              </a:rPr>
              <a:t>atrimoine</a:t>
            </a:r>
            <a:r>
              <a:rPr lang="fr-FR" sz="4200" dirty="0" smtClean="0">
                <a:latin typeface="Myriad Pro" pitchFamily="34" charset="0"/>
                <a:cs typeface="Aharoni" pitchFamily="2" charset="-79"/>
              </a:rPr>
              <a:t/>
            </a:r>
            <a:br>
              <a:rPr lang="fr-FR" sz="4200" dirty="0" smtClean="0">
                <a:latin typeface="Myriad Pro" pitchFamily="34" charset="0"/>
                <a:cs typeface="Aharoni" pitchFamily="2" charset="-79"/>
              </a:rPr>
            </a:br>
            <a:r>
              <a:rPr lang="fr-FR" sz="4200" b="1" dirty="0" smtClean="0">
                <a:latin typeface="Myriad Pro" pitchFamily="34" charset="0"/>
                <a:cs typeface="Aharoni" pitchFamily="2" charset="-79"/>
              </a:rPr>
              <a:t>« </a:t>
            </a:r>
            <a:r>
              <a:rPr lang="fr-FR" b="1" dirty="0" smtClean="0">
                <a:latin typeface="Trajan Pro" pitchFamily="18" charset="0"/>
                <a:cs typeface="Aharoni" pitchFamily="2" charset="-79"/>
              </a:rPr>
              <a:t>c</a:t>
            </a:r>
            <a:r>
              <a:rPr lang="fr-FR" sz="3600" b="1" dirty="0" smtClean="0">
                <a:latin typeface="Trajan Pro" pitchFamily="18" charset="0"/>
                <a:cs typeface="Aharoni" pitchFamily="2" charset="-79"/>
              </a:rPr>
              <a:t>omplot </a:t>
            </a:r>
            <a:r>
              <a:rPr lang="fr-FR" sz="3200" b="1" dirty="0" smtClean="0">
                <a:latin typeface="Trajan Pro" pitchFamily="18" charset="0"/>
                <a:cs typeface="Aharoni" pitchFamily="2" charset="-79"/>
              </a:rPr>
              <a:t>à la </a:t>
            </a:r>
            <a:r>
              <a:rPr lang="fr-FR" sz="3600" b="1" dirty="0" smtClean="0">
                <a:latin typeface="Trajan Pro" pitchFamily="18" charset="0"/>
                <a:cs typeface="Aharoni" pitchFamily="2" charset="-79"/>
              </a:rPr>
              <a:t>corderie </a:t>
            </a:r>
            <a:br>
              <a:rPr lang="fr-FR" sz="3600" b="1" dirty="0" smtClean="0">
                <a:latin typeface="Trajan Pro" pitchFamily="18" charset="0"/>
                <a:cs typeface="Aharoni" pitchFamily="2" charset="-79"/>
              </a:rPr>
            </a:br>
            <a:r>
              <a:rPr lang="fr-FR" sz="3200" b="1" dirty="0" smtClean="0">
                <a:latin typeface="Trajan Pro" pitchFamily="18" charset="0"/>
                <a:cs typeface="Aharoni" pitchFamily="2" charset="-79"/>
              </a:rPr>
              <a:t>avec</a:t>
            </a:r>
            <a:r>
              <a:rPr lang="fr-FR" sz="3600" b="1" dirty="0" smtClean="0">
                <a:latin typeface="Trajan Pro" pitchFamily="18" charset="0"/>
                <a:cs typeface="Aharoni" pitchFamily="2" charset="-79"/>
              </a:rPr>
              <a:t> l’Epervier »</a:t>
            </a:r>
            <a:r>
              <a:rPr lang="fr-FR" sz="3600" dirty="0" smtClean="0">
                <a:latin typeface="Trajan Pro" pitchFamily="18" charset="0"/>
                <a:cs typeface="Aharoni" pitchFamily="2" charset="-79"/>
              </a:rPr>
              <a:t/>
            </a:r>
            <a:br>
              <a:rPr lang="fr-FR" sz="3600" dirty="0" smtClean="0">
                <a:latin typeface="Trajan Pro" pitchFamily="18" charset="0"/>
                <a:cs typeface="Aharoni" pitchFamily="2" charset="-79"/>
              </a:rPr>
            </a:br>
            <a:r>
              <a:rPr lang="fr-FR" sz="2200" dirty="0" smtClean="0">
                <a:latin typeface="Trajan Pro" pitchFamily="18" charset="0"/>
                <a:cs typeface="Aharoni" pitchFamily="2" charset="-79"/>
              </a:rPr>
              <a:t/>
            </a:r>
            <a:br>
              <a:rPr lang="fr-FR" sz="2200" dirty="0" smtClean="0">
                <a:latin typeface="Trajan Pro" pitchFamily="18" charset="0"/>
                <a:cs typeface="Aharoni" pitchFamily="2" charset="-79"/>
              </a:rPr>
            </a:br>
            <a:r>
              <a:rPr lang="fr-FR" sz="2800" dirty="0" smtClean="0">
                <a:latin typeface="Myriad Pro" pitchFamily="34" charset="0"/>
                <a:cs typeface="Aharoni" pitchFamily="2" charset="-79"/>
              </a:rPr>
              <a:t>Marie-France POLETTI</a:t>
            </a:r>
            <a:br>
              <a:rPr lang="fr-FR" sz="2800" dirty="0" smtClean="0">
                <a:latin typeface="Myriad Pro" pitchFamily="34" charset="0"/>
                <a:cs typeface="Aharoni" pitchFamily="2" charset="-79"/>
              </a:rPr>
            </a:br>
            <a:r>
              <a:rPr lang="fr-FR" sz="2800" dirty="0" smtClean="0">
                <a:latin typeface="Myriad Pro" pitchFamily="34" charset="0"/>
                <a:cs typeface="Aharoni" pitchFamily="2" charset="-79"/>
              </a:rPr>
              <a:t>Responsable Communication &amp; Marketing</a:t>
            </a:r>
            <a:endParaRPr lang="fr-FR" sz="2800" dirty="0">
              <a:latin typeface="Myriad Pro" pitchFamily="34" charset="0"/>
              <a:cs typeface="Aharoni" pitchFamily="2" charset="-79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69754" y="0"/>
            <a:ext cx="39866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pPr algn="r"/>
            <a:r>
              <a:rPr lang="fr-FR" sz="2000" dirty="0" smtClean="0">
                <a:latin typeface="Myriad Pro" pitchFamily="34" charset="0"/>
              </a:rPr>
              <a:t>31 octobre 2012, Paris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4" descr="banniè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8274" y="216024"/>
            <a:ext cx="3816424" cy="463423"/>
          </a:xfrm>
          <a:prstGeom prst="rect">
            <a:avLst/>
          </a:prstGeom>
          <a:noFill/>
        </p:spPr>
      </p:pic>
      <p:pic>
        <p:nvPicPr>
          <p:cNvPr id="8" name="Picture 6" descr="logo cul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188640"/>
            <a:ext cx="792088" cy="1029716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483768" y="62373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Myriad Pro" pitchFamily="34" charset="0"/>
              </a:rPr>
              <a:t>ROCHEFORT (Charente-Maritime)</a:t>
            </a:r>
            <a:endParaRPr lang="fr-FR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9941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lvl="0" algn="l"/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III/ 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L’évaluation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52128"/>
            <a:ext cx="9144000" cy="5445224"/>
          </a:xfrm>
        </p:spPr>
        <p:txBody>
          <a:bodyPr>
            <a:normAutofit/>
          </a:bodyPr>
          <a:lstStyle/>
          <a:p>
            <a:r>
              <a:rPr lang="fr-FR" sz="2200" dirty="0" smtClean="0">
                <a:latin typeface="Myriad Pro" pitchFamily="34" charset="0"/>
              </a:rPr>
              <a:t>Confrontation du concept à des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experts, enseignants, étudiants</a:t>
            </a:r>
          </a:p>
          <a:p>
            <a:endParaRPr lang="fr-FR" sz="2200" dirty="0" smtClean="0">
              <a:latin typeface="Myriad Pro" pitchFamily="34" charset="0"/>
            </a:endParaRPr>
          </a:p>
          <a:p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Veille</a:t>
            </a:r>
            <a:r>
              <a:rPr lang="fr-FR" sz="2200" dirty="0" smtClean="0">
                <a:latin typeface="Myriad Pro" pitchFamily="34" charset="0"/>
              </a:rPr>
              <a:t> sur les bilans d’autres projets (PLUG, Monet numérique…)</a:t>
            </a:r>
          </a:p>
          <a:p>
            <a:endParaRPr lang="fr-FR" sz="2200" dirty="0" smtClean="0">
              <a:latin typeface="Myriad Pro" pitchFamily="34" charset="0"/>
            </a:endParaRPr>
          </a:p>
          <a:p>
            <a:r>
              <a:rPr lang="fr-FR" sz="2200" dirty="0" smtClean="0">
                <a:latin typeface="Myriad Pro" pitchFamily="34" charset="0"/>
              </a:rPr>
              <a:t>Publics tests (famille, proches de l’équipe)</a:t>
            </a:r>
          </a:p>
          <a:p>
            <a:endParaRPr lang="fr-FR" sz="2200" dirty="0" smtClean="0">
              <a:latin typeface="Myriad Pro" pitchFamily="34" charset="0"/>
            </a:endParaRPr>
          </a:p>
          <a:p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Soirée test le 17 juillet: </a:t>
            </a:r>
            <a:r>
              <a:rPr lang="fr-FR" sz="2200" dirty="0" smtClean="0">
                <a:latin typeface="Myriad Pro" pitchFamily="34" charset="0"/>
              </a:rPr>
              <a:t>avec 70 personnes: salariés de la Corderie, partenaires culturels ou touristiques, presse</a:t>
            </a:r>
          </a:p>
          <a:p>
            <a:pPr>
              <a:buNone/>
            </a:pPr>
            <a:r>
              <a:rPr lang="fr-FR" sz="2200" dirty="0" smtClean="0">
                <a:latin typeface="Myriad Pro" pitchFamily="34" charset="0"/>
              </a:rPr>
              <a:t>	&gt; 7 personnes chargées de l’accueil, l’assistance, l’observation et le recueil de remarques</a:t>
            </a:r>
          </a:p>
          <a:p>
            <a:pPr>
              <a:buNone/>
            </a:pPr>
            <a:r>
              <a:rPr lang="fr-FR" sz="2200" dirty="0" smtClean="0">
                <a:latin typeface="Myriad Pro" pitchFamily="34" charset="0"/>
              </a:rPr>
              <a:t>	&gt; Modification et optimisation du jeu assurées pour le 25 juillet</a:t>
            </a:r>
          </a:p>
          <a:p>
            <a:pPr>
              <a:buNone/>
            </a:pPr>
            <a:endParaRPr lang="fr-FR" sz="2200" dirty="0" smtClean="0">
              <a:latin typeface="Myriad Pro" pitchFamily="34" charset="0"/>
            </a:endParaRPr>
          </a:p>
          <a:p>
            <a:r>
              <a:rPr lang="fr-FR" sz="2200" dirty="0" smtClean="0">
                <a:latin typeface="Myriad Pro" pitchFamily="34" charset="0"/>
              </a:rPr>
              <a:t>Conception d’un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questionnaire</a:t>
            </a:r>
            <a:r>
              <a:rPr lang="fr-FR" sz="2200" dirty="0" smtClean="0">
                <a:latin typeface="Myriad Pro" pitchFamily="34" charset="0"/>
              </a:rPr>
              <a:t> pour les soirées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IV/ </a:t>
            </a:r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Bilan des </a:t>
            </a:r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soirées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24136"/>
            <a:ext cx="9144000" cy="5373216"/>
          </a:xfrm>
        </p:spPr>
        <p:txBody>
          <a:bodyPr/>
          <a:lstStyle/>
          <a:p>
            <a:r>
              <a:rPr lang="fr-FR" dirty="0" smtClean="0">
                <a:latin typeface="Myriad Pro" pitchFamily="34" charset="0"/>
              </a:rPr>
              <a:t>12 soirées </a:t>
            </a:r>
            <a:r>
              <a:rPr lang="fr-FR" dirty="0" smtClean="0">
                <a:latin typeface="Myriad Pro" pitchFamily="34" charset="0"/>
              </a:rPr>
              <a:t>(du </a:t>
            </a:r>
            <a:r>
              <a:rPr lang="fr-FR" dirty="0" smtClean="0">
                <a:latin typeface="Myriad Pro" pitchFamily="34" charset="0"/>
              </a:rPr>
              <a:t>25/07 au 31/08 2012): </a:t>
            </a:r>
            <a:endParaRPr lang="fr-FR" dirty="0" smtClean="0">
              <a:latin typeface="Myriad Pro" pitchFamily="34" charset="0"/>
            </a:endParaRPr>
          </a:p>
          <a:p>
            <a:pPr>
              <a:buFont typeface="Wingdings"/>
              <a:buChar char="Ø"/>
            </a:pPr>
            <a:r>
              <a:rPr lang="fr-FR" dirty="0" smtClean="0">
                <a:latin typeface="Myriad Pro" pitchFamily="34" charset="0"/>
              </a:rPr>
              <a:t>1 </a:t>
            </a:r>
            <a:r>
              <a:rPr lang="fr-FR" dirty="0" smtClean="0">
                <a:latin typeface="Myriad Pro" pitchFamily="34" charset="0"/>
              </a:rPr>
              <a:t>132 personnes, </a:t>
            </a:r>
            <a:endParaRPr lang="fr-FR" dirty="0" smtClean="0">
              <a:latin typeface="Myriad Pro" pitchFamily="34" charset="0"/>
            </a:endParaRPr>
          </a:p>
          <a:p>
            <a:pPr>
              <a:buFont typeface="Wingdings"/>
              <a:buChar char="Ø"/>
            </a:pP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94 personnes/soir </a:t>
            </a:r>
            <a:r>
              <a:rPr lang="fr-FR" dirty="0" smtClean="0">
                <a:latin typeface="Myriad Pro" pitchFamily="34" charset="0"/>
              </a:rPr>
              <a:t>en moyenne, des pics à 130 et 170 </a:t>
            </a:r>
            <a:r>
              <a:rPr lang="fr-FR" dirty="0" smtClean="0">
                <a:latin typeface="Myriad Pro" pitchFamily="34" charset="0"/>
              </a:rPr>
              <a:t>personnes</a:t>
            </a:r>
          </a:p>
          <a:p>
            <a:pPr>
              <a:buNone/>
            </a:pPr>
            <a:endParaRPr lang="fr-FR" dirty="0" smtClean="0">
              <a:latin typeface="Myriad Pro" pitchFamily="34" charset="0"/>
            </a:endParaRPr>
          </a:p>
          <a:p>
            <a:r>
              <a:rPr lang="fr-FR" dirty="0" smtClean="0">
                <a:latin typeface="Myriad Pro" pitchFamily="34" charset="0"/>
              </a:rPr>
              <a:t>Billet moyen à 7€ : succès du forfait « famille » à 29€ pour 2 adultes et 2 enfants et </a:t>
            </a:r>
            <a:r>
              <a:rPr lang="fr-FR" dirty="0" smtClean="0">
                <a:latin typeface="Myriad Pro" pitchFamily="34" charset="0"/>
              </a:rPr>
              <a:t>plus</a:t>
            </a:r>
          </a:p>
          <a:p>
            <a:pPr>
              <a:buNone/>
            </a:pPr>
            <a:endParaRPr lang="fr-FR" dirty="0" smtClean="0">
              <a:latin typeface="Myriad Pro" pitchFamily="34" charset="0"/>
            </a:endParaRPr>
          </a:p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334 questionnaires analysés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35890"/>
            <a:ext cx="9144000" cy="5649494"/>
          </a:xfrm>
        </p:spPr>
        <p:txBody>
          <a:bodyPr>
            <a:normAutofit/>
          </a:bodyPr>
          <a:lstStyle/>
          <a:p>
            <a:r>
              <a:rPr lang="fr-FR" dirty="0" smtClean="0"/>
              <a:t>74</a:t>
            </a:r>
            <a:r>
              <a:rPr lang="fr-FR" dirty="0" smtClean="0"/>
              <a:t>% venus en famille, 13% couples, 11% entre </a:t>
            </a:r>
            <a:r>
              <a:rPr lang="fr-FR" dirty="0" smtClean="0"/>
              <a:t>amis</a:t>
            </a:r>
          </a:p>
          <a:p>
            <a:endParaRPr lang="fr-FR" dirty="0" smtClean="0"/>
          </a:p>
          <a:p>
            <a:r>
              <a:rPr lang="fr-FR" dirty="0" smtClean="0"/>
              <a:t>73,6% avec enfants: dont 40% avaient entre 12 et 15 ans, 14,4% avaient plus de 15 </a:t>
            </a:r>
            <a:r>
              <a:rPr lang="fr-FR" dirty="0" smtClean="0"/>
              <a:t>ans</a:t>
            </a:r>
          </a:p>
          <a:p>
            <a:endParaRPr lang="fr-FR" dirty="0" smtClean="0"/>
          </a:p>
          <a:p>
            <a:r>
              <a:rPr lang="fr-FR" dirty="0" smtClean="0"/>
              <a:t>71,4% de touristes et 28,6% de locaux 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70</a:t>
            </a:r>
            <a:r>
              <a:rPr lang="fr-FR" dirty="0" smtClean="0"/>
              <a:t>% ont utilisé le matériel mis à disposition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2008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Profils 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Motivation/mode de connaissance: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75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% venus pour le jeu</a:t>
            </a:r>
            <a:r>
              <a:rPr lang="fr-FR" dirty="0" smtClean="0"/>
              <a:t>, 44% la Corderie, 39% pour la sortie en soirée, 38% l’activité culturelle, 17% pour l’appli Smartphone et 11,7% </a:t>
            </a:r>
            <a:r>
              <a:rPr lang="fr-FR" dirty="0" smtClean="0"/>
              <a:t>pour l’Epervier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37% ont connu le jeu par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flyer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/affichage</a:t>
            </a:r>
            <a:r>
              <a:rPr lang="fr-FR" dirty="0" smtClean="0"/>
              <a:t>, 23,4% en office de tourisme, 12,6% par des proches, 10,8% site Internet CIM, 5,7% par la radio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Les avis des visiteurs: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98,8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% sont satisfaits ou très satisfaits </a:t>
            </a:r>
            <a:r>
              <a:rPr lang="fr-FR" dirty="0" smtClean="0">
                <a:latin typeface="Myriad Pro" pitchFamily="34" charset="0"/>
              </a:rPr>
              <a:t>de leur </a:t>
            </a:r>
            <a:r>
              <a:rPr lang="fr-FR" dirty="0" smtClean="0">
                <a:latin typeface="Myriad Pro" pitchFamily="34" charset="0"/>
              </a:rPr>
              <a:t>expérience</a:t>
            </a:r>
          </a:p>
          <a:p>
            <a:endParaRPr lang="fr-FR" dirty="0" smtClean="0">
              <a:latin typeface="Myriad Pro" pitchFamily="34" charset="0"/>
            </a:endParaRPr>
          </a:p>
          <a:p>
            <a:r>
              <a:rPr lang="fr-FR" dirty="0" smtClean="0">
                <a:latin typeface="Myriad Pro" pitchFamily="34" charset="0"/>
              </a:rPr>
              <a:t>93,4% pensent que c’est 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une bonne façon de comprendre l’histoire </a:t>
            </a:r>
            <a:r>
              <a:rPr lang="fr-FR" dirty="0" smtClean="0">
                <a:latin typeface="Myriad Pro" pitchFamily="34" charset="0"/>
              </a:rPr>
              <a:t>de la Corderie et de </a:t>
            </a:r>
            <a:r>
              <a:rPr lang="fr-FR" dirty="0" smtClean="0">
                <a:latin typeface="Myriad Pro" pitchFamily="34" charset="0"/>
              </a:rPr>
              <a:t>l’Arsenal</a:t>
            </a:r>
          </a:p>
          <a:p>
            <a:endParaRPr lang="fr-FR" dirty="0" smtClean="0">
              <a:latin typeface="Myriad Pro" pitchFamily="34" charset="0"/>
            </a:endParaRPr>
          </a:p>
          <a:p>
            <a:r>
              <a:rPr lang="fr-FR" dirty="0" smtClean="0">
                <a:latin typeface="Myriad Pro" pitchFamily="34" charset="0"/>
              </a:rPr>
              <a:t>98,5% 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recommanderont</a:t>
            </a:r>
            <a:r>
              <a:rPr lang="fr-FR" dirty="0" smtClean="0">
                <a:latin typeface="Myriad Pro" pitchFamily="34" charset="0"/>
              </a:rPr>
              <a:t> à leurs </a:t>
            </a:r>
            <a:r>
              <a:rPr lang="fr-FR" dirty="0" smtClean="0">
                <a:latin typeface="Myriad Pro" pitchFamily="34" charset="0"/>
              </a:rPr>
              <a:t>proches</a:t>
            </a:r>
          </a:p>
          <a:p>
            <a:endParaRPr lang="fr-FR" dirty="0" smtClean="0">
              <a:latin typeface="Myriad Pro" pitchFamily="34" charset="0"/>
            </a:endParaRPr>
          </a:p>
          <a:p>
            <a:r>
              <a:rPr lang="fr-FR" dirty="0" smtClean="0">
                <a:latin typeface="Myriad Pro" pitchFamily="34" charset="0"/>
              </a:rPr>
              <a:t>95% sont 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intéressés par des visites de ce type sur d’autres sites</a:t>
            </a:r>
            <a:r>
              <a:rPr lang="fr-FR" dirty="0" smtClean="0">
                <a:latin typeface="Myriad Pro" pitchFamily="34" charset="0"/>
              </a:rPr>
              <a:t> de l’Arsenal (Musée de la Marine, Hermione…)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3"/>
            <a:ext cx="9144000" cy="1152127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Les </a:t>
            </a:r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suites de l’aventures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563888" y="908720"/>
            <a:ext cx="5580112" cy="5949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Octobre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: présentation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 du « Complot » au festival Quai des Bulles/St Malo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000" noProof="0" dirty="0" smtClean="0">
              <a:latin typeface="Myriad Pro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Novembre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: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yriad Pro" pitchFamily="34" charset="0"/>
              </a:rPr>
              <a:t>Patrice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yriad Pro" pitchFamily="34" charset="0"/>
              </a:rPr>
              <a:t>Pellerin</a:t>
            </a:r>
            <a:r>
              <a:rPr kumimoji="0" lang="fr-FR" sz="2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yriad Pro" pitchFamily="34" charset="0"/>
              </a:rPr>
              <a:t> à Rochefort 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du 16 au 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18 et </a:t>
            </a:r>
            <a:r>
              <a:rPr kumimoji="0" lang="fr-FR" sz="26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yriad Pro" pitchFamily="34" charset="0"/>
              </a:rPr>
              <a:t>concours en ligne</a:t>
            </a:r>
            <a:r>
              <a:rPr kumimoji="0" lang="fr-FR" sz="2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 jusqu’au 30 novembre</a:t>
            </a:r>
            <a:endParaRPr kumimoji="0" lang="fr-FR" sz="26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Myriad Pro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0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Myriad Pro" pitchFamily="34" charset="0"/>
            </a:endParaRPr>
          </a:p>
          <a:p>
            <a:pPr lvl="0">
              <a:spcBef>
                <a:spcPct val="20000"/>
              </a:spcBef>
              <a:defRPr/>
            </a:pPr>
            <a:r>
              <a:rPr lang="fr-FR" sz="2600" b="1" baseline="0" dirty="0" smtClean="0">
                <a:latin typeface="Myriad Pro" pitchFamily="34" charset="0"/>
              </a:rPr>
              <a:t>De novembre à février</a:t>
            </a:r>
            <a:r>
              <a:rPr lang="fr-FR" sz="2600" baseline="0" dirty="0" smtClean="0">
                <a:latin typeface="Myriad Pro" pitchFamily="34" charset="0"/>
              </a:rPr>
              <a:t>: mise en œuvre de la </a:t>
            </a:r>
            <a:r>
              <a:rPr lang="fr-FR" sz="26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version journée (</a:t>
            </a:r>
            <a:r>
              <a:rPr lang="fr-FR" sz="26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Français et Anglais) </a:t>
            </a:r>
            <a:r>
              <a:rPr lang="fr-FR" sz="2600" dirty="0" smtClean="0">
                <a:latin typeface="Myriad Pro" pitchFamily="34" charset="0"/>
              </a:rPr>
              <a:t>avec </a:t>
            </a:r>
            <a:r>
              <a:rPr lang="fr-FR" sz="2600" dirty="0" smtClean="0">
                <a:latin typeface="Myriad Pro" pitchFamily="34" charset="0"/>
              </a:rPr>
              <a:t>Furet </a:t>
            </a:r>
            <a:r>
              <a:rPr lang="fr-FR" sz="2600" dirty="0" err="1" smtClean="0">
                <a:latin typeface="Myriad Pro" pitchFamily="34" charset="0"/>
              </a:rPr>
              <a:t>Company</a:t>
            </a:r>
            <a:endParaRPr lang="fr-FR" sz="2600" dirty="0" smtClean="0">
              <a:latin typeface="Myriad Pro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FR" sz="2000" dirty="0" smtClean="0">
              <a:latin typeface="Myriad Pro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Avril à septembre 2013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: programmation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yriad Pro" pitchFamily="34" charset="0"/>
              </a:rPr>
              <a:t>des soirées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, une </a:t>
            </a:r>
            <a:r>
              <a:rPr kumimoji="0" lang="fr-F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yriad Pro" pitchFamily="34" charset="0"/>
              </a:rPr>
              <a:t>manifestation</a:t>
            </a:r>
            <a:r>
              <a:rPr kumimoji="0" lang="fr-FR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yriad Pro" pitchFamily="34" charset="0"/>
              </a:rPr>
              <a:t> à l’étude pour juillet</a:t>
            </a:r>
            <a:endParaRPr kumimoji="0" lang="fr-FR" sz="2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yriad Pro" pitchFamily="34" charset="0"/>
            </a:endParaRPr>
          </a:p>
        </p:txBody>
      </p:sp>
      <p:pic>
        <p:nvPicPr>
          <p:cNvPr id="3076" name="Picture 4" descr="banniere_concours_epervi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24" y="3356198"/>
            <a:ext cx="2232247" cy="2232248"/>
          </a:xfrm>
          <a:prstGeom prst="rect">
            <a:avLst/>
          </a:prstGeom>
          <a:noFill/>
        </p:spPr>
      </p:pic>
      <p:pic>
        <p:nvPicPr>
          <p:cNvPr id="3074" name="Picture 2" descr="cadeaux_concours_intern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1105" y="4220294"/>
            <a:ext cx="2390775" cy="2305050"/>
          </a:xfrm>
          <a:prstGeom prst="rect">
            <a:avLst/>
          </a:prstGeom>
          <a:noFill/>
        </p:spPr>
      </p:pic>
      <p:pic>
        <p:nvPicPr>
          <p:cNvPr id="3078" name="Picture 6" descr="http://www.vivement-lundi.com/vivement-lundi/Patrice-Pellerin-Epervier_files/BD6-Pellerin-au-travail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830" y="1271016"/>
            <a:ext cx="3330050" cy="1869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8411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11960" y="1628800"/>
            <a:ext cx="5040560" cy="3045494"/>
          </a:xfrm>
        </p:spPr>
        <p:txBody>
          <a:bodyPr>
            <a:normAutofit/>
          </a:bodyPr>
          <a:lstStyle/>
          <a:p>
            <a:r>
              <a:rPr lang="fr-FR" sz="4000" dirty="0" smtClean="0"/>
              <a:t>Merci de votre attention et à bientôt pour de nouvelles aventures</a:t>
            </a:r>
            <a:r>
              <a:rPr lang="fr-FR" sz="4000" dirty="0" smtClean="0"/>
              <a:t>!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552395" cy="4262874"/>
          </a:xfrm>
        </p:spPr>
      </p:pic>
      <p:pic>
        <p:nvPicPr>
          <p:cNvPr id="1026" name="Picture 2" descr="Logo Corderie Royale sans adres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2489" y="4365104"/>
            <a:ext cx="4716015" cy="130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969754" y="0"/>
            <a:ext cx="398662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pPr algn="r"/>
            <a:r>
              <a:rPr lang="fr-FR" sz="2000" dirty="0" smtClean="0">
                <a:latin typeface="Myriad Pro" pitchFamily="34" charset="0"/>
              </a:rPr>
              <a:t>31 octobre 2012, Paris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9" name="Picture 4" descr="banniè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8274" y="216024"/>
            <a:ext cx="3816424" cy="463423"/>
          </a:xfrm>
          <a:prstGeom prst="rect">
            <a:avLst/>
          </a:prstGeom>
          <a:noFill/>
        </p:spPr>
      </p:pic>
      <p:pic>
        <p:nvPicPr>
          <p:cNvPr id="10" name="Picture 6" descr="logo cult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88640"/>
            <a:ext cx="792088" cy="1029716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4464496" y="5733256"/>
            <a:ext cx="486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latin typeface="Myriad Pro" pitchFamily="34" charset="0"/>
              </a:rPr>
              <a:t>www.corderie-royale.com</a:t>
            </a:r>
            <a:endParaRPr lang="fr-FR" sz="3200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675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16016" y="-27384"/>
            <a:ext cx="4427984" cy="1143000"/>
          </a:xfrm>
        </p:spPr>
        <p:txBody>
          <a:bodyPr>
            <a:normAutofit/>
          </a:bodyPr>
          <a:lstStyle/>
          <a:p>
            <a:pPr algn="l"/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Sommaire</a:t>
            </a:r>
            <a:endParaRPr lang="fr-FR" b="1" dirty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6016" y="908720"/>
            <a:ext cx="4355976" cy="4464496"/>
          </a:xfrm>
        </p:spPr>
        <p:txBody>
          <a:bodyPr>
            <a:normAutofit/>
          </a:bodyPr>
          <a:lstStyle/>
          <a:p>
            <a:pPr lvl="0">
              <a:lnSpc>
                <a:spcPct val="115000"/>
              </a:lnSpc>
              <a:buFont typeface="Wingdings"/>
              <a:buChar char=""/>
            </a:pPr>
            <a:r>
              <a:rPr lang="fr-FR" b="1" dirty="0" smtClean="0">
                <a:latin typeface="Myriad Pro" pitchFamily="34" charset="0"/>
                <a:ea typeface="Calibri"/>
                <a:cs typeface="Times New Roman"/>
              </a:rPr>
              <a:t>I/ Genèse du projet</a:t>
            </a:r>
          </a:p>
          <a:p>
            <a:pPr lvl="0">
              <a:lnSpc>
                <a:spcPct val="115000"/>
              </a:lnSpc>
              <a:buFont typeface="Wingdings"/>
              <a:buChar char=""/>
            </a:pPr>
            <a:r>
              <a:rPr lang="fr-FR" b="1" dirty="0" smtClean="0">
                <a:latin typeface="Myriad Pro" pitchFamily="34" charset="0"/>
                <a:ea typeface="Calibri"/>
                <a:cs typeface="Times New Roman"/>
              </a:rPr>
              <a:t>II/ Préparation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b="1" dirty="0" smtClean="0">
                <a:latin typeface="Myriad Pro" pitchFamily="34" charset="0"/>
                <a:ea typeface="Calibri"/>
                <a:cs typeface="Times New Roman"/>
              </a:rPr>
              <a:t>III/ </a:t>
            </a:r>
            <a:r>
              <a:rPr lang="fr-FR" b="1" dirty="0" smtClean="0">
                <a:latin typeface="Myriad Pro" pitchFamily="34" charset="0"/>
                <a:ea typeface="Calibri"/>
                <a:cs typeface="Times New Roman"/>
              </a:rPr>
              <a:t>Evaluation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b="1" dirty="0" smtClean="0">
                <a:latin typeface="Myriad Pro" pitchFamily="34" charset="0"/>
                <a:ea typeface="Calibri"/>
                <a:cs typeface="Times New Roman"/>
              </a:rPr>
              <a:t>IV</a:t>
            </a:r>
            <a:r>
              <a:rPr lang="fr-FR" b="1" dirty="0" smtClean="0">
                <a:latin typeface="Myriad Pro" pitchFamily="34" charset="0"/>
                <a:ea typeface="Calibri"/>
                <a:cs typeface="Times New Roman"/>
              </a:rPr>
              <a:t>/ </a:t>
            </a:r>
            <a:r>
              <a:rPr lang="fr-FR" b="1" dirty="0" smtClean="0">
                <a:latin typeface="Myriad Pro" pitchFamily="34" charset="0"/>
                <a:ea typeface="Calibri"/>
                <a:cs typeface="Times New Roman"/>
              </a:rPr>
              <a:t>Bilan</a:t>
            </a:r>
            <a:endParaRPr lang="fr-FR" b="1" dirty="0">
              <a:latin typeface="Myriad Pro" pitchFamily="34" charset="0"/>
              <a:ea typeface="Calibri"/>
              <a:cs typeface="Times New Roman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2000" cy="6858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77" y="3528835"/>
            <a:ext cx="2416023" cy="332916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356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lvl="0" algn="l"/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I/ Genèse du projet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9600" b="1" dirty="0" smtClean="0">
                <a:latin typeface="Myriad Pro" pitchFamily="34" charset="0"/>
                <a:ea typeface="Calibri"/>
                <a:cs typeface="Times New Roman"/>
              </a:rPr>
              <a:t>JANVIER 2011	</a:t>
            </a:r>
            <a:r>
              <a:rPr lang="fr-FR" sz="76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&gt; Colloque </a:t>
            </a:r>
            <a:r>
              <a:rPr lang="fr-FR" sz="76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du CLIC </a:t>
            </a:r>
            <a:r>
              <a:rPr lang="fr-FR" sz="6200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: 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«Culture et nouvelles technologies » 			Un partage d’expérience de réflexions très riche</a:t>
            </a: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9600" b="1" dirty="0" smtClean="0">
                <a:latin typeface="Myriad Pro" pitchFamily="34" charset="0"/>
                <a:ea typeface="Calibri"/>
                <a:cs typeface="Times New Roman"/>
              </a:rPr>
              <a:t>AVRIL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 		&gt; </a:t>
            </a:r>
            <a:r>
              <a:rPr lang="fr-FR" sz="6200" dirty="0">
                <a:latin typeface="Myriad Pro" pitchFamily="34" charset="0"/>
                <a:ea typeface="Calibri"/>
                <a:cs typeface="Times New Roman"/>
              </a:rPr>
              <a:t>R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encontre avec </a:t>
            </a:r>
            <a:r>
              <a:rPr lang="fr-FR" sz="76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Patrice Pellerin 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en tournage à Rochefort</a:t>
            </a:r>
            <a:endParaRPr lang="fr-FR" sz="6200" dirty="0" smtClean="0">
              <a:latin typeface="Myriad Pro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9600" b="1" dirty="0" smtClean="0">
                <a:latin typeface="Myriad Pro" pitchFamily="34" charset="0"/>
                <a:ea typeface="Calibri"/>
                <a:cs typeface="Times New Roman"/>
              </a:rPr>
              <a:t>JUILLET – AOÛT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	&gt; 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étude 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et veille 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pour 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des nocturnes en 2012				&gt; </a:t>
            </a:r>
            <a:r>
              <a:rPr lang="fr-FR" sz="6400" dirty="0" smtClean="0">
                <a:latin typeface="Myriad Pro" pitchFamily="34" charset="0"/>
                <a:ea typeface="Calibri"/>
                <a:cs typeface="Times New Roman"/>
              </a:rPr>
              <a:t>grands </a:t>
            </a:r>
            <a:r>
              <a:rPr lang="fr-FR" sz="6400" dirty="0" smtClean="0">
                <a:latin typeface="Myriad Pro" pitchFamily="34" charset="0"/>
                <a:ea typeface="Calibri"/>
                <a:cs typeface="Times New Roman"/>
              </a:rPr>
              <a:t>axes </a:t>
            </a:r>
            <a:r>
              <a:rPr lang="fr-FR" sz="6400" dirty="0" smtClean="0">
                <a:latin typeface="Myriad Pro" pitchFamily="34" charset="0"/>
                <a:ea typeface="Calibri"/>
                <a:cs typeface="Times New Roman"/>
              </a:rPr>
              <a:t>: </a:t>
            </a:r>
            <a:r>
              <a:rPr lang="fr-FR" sz="76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ludique</a:t>
            </a:r>
            <a:r>
              <a:rPr lang="fr-FR" sz="76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, costumé, 1h30, </a:t>
            </a:r>
            <a:r>
              <a:rPr lang="fr-FR" sz="76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familial			</a:t>
            </a:r>
            <a:r>
              <a:rPr lang="fr-FR" sz="6400" dirty="0" smtClean="0">
                <a:latin typeface="Myriad Pro" pitchFamily="34" charset="0"/>
                <a:ea typeface="Calibri"/>
                <a:cs typeface="Times New Roman"/>
              </a:rPr>
              <a:t>&gt; différent, expérientiel: via les </a:t>
            </a:r>
            <a:r>
              <a:rPr lang="fr-FR" sz="76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nouvelles technologies ?</a:t>
            </a:r>
            <a:endParaRPr lang="fr-FR" sz="6400" dirty="0" smtClean="0">
              <a:latin typeface="Myriad Pro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9600" b="1" dirty="0" smtClean="0">
                <a:latin typeface="Myriad Pro" pitchFamily="34" charset="0"/>
                <a:ea typeface="Calibri"/>
                <a:cs typeface="Times New Roman"/>
              </a:rPr>
              <a:t>SEPTEMBRE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 	&gt; Echanges avec Patrice Pellerin lors du festival de BD : 			</a:t>
            </a:r>
            <a:r>
              <a:rPr lang="fr-FR" sz="76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l’Epervier à Rochefort ? 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En BD, dans une exposition?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9600" b="1" dirty="0" smtClean="0">
                <a:latin typeface="Myriad Pro" pitchFamily="34" charset="0"/>
                <a:ea typeface="Calibri"/>
                <a:cs typeface="Times New Roman"/>
              </a:rPr>
              <a:t>DECEMBRE</a:t>
            </a:r>
            <a:r>
              <a:rPr lang="fr-FR" sz="7400" b="1" dirty="0" smtClean="0">
                <a:latin typeface="Myriad Pro" pitchFamily="34" charset="0"/>
                <a:ea typeface="Calibri"/>
                <a:cs typeface="Times New Roman"/>
              </a:rPr>
              <a:t> 	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&gt; Echanges avec </a:t>
            </a:r>
            <a:r>
              <a:rPr lang="fr-FR" sz="74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Furet </a:t>
            </a:r>
            <a:r>
              <a:rPr lang="fr-FR" sz="7400" b="1" dirty="0" err="1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Company</a:t>
            </a:r>
            <a:r>
              <a:rPr lang="fr-FR" sz="74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7400" b="1" dirty="0" smtClean="0">
                <a:latin typeface="Myriad Pro" pitchFamily="34" charset="0"/>
                <a:ea typeface="Calibri"/>
                <a:cs typeface="Times New Roman"/>
              </a:rPr>
              <a:t>				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&gt;</a:t>
            </a:r>
            <a:r>
              <a:rPr lang="fr-FR" sz="7400" b="1" dirty="0" smtClean="0">
                <a:latin typeface="Myriad Pro" pitchFamily="34" charset="0"/>
                <a:ea typeface="Calibri"/>
                <a:cs typeface="Times New Roman"/>
              </a:rPr>
              <a:t> Appel à projet 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du Ministère de la Culture, 				Services numériques culturels innovants</a:t>
            </a:r>
            <a:endParaRPr lang="fr-FR" sz="6200" b="1" dirty="0">
              <a:latin typeface="Myriad Pro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9600" b="1" dirty="0" smtClean="0">
                <a:latin typeface="Myriad Pro" pitchFamily="34" charset="0"/>
                <a:ea typeface="Calibri"/>
                <a:cs typeface="Times New Roman"/>
              </a:rPr>
              <a:t>FEVRIER 2012 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&gt; Dossier déposé &gt;&gt;&gt; </a:t>
            </a:r>
            <a:r>
              <a:rPr lang="fr-FR" sz="9600" b="1" dirty="0" smtClean="0">
                <a:latin typeface="Myriad Pro" pitchFamily="34" charset="0"/>
                <a:ea typeface="Calibri"/>
                <a:cs typeface="Times New Roman"/>
              </a:rPr>
              <a:t>FIN MARS </a:t>
            </a:r>
            <a:r>
              <a:rPr lang="fr-FR" sz="6200" dirty="0" smtClean="0">
                <a:latin typeface="Myriad Pro" pitchFamily="34" charset="0"/>
                <a:ea typeface="Calibri"/>
                <a:cs typeface="Times New Roman"/>
              </a:rPr>
              <a:t>&gt; Retour positif</a:t>
            </a:r>
            <a:endParaRPr lang="fr-FR" sz="6200" dirty="0" smtClean="0">
              <a:latin typeface="Myriad Pro" pitchFamily="34" charset="0"/>
              <a:ea typeface="Calibri"/>
              <a:cs typeface="Times New Roman"/>
            </a:endParaRP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/>
          </a:bodyPr>
          <a:lstStyle/>
          <a:p>
            <a:pPr lvl="0" algn="l"/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II/ Préparation : avril-juillet </a:t>
            </a:r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2012</a:t>
            </a:r>
            <a:b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</a:br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   </a:t>
            </a:r>
            <a:r>
              <a:rPr lang="fr-FR" sz="2800" b="1" dirty="0" smtClean="0">
                <a:latin typeface="Myriad Pro" pitchFamily="34" charset="0"/>
                <a:ea typeface="Calibri"/>
                <a:cs typeface="Times New Roman"/>
              </a:rPr>
              <a:t>&gt; Première soirée publique le 25 juillet</a:t>
            </a:r>
            <a:endParaRPr lang="fr-FR" sz="2800" b="1" dirty="0">
              <a:latin typeface="Myriad Pro" pitchFamily="34" charset="0"/>
            </a:endParaRPr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5496" y="1556792"/>
            <a:ext cx="4896544" cy="52578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5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1/ LE JEU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Choix des contenus, recherche, numérisation et traitement iconographique (archives, photos, planches de BD),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2000" dirty="0">
                <a:latin typeface="Myriad Pro" pitchFamily="34" charset="0"/>
                <a:ea typeface="Calibri"/>
                <a:cs typeface="Times New Roman"/>
              </a:rPr>
              <a:t>S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cénarisation du jeu, conception des épreuves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2000" dirty="0">
                <a:latin typeface="Myriad Pro" pitchFamily="34" charset="0"/>
                <a:ea typeface="Calibri"/>
                <a:cs typeface="Times New Roman"/>
              </a:rPr>
              <a:t>G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estion de la console en interne: intégration des contenus et de l’iconographie 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Relation avec Furet </a:t>
            </a:r>
            <a:r>
              <a:rPr lang="fr-FR" sz="2000" dirty="0" err="1" smtClean="0">
                <a:latin typeface="Myriad Pro" pitchFamily="34" charset="0"/>
                <a:ea typeface="Calibri"/>
                <a:cs typeface="Times New Roman"/>
              </a:rPr>
              <a:t>Company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 pour les fonctionnalités hors console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Essais sur </a:t>
            </a:r>
            <a:r>
              <a:rPr lang="fr-FR" sz="2000" dirty="0" err="1" smtClean="0">
                <a:latin typeface="Myriad Pro" pitchFamily="34" charset="0"/>
                <a:ea typeface="Calibri"/>
                <a:cs typeface="Times New Roman"/>
              </a:rPr>
              <a:t>Iphone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 et </a:t>
            </a:r>
            <a:r>
              <a:rPr lang="fr-FR" sz="2000" dirty="0" err="1" smtClean="0">
                <a:latin typeface="Myriad Pro" pitchFamily="34" charset="0"/>
                <a:ea typeface="Calibri"/>
                <a:cs typeface="Times New Roman"/>
              </a:rPr>
              <a:t>Androïd</a:t>
            </a:r>
            <a:endParaRPr lang="fr-FR" sz="2000" dirty="0" smtClean="0">
              <a:latin typeface="Myriad Pro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endParaRPr lang="fr-FR" sz="2000" dirty="0">
              <a:latin typeface="Myriad Pro" pitchFamily="34" charset="0"/>
              <a:ea typeface="Calibri"/>
              <a:cs typeface="Times New Roman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8352">
            <a:off x="5880496" y="1896476"/>
            <a:ext cx="1916461" cy="26882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90" y="1412776"/>
            <a:ext cx="1873830" cy="2521296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94" y="188640"/>
            <a:ext cx="1782418" cy="20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21"/>
            <a:ext cx="3130063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4414">
            <a:off x="4818959" y="2698318"/>
            <a:ext cx="1744140" cy="267434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22" t="3253" r="1724"/>
          <a:stretch>
            <a:fillRect/>
          </a:stretch>
        </p:blipFill>
        <p:spPr>
          <a:xfrm rot="16200000">
            <a:off x="6332405" y="4074500"/>
            <a:ext cx="3349590" cy="249063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136005"/>
            <a:ext cx="1944216" cy="2801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0648"/>
            <a:ext cx="4644008" cy="352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2/ LE </a:t>
            </a: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FILM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1900" dirty="0" smtClean="0">
                <a:latin typeface="Myriad Pro" pitchFamily="34" charset="0"/>
                <a:ea typeface="Calibri"/>
                <a:cs typeface="Times New Roman"/>
              </a:rPr>
              <a:t>     </a:t>
            </a:r>
            <a:r>
              <a:rPr lang="fr-FR" sz="1900" b="1" dirty="0" smtClean="0">
                <a:latin typeface="Myriad Pro" pitchFamily="34" charset="0"/>
                <a:ea typeface="Calibri"/>
                <a:cs typeface="Times New Roman"/>
              </a:rPr>
              <a:t>Du </a:t>
            </a:r>
            <a:r>
              <a:rPr lang="fr-FR" sz="1900" b="1" dirty="0" smtClean="0">
                <a:latin typeface="Myriad Pro" pitchFamily="34" charset="0"/>
                <a:ea typeface="Calibri"/>
                <a:cs typeface="Times New Roman"/>
              </a:rPr>
              <a:t>27 avril au 26 juin</a:t>
            </a:r>
            <a:r>
              <a:rPr lang="fr-FR" sz="1900" dirty="0" smtClean="0">
                <a:latin typeface="Myriad Pro" pitchFamily="34" charset="0"/>
                <a:ea typeface="Calibri"/>
                <a:cs typeface="Times New Roman"/>
              </a:rPr>
              <a:t>: préparation </a:t>
            </a:r>
            <a:r>
              <a:rPr lang="fr-FR" sz="1900" dirty="0" smtClean="0">
                <a:latin typeface="Myriad Pro" pitchFamily="34" charset="0"/>
                <a:ea typeface="Calibri"/>
                <a:cs typeface="Times New Roman"/>
              </a:rPr>
              <a:t>du       film </a:t>
            </a:r>
            <a:r>
              <a:rPr lang="fr-FR" sz="1900" dirty="0" smtClean="0">
                <a:latin typeface="Myriad Pro" pitchFamily="34" charset="0"/>
                <a:ea typeface="Calibri"/>
                <a:cs typeface="Times New Roman"/>
              </a:rPr>
              <a:t>d’immersion dans l’aventure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1900" dirty="0" smtClean="0">
                <a:latin typeface="Myriad Pro" pitchFamily="34" charset="0"/>
                <a:ea typeface="Calibri"/>
                <a:cs typeface="Times New Roman"/>
              </a:rPr>
              <a:t>     </a:t>
            </a:r>
            <a:r>
              <a:rPr lang="fr-FR" sz="1900" b="1" dirty="0" smtClean="0">
                <a:latin typeface="Myriad Pro" pitchFamily="34" charset="0"/>
                <a:ea typeface="Calibri"/>
                <a:cs typeface="Times New Roman"/>
              </a:rPr>
              <a:t>26 </a:t>
            </a:r>
            <a:r>
              <a:rPr lang="fr-FR" sz="1900" b="1" dirty="0" smtClean="0">
                <a:latin typeface="Myriad Pro" pitchFamily="34" charset="0"/>
                <a:ea typeface="Calibri"/>
                <a:cs typeface="Times New Roman"/>
              </a:rPr>
              <a:t>juin</a:t>
            </a:r>
            <a:r>
              <a:rPr lang="fr-FR" sz="1900" dirty="0" smtClean="0">
                <a:latin typeface="Myriad Pro" pitchFamily="34" charset="0"/>
                <a:ea typeface="Calibri"/>
                <a:cs typeface="Times New Roman"/>
              </a:rPr>
              <a:t>:  tournage sur plusieurs sites de patrimoine à </a:t>
            </a:r>
            <a:r>
              <a:rPr lang="fr-FR" sz="1900" dirty="0" smtClean="0">
                <a:latin typeface="Myriad Pro" pitchFamily="34" charset="0"/>
                <a:ea typeface="Calibri"/>
                <a:cs typeface="Times New Roman"/>
              </a:rPr>
              <a:t>Rochefort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1900" dirty="0" smtClean="0">
                <a:latin typeface="Myriad Pro" pitchFamily="34" charset="0"/>
                <a:ea typeface="Calibri"/>
                <a:cs typeface="Times New Roman"/>
              </a:rPr>
              <a:t>     </a:t>
            </a:r>
            <a:r>
              <a:rPr lang="fr-FR" sz="1900" b="1" dirty="0" smtClean="0">
                <a:latin typeface="Myriad Pro" pitchFamily="34" charset="0"/>
                <a:ea typeface="Calibri"/>
                <a:cs typeface="Times New Roman"/>
              </a:rPr>
              <a:t>6 juillet</a:t>
            </a:r>
            <a:r>
              <a:rPr lang="fr-FR" sz="1900" dirty="0" smtClean="0">
                <a:latin typeface="Myriad Pro" pitchFamily="34" charset="0"/>
                <a:ea typeface="Calibri"/>
                <a:cs typeface="Times New Roman"/>
              </a:rPr>
              <a:t>: mise en ligne du teaser du film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1900" dirty="0" smtClean="0">
                <a:latin typeface="Myriad Pro" pitchFamily="34" charset="0"/>
                <a:ea typeface="Calibri"/>
                <a:cs typeface="Times New Roman"/>
              </a:rPr>
              <a:t>    </a:t>
            </a:r>
            <a:r>
              <a:rPr lang="fr-FR" sz="1900" b="1" dirty="0" smtClean="0">
                <a:latin typeface="Myriad Pro" pitchFamily="34" charset="0"/>
                <a:ea typeface="Calibri"/>
                <a:cs typeface="Times New Roman"/>
              </a:rPr>
              <a:t>17 juillet</a:t>
            </a:r>
            <a:r>
              <a:rPr lang="fr-FR" sz="1900" dirty="0" smtClean="0">
                <a:latin typeface="Myriad Pro" pitchFamily="34" charset="0"/>
                <a:ea typeface="Calibri"/>
                <a:cs typeface="Times New Roman"/>
              </a:rPr>
              <a:t>: présentation du film sur grand écran pour la soirée test</a:t>
            </a:r>
            <a:endParaRPr lang="fr-FR" dirty="0" smtClean="0">
              <a:latin typeface="Myriad Pro" pitchFamily="34" charset="0"/>
              <a:ea typeface="Calibri"/>
              <a:cs typeface="Times New Roman"/>
            </a:endParaRPr>
          </a:p>
        </p:txBody>
      </p:sp>
      <p:pic>
        <p:nvPicPr>
          <p:cNvPr id="5" name="Image 4" descr="IMG_0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4400">
            <a:off x="4695708" y="419168"/>
            <a:ext cx="4224571" cy="2816381"/>
          </a:xfrm>
          <a:prstGeom prst="rect">
            <a:avLst/>
          </a:prstGeom>
        </p:spPr>
      </p:pic>
      <p:pic>
        <p:nvPicPr>
          <p:cNvPr id="37890" name="Picture 2" descr="C:\Users\admin\Desktop\Appli nocturne 2012\Plan de com\Illustrations appli Complot\Tournage gendarmerie\Epervier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68972"/>
            <a:ext cx="4392488" cy="2916412"/>
          </a:xfrm>
          <a:prstGeom prst="rect">
            <a:avLst/>
          </a:prstGeom>
          <a:noFill/>
        </p:spPr>
      </p:pic>
      <p:pic>
        <p:nvPicPr>
          <p:cNvPr id="6" name="Image 5" descr="Jean-Luc Labour va devenir l'Intendant de Rochefort en 1743, tournage Complot à la Corderie avec l'Epervier 2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50416">
            <a:off x="5466208" y="3498248"/>
            <a:ext cx="3238500" cy="215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11430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Le teaser « Complot à la Corderie »</a:t>
            </a:r>
            <a:endParaRPr lang="fr-FR" sz="3200" b="1" dirty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" name="Epervier Teaser Fina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6512" y="1196752"/>
            <a:ext cx="9217023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P11302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492896"/>
            <a:ext cx="3648405" cy="2736304"/>
          </a:xfrm>
          <a:prstGeom prst="rect">
            <a:avLst/>
          </a:prstGeom>
        </p:spPr>
      </p:pic>
      <p:pic>
        <p:nvPicPr>
          <p:cNvPr id="16" name="Image 15" descr="P10506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20013" y="4212468"/>
            <a:ext cx="4620005" cy="346500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88640"/>
            <a:ext cx="6084168" cy="3153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2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3/ LES SOIREES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    Interventions 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de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personnages costumés 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au fil du parcours 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: textes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, mise en 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scène, préparation </a:t>
            </a:r>
            <a:endParaRPr lang="fr-FR" sz="2000" dirty="0" smtClean="0">
              <a:latin typeface="Myriad Pro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   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Organisation 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: billetterie, 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horaires, 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personnel</a:t>
            </a:r>
            <a:endParaRPr lang="fr-FR" sz="2000" dirty="0" smtClean="0">
              <a:latin typeface="Myriad Pro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    </a:t>
            </a: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  <a:ea typeface="Calibri"/>
                <a:cs typeface="Times New Roman"/>
              </a:rPr>
              <a:t>Communication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 :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des 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moyens </a:t>
            </a:r>
            <a:r>
              <a:rPr lang="fr-FR" sz="2000" dirty="0" smtClean="0">
                <a:latin typeface="Myriad Pro" pitchFamily="34" charset="0"/>
                <a:ea typeface="Calibri"/>
                <a:cs typeface="Times New Roman"/>
              </a:rPr>
              <a:t>conséquents </a:t>
            </a:r>
            <a:endParaRPr lang="fr-FR" sz="2000" dirty="0" smtClean="0">
              <a:latin typeface="Myriad Pro" pitchFamily="34" charset="0"/>
              <a:ea typeface="Calibri"/>
              <a:cs typeface="Times New Roman"/>
            </a:endParaRPr>
          </a:p>
        </p:txBody>
      </p:sp>
      <p:pic>
        <p:nvPicPr>
          <p:cNvPr id="10" name="Image 9" descr="Epervier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8933" y="3429000"/>
            <a:ext cx="3043587" cy="4581128"/>
          </a:xfrm>
          <a:prstGeom prst="rect">
            <a:avLst/>
          </a:prstGeom>
        </p:spPr>
      </p:pic>
      <p:pic>
        <p:nvPicPr>
          <p:cNvPr id="9" name="Image 8" descr="Epervier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6572" y="-27384"/>
            <a:ext cx="3013940" cy="4536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84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2" y="4077072"/>
            <a:ext cx="4462598" cy="266354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24" y="980728"/>
            <a:ext cx="4328108" cy="3139017"/>
          </a:xfrm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074" y="1052736"/>
            <a:ext cx="3644891" cy="5467338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80512" cy="114300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Les </a:t>
            </a:r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épreuves 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001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Epreuve des </a:t>
            </a:r>
            <a:r>
              <a:rPr lang="fr-FR" sz="4000" b="1" dirty="0" smtClean="0">
                <a:solidFill>
                  <a:schemeClr val="accent6">
                    <a:lumMod val="50000"/>
                  </a:schemeClr>
                </a:solidFill>
                <a:latin typeface="Myriad Pro" pitchFamily="34" charset="0"/>
              </a:rPr>
              <a:t>fileurs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Myriad Pro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3017309" cy="4525963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68760"/>
            <a:ext cx="4858940" cy="3226640"/>
          </a:xfrm>
          <a:prstGeom prst="rect">
            <a:avLst/>
          </a:prstGeom>
        </p:spPr>
      </p:pic>
      <p:pic>
        <p:nvPicPr>
          <p:cNvPr id="7" name="Image 6" descr="IMG_0036.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24871">
            <a:off x="3592447" y="2358701"/>
            <a:ext cx="2841997" cy="4262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6175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512</Words>
  <Application>Microsoft Office PowerPoint</Application>
  <PresentationFormat>Affichage à l'écran (4:3)</PresentationFormat>
  <Paragraphs>93</Paragraphs>
  <Slides>16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et bilan d’une application de découverte du patrimoine « complot à la corderie  avec l’Epervier »  Marie-France POLETTI Responsable Communication &amp; Marketing</vt:lpstr>
      <vt:lpstr>Sommaire</vt:lpstr>
      <vt:lpstr>I/ Genèse du projet</vt:lpstr>
      <vt:lpstr>II/ Préparation : avril-juillet 2012    &gt; Première soirée publique le 25 juillet</vt:lpstr>
      <vt:lpstr>Diapositive 5</vt:lpstr>
      <vt:lpstr>Le teaser « Complot à la Corderie »</vt:lpstr>
      <vt:lpstr>Diapositive 7</vt:lpstr>
      <vt:lpstr>Les épreuves </vt:lpstr>
      <vt:lpstr>Epreuve des fileurs</vt:lpstr>
      <vt:lpstr>III/ L’évaluation</vt:lpstr>
      <vt:lpstr>IV/ Bilan des soirées</vt:lpstr>
      <vt:lpstr>Diapositive 12</vt:lpstr>
      <vt:lpstr>Motivation/mode de connaissance:</vt:lpstr>
      <vt:lpstr>Les avis des visiteurs:</vt:lpstr>
      <vt:lpstr>Les suites de l’aventures</vt:lpstr>
      <vt:lpstr>Merci de votre attention et à bientôt pour de nouvelles aventures!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Affiche Complot</dc:title>
  <dc:creator>MARYLENE</dc:creator>
  <cp:lastModifiedBy>admin</cp:lastModifiedBy>
  <cp:revision>149</cp:revision>
  <dcterms:created xsi:type="dcterms:W3CDTF">2012-09-22T14:21:05Z</dcterms:created>
  <dcterms:modified xsi:type="dcterms:W3CDTF">2012-10-29T23:56:42Z</dcterms:modified>
</cp:coreProperties>
</file>